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31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6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8" Type="http://schemas.openxmlformats.org/officeDocument/2006/relationships/slide" Target="slides/slide7.xml" /><Relationship Id="rId51" Type="http://schemas.openxmlformats.org/officeDocument/2006/relationships/handoutMaster" Target="handoutMasters/handoutMaster1.xml" /><Relationship Id="rId3" Type="http://schemas.openxmlformats.org/officeDocument/2006/relationships/slide" Target="slides/slide2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068F543-B200-47D5-BDE9-15E1A18150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798368-1326-4B7F-ABBA-E06EEE7D72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AB76C-3764-4550-90D4-7EDD727B95BB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DD3D9A-1B7D-4A03-B8A0-162EC3D778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FF19F9-BEC1-4E89-879B-A8C55E3282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788F8-0AC0-49B4-B5A3-C4C736CFCD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30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jp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jp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jp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63C68-84BE-47A9-BFA6-6F6030518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D0D546-7BE0-4C73-B34B-BA1097D3F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F6C91-AE3C-42D5-99F6-13418A53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5B18-86D5-4CE1-9A57-192BCDA1A7BA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568E67-3B87-4647-BBD9-37BAD7788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3368EB-BA68-4AFC-9A3F-1E9619F3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22EEA7F-B61C-46C7-AD4D-8B664C782DF5}"/>
              </a:ext>
            </a:extLst>
          </p:cNvPr>
          <p:cNvGrpSpPr/>
          <p:nvPr userDrawn="1"/>
        </p:nvGrpSpPr>
        <p:grpSpPr>
          <a:xfrm>
            <a:off x="-1" y="1"/>
            <a:ext cx="11990731" cy="6857998"/>
            <a:chOff x="-1" y="1"/>
            <a:chExt cx="11990731" cy="6857998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93A0599-3A99-47E8-BA40-330DE1CA5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37" y="197357"/>
              <a:ext cx="1709890" cy="744752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170E8C5-083D-4E61-BDFC-743C49299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765" y="6377001"/>
              <a:ext cx="1022099" cy="440196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61C77E7-EF18-4CDE-9628-9151818A6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631" y="6464187"/>
              <a:ext cx="1022099" cy="236795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692E30F-9ECA-44BE-8F26-BEDB8F458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808143" y="808145"/>
              <a:ext cx="1869441" cy="253153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9E8811C-05C1-4762-A8AC-3199FEC50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8" b="49045"/>
            <a:stretch/>
          </p:blipFill>
          <p:spPr>
            <a:xfrm>
              <a:off x="-1" y="5975608"/>
              <a:ext cx="9522691" cy="882391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0FE331FF-A89A-4202-BBF7-8B23A87EB096}"/>
                </a:ext>
              </a:extLst>
            </p:cNvPr>
            <p:cNvSpPr txBox="1"/>
            <p:nvPr/>
          </p:nvSpPr>
          <p:spPr>
            <a:xfrm>
              <a:off x="36947" y="6563699"/>
              <a:ext cx="26323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>
                  <a:solidFill>
                    <a:schemeClr val="bg1"/>
                  </a:solidFill>
                </a:rPr>
                <a:t>www.esifiscal.com.mx</a:t>
              </a:r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A1BC63FA-A017-4D12-9780-3D5409714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42174" y="1301943"/>
              <a:ext cx="9026457" cy="3917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86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5A058-A375-4DF7-A5FA-3B542A78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1D6306-1875-496F-BA71-14C25A04A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5D919C-17DE-4004-B8DC-5BBD5148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5B18-86D5-4CE1-9A57-192BCDA1A7BA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0CF3EF-32F9-4658-9DC5-6A7FD14A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F2EDA1-17C2-4ED2-A8D7-114DD5BC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48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BDC8EF-FE6C-42B6-B704-603E0901C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704FAD-1386-4AFC-B723-8CB3EE50E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9DB64-BFD8-466A-BD37-F06A2155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5B18-86D5-4CE1-9A57-192BCDA1A7BA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5E2543-7730-4C2D-AC0B-D6CAD1A2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4A2C38-429B-42D3-BB1B-A21F9B1D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4689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lang="es-MX" spc="-5"/>
              <a:t>Expositor:</a:t>
            </a:r>
            <a:r>
              <a:rPr lang="es-MX" spc="-15"/>
              <a:t> </a:t>
            </a:r>
            <a:r>
              <a:rPr lang="es-MX" spc="-50"/>
              <a:t>C.P.</a:t>
            </a:r>
            <a:r>
              <a:rPr lang="es-MX" spc="-15"/>
              <a:t> </a:t>
            </a:r>
            <a:r>
              <a:rPr lang="es-MX" spc="-5"/>
              <a:t>Alberto</a:t>
            </a:r>
            <a:r>
              <a:rPr lang="es-MX" spc="5"/>
              <a:t> </a:t>
            </a:r>
            <a:r>
              <a:rPr lang="es-MX" spc="-5"/>
              <a:t>Monroy</a:t>
            </a:r>
            <a:r>
              <a:rPr lang="es-MX" spc="-15"/>
              <a:t> </a:t>
            </a:r>
            <a:r>
              <a:rPr lang="es-MX" spc="-5"/>
              <a:t>Salinas</a:t>
            </a:r>
            <a:endParaRPr lang="es-MX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s-MX" smtClean="0"/>
              <a:pPr marL="38100">
                <a:lnSpc>
                  <a:spcPts val="1240"/>
                </a:lnSpc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5529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FDFCB-88EA-4D71-83F7-43339D9B1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A97A0E-C320-49FB-9BF4-D42911393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05A7EB-46C0-43BA-BC68-6ADB34B5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5B18-86D5-4CE1-9A57-192BCDA1A7BA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A91C5F-A7AA-4E2E-AE9B-20E6F5C13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3400CA-8489-4365-8980-3687E463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4E0710E-2E91-40D4-BA70-22950BC91A66}"/>
              </a:ext>
            </a:extLst>
          </p:cNvPr>
          <p:cNvGrpSpPr/>
          <p:nvPr userDrawn="1"/>
        </p:nvGrpSpPr>
        <p:grpSpPr>
          <a:xfrm>
            <a:off x="-1" y="1"/>
            <a:ext cx="11990731" cy="6857998"/>
            <a:chOff x="-1" y="1"/>
            <a:chExt cx="11990731" cy="6857998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BD6151-0D79-4593-B564-14E67EB1F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37" y="197357"/>
              <a:ext cx="1709890" cy="744752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01B022A-15A4-4B03-8EA9-796DB57BC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765" y="6377001"/>
              <a:ext cx="1022099" cy="440196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90DD9974-7489-4EF8-A67E-D99020E7C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631" y="6464187"/>
              <a:ext cx="1022099" cy="236795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FA39A4E7-ADA6-4B10-82CF-D9C900AFA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808143" y="808145"/>
              <a:ext cx="1869441" cy="253153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75A82E8-A2DD-4FD9-80C1-0D36F8FAC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8" b="49045"/>
            <a:stretch/>
          </p:blipFill>
          <p:spPr>
            <a:xfrm>
              <a:off x="-1" y="5975608"/>
              <a:ext cx="9522691" cy="882391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08B7D494-E9D6-427E-BE48-36022910E934}"/>
                </a:ext>
              </a:extLst>
            </p:cNvPr>
            <p:cNvSpPr txBox="1"/>
            <p:nvPr/>
          </p:nvSpPr>
          <p:spPr>
            <a:xfrm>
              <a:off x="36947" y="6563699"/>
              <a:ext cx="26323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>
                  <a:solidFill>
                    <a:schemeClr val="bg1"/>
                  </a:solidFill>
                </a:rPr>
                <a:t>www.esifiscal.com.mx</a:t>
              </a:r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6F00A074-997A-4DD4-8857-DA555E7FA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42174" y="1301943"/>
              <a:ext cx="9026457" cy="3917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532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875AE-CAF5-40BB-8CA2-ECB6E96F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6F38DD-DCEC-4096-88AC-79258D01B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5A6A5F-879F-409E-943A-ECBEDDE7A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5B18-86D5-4CE1-9A57-192BCDA1A7BA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E6E92E-5980-435F-856E-1D6CEC7D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A66A3C-4065-4481-8CB9-CA4A562B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78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BD9B5-55F6-4E05-9A05-CE19D10C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2A440E-4B80-4773-ADA8-B41699474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115EDF-70F1-4CAB-AE52-36F9D9AB7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4A457D-03A8-4E5F-B622-05DA61B22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5B18-86D5-4CE1-9A57-192BCDA1A7BA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B7C687-D0D2-4DF7-A8D8-A2F112E65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691A-3EF6-4430-861C-9F7A814C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423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975E9-2019-4670-957A-C50B29B05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0F56C6-1DE9-4B11-AAEE-A2E392A5B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9C347E-63BC-4B05-AB5C-F8F459247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B9A7724-BB22-445D-B9BD-B726625BE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F02975F-262B-4BA8-A0AE-FC8A2F6FD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24BA2D-8DCD-4179-8C45-CA56E0EC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5B18-86D5-4CE1-9A57-192BCDA1A7BA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549EBE-D44F-4C19-9888-A7B2F3AF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E410A5-BB41-47AD-A1B7-0F057390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398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BA5E6-432E-477A-ABEA-7952D168E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45CF10-6037-4416-B1BD-41F2B4B4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5B18-86D5-4CE1-9A57-192BCDA1A7BA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6B6262-2A03-466D-AE96-66E0F3A1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4CB724-9582-4623-BC5E-CE69E9A8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959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39306F-3756-433A-9CF9-485F610B5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5B18-86D5-4CE1-9A57-192BCDA1A7BA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E67A84-27F9-4B91-BA3C-18BD19BD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8DCE57-5AFA-4488-9DEF-84EC1746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824F476-23D4-C77C-791D-704403AC39E2}"/>
              </a:ext>
            </a:extLst>
          </p:cNvPr>
          <p:cNvGrpSpPr/>
          <p:nvPr userDrawn="1"/>
        </p:nvGrpSpPr>
        <p:grpSpPr>
          <a:xfrm>
            <a:off x="-1" y="1"/>
            <a:ext cx="11990731" cy="6857998"/>
            <a:chOff x="-1" y="1"/>
            <a:chExt cx="11990731" cy="685799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D7EF41A-4A0B-A88C-3985-1F6A823D5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37" y="197357"/>
              <a:ext cx="1709890" cy="744752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D7D18DB-4391-6C67-B4A9-A6B64587E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765" y="6377001"/>
              <a:ext cx="1022099" cy="44019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FC46CFD-5E67-F3B4-85F5-407686546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631" y="6464187"/>
              <a:ext cx="1022099" cy="23679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C9AFD97-B0DC-83B8-EE07-69F595AD3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808143" y="808145"/>
              <a:ext cx="1869441" cy="253153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CB059B6-09FE-3422-413E-ECBA06B3FC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8" b="49045"/>
            <a:stretch/>
          </p:blipFill>
          <p:spPr>
            <a:xfrm>
              <a:off x="-1" y="5975608"/>
              <a:ext cx="9522691" cy="882391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3CBDE06-617F-D933-C672-2330902C99CF}"/>
                </a:ext>
              </a:extLst>
            </p:cNvPr>
            <p:cNvSpPr txBox="1"/>
            <p:nvPr/>
          </p:nvSpPr>
          <p:spPr>
            <a:xfrm>
              <a:off x="36947" y="6563699"/>
              <a:ext cx="26323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>
                  <a:solidFill>
                    <a:schemeClr val="bg1"/>
                  </a:solidFill>
                </a:rPr>
                <a:t>www.esifiscal.com.mx</a:t>
              </a:r>
            </a:p>
          </p:txBody>
        </p:sp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2E52A0E0-73D1-29AD-6306-903CCD9FA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42174" y="1301943"/>
              <a:ext cx="9026457" cy="3917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444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DDC39-8873-415B-B576-D6A6A6096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8515C0-AA6E-4E05-BA74-0BAD855B2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A706A7-E216-4128-B8A6-3B546CEE3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44EEBF-2055-456F-B0D9-870CA2C0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5B18-86D5-4CE1-9A57-192BCDA1A7BA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01AA92-8456-4AAB-A3D1-D8152B57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0BAE1F-D9FD-4324-96E9-04FCADB4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282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C0993-5D76-4538-9004-AA25D0EB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988BC91-95BF-49B4-BAB4-73272A7BD9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E6317E-FB12-42C7-A9F3-94F1BC82D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E7503D-BA90-43D6-A15E-A756BCB54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5B18-86D5-4CE1-9A57-192BCDA1A7BA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BD1087-2E0F-45D4-BBFA-39EB6BD9A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E6C34D-81DF-4BFA-8198-24A09763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97C9-5CAD-4519-9475-B998CB39C5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746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113902-DB27-43F7-8430-E0065BB8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39A821-B9ED-4223-969E-6AC8BA6F0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AEA8D-DFFF-44D8-AD4E-89B45C40D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E5B18-86D5-4CE1-9A57-192BCDA1A7BA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3272EC-96CB-4A00-8997-0DD60FA09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03C721-4DE1-43CB-81EC-D2B74E220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651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F49297C9-5CAD-4519-9475-B998CB39C5F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285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0.png" /><Relationship Id="rId5" Type="http://schemas.openxmlformats.org/officeDocument/2006/relationships/image" Target="../media/image29.png" /><Relationship Id="rId4" Type="http://schemas.openxmlformats.org/officeDocument/2006/relationships/image" Target="../media/image28.pn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6.png" /><Relationship Id="rId5" Type="http://schemas.openxmlformats.org/officeDocument/2006/relationships/image" Target="../media/image35.png" /><Relationship Id="rId4" Type="http://schemas.openxmlformats.org/officeDocument/2006/relationships/image" Target="../media/image34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0.png" /><Relationship Id="rId4" Type="http://schemas.openxmlformats.org/officeDocument/2006/relationships/image" Target="../media/image39.pn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 /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9.png" /><Relationship Id="rId4" Type="http://schemas.openxmlformats.org/officeDocument/2006/relationships/image" Target="../media/image48.png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 /><Relationship Id="rId2" Type="http://schemas.openxmlformats.org/officeDocument/2006/relationships/image" Target="../media/image50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3.png" /><Relationship Id="rId4" Type="http://schemas.openxmlformats.org/officeDocument/2006/relationships/image" Target="../media/image52.png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 /><Relationship Id="rId2" Type="http://schemas.openxmlformats.org/officeDocument/2006/relationships/image" Target="../media/image54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7.png" /><Relationship Id="rId4" Type="http://schemas.openxmlformats.org/officeDocument/2006/relationships/image" Target="../media/image56.png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 /><Relationship Id="rId2" Type="http://schemas.openxmlformats.org/officeDocument/2006/relationships/image" Target="../media/image59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2.png" /><Relationship Id="rId4" Type="http://schemas.openxmlformats.org/officeDocument/2006/relationships/image" Target="../media/image61.png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 /><Relationship Id="rId2" Type="http://schemas.openxmlformats.org/officeDocument/2006/relationships/image" Target="../media/image6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5.png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 /><Relationship Id="rId2" Type="http://schemas.openxmlformats.org/officeDocument/2006/relationships/image" Target="../media/image66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9.png" /><Relationship Id="rId4" Type="http://schemas.openxmlformats.org/officeDocument/2006/relationships/image" Target="../media/image68.png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 /><Relationship Id="rId2" Type="http://schemas.openxmlformats.org/officeDocument/2006/relationships/image" Target="../media/image70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3.png" /><Relationship Id="rId4" Type="http://schemas.openxmlformats.org/officeDocument/2006/relationships/image" Target="../media/image72.png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 /><Relationship Id="rId2" Type="http://schemas.openxmlformats.org/officeDocument/2006/relationships/image" Target="../media/image74.png" /><Relationship Id="rId1" Type="http://schemas.openxmlformats.org/officeDocument/2006/relationships/slideLayout" Target="../slideLayouts/slideLayout7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 /><Relationship Id="rId3" Type="http://schemas.openxmlformats.org/officeDocument/2006/relationships/image" Target="../media/image14.png" /><Relationship Id="rId7" Type="http://schemas.openxmlformats.org/officeDocument/2006/relationships/image" Target="../media/image18.png" /><Relationship Id="rId12" Type="http://schemas.openxmlformats.org/officeDocument/2006/relationships/image" Target="../media/image23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png" /><Relationship Id="rId11" Type="http://schemas.openxmlformats.org/officeDocument/2006/relationships/image" Target="../media/image22.png" /><Relationship Id="rId5" Type="http://schemas.openxmlformats.org/officeDocument/2006/relationships/image" Target="../media/image16.png" /><Relationship Id="rId10" Type="http://schemas.openxmlformats.org/officeDocument/2006/relationships/image" Target="../media/image21.png" /><Relationship Id="rId4" Type="http://schemas.openxmlformats.org/officeDocument/2006/relationships/image" Target="../media/image15.png" /><Relationship Id="rId9" Type="http://schemas.openxmlformats.org/officeDocument/2006/relationships/image" Target="../media/image20.pn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parto de Utilidades ¿qué hago con ese dinero? - La Economia">
            <a:extLst>
              <a:ext uri="{FF2B5EF4-FFF2-40B4-BE49-F238E27FC236}">
                <a16:creationId xmlns:a16="http://schemas.microsoft.com/office/drawing/2014/main" id="{6C404940-2B8D-17A2-0E93-A9DE6D1BD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16" y="1720437"/>
            <a:ext cx="4856284" cy="364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10200132" y="188977"/>
            <a:ext cx="360045" cy="216535"/>
          </a:xfrm>
          <a:custGeom>
            <a:avLst/>
            <a:gdLst/>
            <a:ahLst/>
            <a:cxnLst/>
            <a:rect l="l" t="t" r="r" b="b"/>
            <a:pathLst>
              <a:path w="360045" h="216535">
                <a:moveTo>
                  <a:pt x="359664" y="0"/>
                </a:moveTo>
                <a:lnTo>
                  <a:pt x="0" y="0"/>
                </a:lnTo>
                <a:lnTo>
                  <a:pt x="0" y="216408"/>
                </a:lnTo>
                <a:lnTo>
                  <a:pt x="359664" y="216408"/>
                </a:lnTo>
                <a:lnTo>
                  <a:pt x="359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</a:t>
            </a:fld>
            <a:endParaRPr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6693328-DF96-823B-3060-4A4442798574}"/>
              </a:ext>
            </a:extLst>
          </p:cNvPr>
          <p:cNvSpPr/>
          <p:nvPr/>
        </p:nvSpPr>
        <p:spPr>
          <a:xfrm>
            <a:off x="2093162" y="595553"/>
            <a:ext cx="810697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PTU. TRATAMIENTO LABORAL Y FISCAL</a:t>
            </a:r>
            <a:endParaRPr lang="es-E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EFC284-4210-1547-8697-F140898FB967}"/>
              </a:ext>
            </a:extLst>
          </p:cNvPr>
          <p:cNvSpPr txBox="1"/>
          <p:nvPr/>
        </p:nvSpPr>
        <p:spPr>
          <a:xfrm>
            <a:off x="3179299" y="5416063"/>
            <a:ext cx="5219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CP Y MFA JOSÉ MANUEL GUTIÉRREZ GARCÍA</a:t>
            </a:r>
          </a:p>
          <a:p>
            <a:pPr algn="ctr"/>
            <a:r>
              <a:rPr lang="es-MX" b="1" dirty="0"/>
              <a:t>MAYO DE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8914FAB-595C-BED8-5E9D-7851632C2401}"/>
              </a:ext>
            </a:extLst>
          </p:cNvPr>
          <p:cNvSpPr/>
          <p:nvPr/>
        </p:nvSpPr>
        <p:spPr>
          <a:xfrm>
            <a:off x="1997612" y="1955410"/>
            <a:ext cx="8440616" cy="2264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2" name="object 2"/>
          <p:cNvGrpSpPr/>
          <p:nvPr/>
        </p:nvGrpSpPr>
        <p:grpSpPr>
          <a:xfrm>
            <a:off x="4101083" y="2822455"/>
            <a:ext cx="3977004" cy="539115"/>
            <a:chOff x="2577083" y="2822454"/>
            <a:chExt cx="3977004" cy="539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7083" y="2822454"/>
              <a:ext cx="3976879" cy="5387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5024" y="2849499"/>
              <a:ext cx="3924300" cy="48704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7859" y="1975358"/>
            <a:ext cx="4549775" cy="2910205"/>
            <a:chOff x="1403858" y="1975357"/>
            <a:chExt cx="4549775" cy="2910205"/>
          </a:xfrm>
        </p:grpSpPr>
        <p:sp>
          <p:nvSpPr>
            <p:cNvPr id="3" name="object 3"/>
            <p:cNvSpPr/>
            <p:nvPr/>
          </p:nvSpPr>
          <p:spPr>
            <a:xfrm>
              <a:off x="2923794" y="3085337"/>
              <a:ext cx="3016885" cy="345440"/>
            </a:xfrm>
            <a:custGeom>
              <a:avLst/>
              <a:gdLst/>
              <a:ahLst/>
              <a:cxnLst/>
              <a:rect l="l" t="t" r="r" b="b"/>
              <a:pathLst>
                <a:path w="3016885" h="345439">
                  <a:moveTo>
                    <a:pt x="1508759" y="0"/>
                  </a:moveTo>
                  <a:lnTo>
                    <a:pt x="1508759" y="174116"/>
                  </a:lnTo>
                  <a:lnTo>
                    <a:pt x="3016631" y="174116"/>
                  </a:lnTo>
                  <a:lnTo>
                    <a:pt x="3016631" y="345439"/>
                  </a:lnTo>
                </a:path>
                <a:path w="3016885" h="345439">
                  <a:moveTo>
                    <a:pt x="1507870" y="0"/>
                  </a:moveTo>
                  <a:lnTo>
                    <a:pt x="1507870" y="174116"/>
                  </a:lnTo>
                  <a:lnTo>
                    <a:pt x="0" y="174116"/>
                  </a:lnTo>
                  <a:lnTo>
                    <a:pt x="0" y="345439"/>
                  </a:lnTo>
                </a:path>
              </a:pathLst>
            </a:custGeom>
            <a:ln w="254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3913" y="1988057"/>
              <a:ext cx="1097280" cy="10972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83913" y="1988057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79" h="1097280">
                  <a:moveTo>
                    <a:pt x="0" y="548639"/>
                  </a:moveTo>
                  <a:lnTo>
                    <a:pt x="2013" y="501298"/>
                  </a:lnTo>
                  <a:lnTo>
                    <a:pt x="7945" y="455076"/>
                  </a:lnTo>
                  <a:lnTo>
                    <a:pt x="17629" y="410137"/>
                  </a:lnTo>
                  <a:lnTo>
                    <a:pt x="30902" y="366646"/>
                  </a:lnTo>
                  <a:lnTo>
                    <a:pt x="47598" y="324768"/>
                  </a:lnTo>
                  <a:lnTo>
                    <a:pt x="67554" y="284667"/>
                  </a:lnTo>
                  <a:lnTo>
                    <a:pt x="90604" y="246508"/>
                  </a:lnTo>
                  <a:lnTo>
                    <a:pt x="116583" y="210455"/>
                  </a:lnTo>
                  <a:lnTo>
                    <a:pt x="145328" y="176674"/>
                  </a:lnTo>
                  <a:lnTo>
                    <a:pt x="176674" y="145328"/>
                  </a:lnTo>
                  <a:lnTo>
                    <a:pt x="210455" y="116583"/>
                  </a:lnTo>
                  <a:lnTo>
                    <a:pt x="246508" y="90604"/>
                  </a:lnTo>
                  <a:lnTo>
                    <a:pt x="284667" y="67554"/>
                  </a:lnTo>
                  <a:lnTo>
                    <a:pt x="324768" y="47598"/>
                  </a:lnTo>
                  <a:lnTo>
                    <a:pt x="366646" y="30902"/>
                  </a:lnTo>
                  <a:lnTo>
                    <a:pt x="410137" y="17629"/>
                  </a:lnTo>
                  <a:lnTo>
                    <a:pt x="455076" y="7945"/>
                  </a:lnTo>
                  <a:lnTo>
                    <a:pt x="501298" y="2013"/>
                  </a:lnTo>
                  <a:lnTo>
                    <a:pt x="548639" y="0"/>
                  </a:lnTo>
                  <a:lnTo>
                    <a:pt x="595981" y="2013"/>
                  </a:lnTo>
                  <a:lnTo>
                    <a:pt x="642203" y="7945"/>
                  </a:lnTo>
                  <a:lnTo>
                    <a:pt x="687142" y="17629"/>
                  </a:lnTo>
                  <a:lnTo>
                    <a:pt x="730633" y="30902"/>
                  </a:lnTo>
                  <a:lnTo>
                    <a:pt x="772511" y="47598"/>
                  </a:lnTo>
                  <a:lnTo>
                    <a:pt x="812612" y="67554"/>
                  </a:lnTo>
                  <a:lnTo>
                    <a:pt x="850771" y="90604"/>
                  </a:lnTo>
                  <a:lnTo>
                    <a:pt x="886824" y="116583"/>
                  </a:lnTo>
                  <a:lnTo>
                    <a:pt x="920605" y="145328"/>
                  </a:lnTo>
                  <a:lnTo>
                    <a:pt x="951951" y="176674"/>
                  </a:lnTo>
                  <a:lnTo>
                    <a:pt x="980696" y="210455"/>
                  </a:lnTo>
                  <a:lnTo>
                    <a:pt x="1006675" y="246508"/>
                  </a:lnTo>
                  <a:lnTo>
                    <a:pt x="1029725" y="284667"/>
                  </a:lnTo>
                  <a:lnTo>
                    <a:pt x="1049681" y="324768"/>
                  </a:lnTo>
                  <a:lnTo>
                    <a:pt x="1066377" y="366646"/>
                  </a:lnTo>
                  <a:lnTo>
                    <a:pt x="1079650" y="410137"/>
                  </a:lnTo>
                  <a:lnTo>
                    <a:pt x="1089334" y="455076"/>
                  </a:lnTo>
                  <a:lnTo>
                    <a:pt x="1095266" y="501298"/>
                  </a:lnTo>
                  <a:lnTo>
                    <a:pt x="1097280" y="548639"/>
                  </a:lnTo>
                  <a:lnTo>
                    <a:pt x="1095266" y="595981"/>
                  </a:lnTo>
                  <a:lnTo>
                    <a:pt x="1089334" y="642203"/>
                  </a:lnTo>
                  <a:lnTo>
                    <a:pt x="1079650" y="687142"/>
                  </a:lnTo>
                  <a:lnTo>
                    <a:pt x="1066377" y="730633"/>
                  </a:lnTo>
                  <a:lnTo>
                    <a:pt x="1049681" y="772511"/>
                  </a:lnTo>
                  <a:lnTo>
                    <a:pt x="1029725" y="812612"/>
                  </a:lnTo>
                  <a:lnTo>
                    <a:pt x="1006675" y="850771"/>
                  </a:lnTo>
                  <a:lnTo>
                    <a:pt x="980696" y="886824"/>
                  </a:lnTo>
                  <a:lnTo>
                    <a:pt x="951951" y="920605"/>
                  </a:lnTo>
                  <a:lnTo>
                    <a:pt x="920605" y="951951"/>
                  </a:lnTo>
                  <a:lnTo>
                    <a:pt x="886824" y="980696"/>
                  </a:lnTo>
                  <a:lnTo>
                    <a:pt x="850771" y="1006675"/>
                  </a:lnTo>
                  <a:lnTo>
                    <a:pt x="812612" y="1029725"/>
                  </a:lnTo>
                  <a:lnTo>
                    <a:pt x="772511" y="1049681"/>
                  </a:lnTo>
                  <a:lnTo>
                    <a:pt x="730633" y="1066377"/>
                  </a:lnTo>
                  <a:lnTo>
                    <a:pt x="687142" y="1079650"/>
                  </a:lnTo>
                  <a:lnTo>
                    <a:pt x="642203" y="1089334"/>
                  </a:lnTo>
                  <a:lnTo>
                    <a:pt x="595981" y="1095266"/>
                  </a:lnTo>
                  <a:lnTo>
                    <a:pt x="548639" y="1097279"/>
                  </a:lnTo>
                  <a:lnTo>
                    <a:pt x="501298" y="1095266"/>
                  </a:lnTo>
                  <a:lnTo>
                    <a:pt x="455076" y="1089334"/>
                  </a:lnTo>
                  <a:lnTo>
                    <a:pt x="410137" y="1079650"/>
                  </a:lnTo>
                  <a:lnTo>
                    <a:pt x="366646" y="1066377"/>
                  </a:lnTo>
                  <a:lnTo>
                    <a:pt x="324768" y="1049681"/>
                  </a:lnTo>
                  <a:lnTo>
                    <a:pt x="284667" y="1029725"/>
                  </a:lnTo>
                  <a:lnTo>
                    <a:pt x="246508" y="1006675"/>
                  </a:lnTo>
                  <a:lnTo>
                    <a:pt x="210455" y="980696"/>
                  </a:lnTo>
                  <a:lnTo>
                    <a:pt x="176674" y="951951"/>
                  </a:lnTo>
                  <a:lnTo>
                    <a:pt x="145328" y="920605"/>
                  </a:lnTo>
                  <a:lnTo>
                    <a:pt x="116583" y="886824"/>
                  </a:lnTo>
                  <a:lnTo>
                    <a:pt x="90604" y="850771"/>
                  </a:lnTo>
                  <a:lnTo>
                    <a:pt x="67554" y="812612"/>
                  </a:lnTo>
                  <a:lnTo>
                    <a:pt x="47598" y="772511"/>
                  </a:lnTo>
                  <a:lnTo>
                    <a:pt x="30902" y="730633"/>
                  </a:lnTo>
                  <a:lnTo>
                    <a:pt x="17629" y="687142"/>
                  </a:lnTo>
                  <a:lnTo>
                    <a:pt x="7945" y="642203"/>
                  </a:lnTo>
                  <a:lnTo>
                    <a:pt x="2013" y="595981"/>
                  </a:lnTo>
                  <a:lnTo>
                    <a:pt x="0" y="5486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16558" y="4527041"/>
              <a:ext cx="3015615" cy="345440"/>
            </a:xfrm>
            <a:custGeom>
              <a:avLst/>
              <a:gdLst/>
              <a:ahLst/>
              <a:cxnLst/>
              <a:rect l="l" t="t" r="r" b="b"/>
              <a:pathLst>
                <a:path w="3015615" h="345439">
                  <a:moveTo>
                    <a:pt x="1507236" y="0"/>
                  </a:moveTo>
                  <a:lnTo>
                    <a:pt x="1507236" y="174116"/>
                  </a:lnTo>
                  <a:lnTo>
                    <a:pt x="3015106" y="174116"/>
                  </a:lnTo>
                  <a:lnTo>
                    <a:pt x="3015106" y="345439"/>
                  </a:lnTo>
                </a:path>
                <a:path w="3015615" h="345439">
                  <a:moveTo>
                    <a:pt x="1507871" y="0"/>
                  </a:moveTo>
                  <a:lnTo>
                    <a:pt x="1507871" y="174116"/>
                  </a:lnTo>
                  <a:lnTo>
                    <a:pt x="0" y="174116"/>
                  </a:lnTo>
                  <a:lnTo>
                    <a:pt x="0" y="345439"/>
                  </a:lnTo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37706" y="2244090"/>
            <a:ext cx="1580515" cy="5435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320"/>
              </a:lnSpc>
              <a:spcBef>
                <a:spcPts val="240"/>
              </a:spcBef>
            </a:pPr>
            <a:r>
              <a:rPr sz="1200" spc="-5" dirty="0">
                <a:latin typeface="Calibri"/>
                <a:cs typeface="Calibri"/>
              </a:rPr>
              <a:t>Límite </a:t>
            </a:r>
            <a:r>
              <a:rPr sz="1200" dirty="0">
                <a:latin typeface="Calibri"/>
                <a:cs typeface="Calibri"/>
              </a:rPr>
              <a:t>en el </a:t>
            </a:r>
            <a:r>
              <a:rPr sz="1200" spc="-10" dirty="0">
                <a:latin typeface="Calibri"/>
                <a:cs typeface="Calibri"/>
              </a:rPr>
              <a:t>reparto </a:t>
            </a:r>
            <a:r>
              <a:rPr sz="1200" dirty="0">
                <a:latin typeface="Calibri"/>
                <a:cs typeface="Calibri"/>
              </a:rPr>
              <a:t>de la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PTU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(artículo</a:t>
            </a:r>
            <a:r>
              <a:rPr sz="1200" spc="2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127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fracción III LISR)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87977" y="3417061"/>
            <a:ext cx="1121410" cy="1122680"/>
            <a:chOff x="2363977" y="3417061"/>
            <a:chExt cx="1121410" cy="11226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6677" y="3429761"/>
              <a:ext cx="1095755" cy="10972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76677" y="3429761"/>
              <a:ext cx="1096010" cy="1097280"/>
            </a:xfrm>
            <a:custGeom>
              <a:avLst/>
              <a:gdLst/>
              <a:ahLst/>
              <a:cxnLst/>
              <a:rect l="l" t="t" r="r" b="b"/>
              <a:pathLst>
                <a:path w="1096010" h="1097279">
                  <a:moveTo>
                    <a:pt x="0" y="548639"/>
                  </a:moveTo>
                  <a:lnTo>
                    <a:pt x="2010" y="501298"/>
                  </a:lnTo>
                  <a:lnTo>
                    <a:pt x="7932" y="455076"/>
                  </a:lnTo>
                  <a:lnTo>
                    <a:pt x="17602" y="410137"/>
                  </a:lnTo>
                  <a:lnTo>
                    <a:pt x="30855" y="366646"/>
                  </a:lnTo>
                  <a:lnTo>
                    <a:pt x="47526" y="324768"/>
                  </a:lnTo>
                  <a:lnTo>
                    <a:pt x="67452" y="284667"/>
                  </a:lnTo>
                  <a:lnTo>
                    <a:pt x="90468" y="246508"/>
                  </a:lnTo>
                  <a:lnTo>
                    <a:pt x="116409" y="210455"/>
                  </a:lnTo>
                  <a:lnTo>
                    <a:pt x="145112" y="176674"/>
                  </a:lnTo>
                  <a:lnTo>
                    <a:pt x="176413" y="145328"/>
                  </a:lnTo>
                  <a:lnTo>
                    <a:pt x="210146" y="116583"/>
                  </a:lnTo>
                  <a:lnTo>
                    <a:pt x="246148" y="90604"/>
                  </a:lnTo>
                  <a:lnTo>
                    <a:pt x="284254" y="67554"/>
                  </a:lnTo>
                  <a:lnTo>
                    <a:pt x="324300" y="47598"/>
                  </a:lnTo>
                  <a:lnTo>
                    <a:pt x="366121" y="30902"/>
                  </a:lnTo>
                  <a:lnTo>
                    <a:pt x="409554" y="17629"/>
                  </a:lnTo>
                  <a:lnTo>
                    <a:pt x="454434" y="7945"/>
                  </a:lnTo>
                  <a:lnTo>
                    <a:pt x="500597" y="2013"/>
                  </a:lnTo>
                  <a:lnTo>
                    <a:pt x="547878" y="0"/>
                  </a:lnTo>
                  <a:lnTo>
                    <a:pt x="595158" y="2013"/>
                  </a:lnTo>
                  <a:lnTo>
                    <a:pt x="641321" y="7945"/>
                  </a:lnTo>
                  <a:lnTo>
                    <a:pt x="686201" y="17629"/>
                  </a:lnTo>
                  <a:lnTo>
                    <a:pt x="729634" y="30902"/>
                  </a:lnTo>
                  <a:lnTo>
                    <a:pt x="771455" y="47598"/>
                  </a:lnTo>
                  <a:lnTo>
                    <a:pt x="811501" y="67554"/>
                  </a:lnTo>
                  <a:lnTo>
                    <a:pt x="849607" y="90604"/>
                  </a:lnTo>
                  <a:lnTo>
                    <a:pt x="885609" y="116583"/>
                  </a:lnTo>
                  <a:lnTo>
                    <a:pt x="919342" y="145328"/>
                  </a:lnTo>
                  <a:lnTo>
                    <a:pt x="950643" y="176674"/>
                  </a:lnTo>
                  <a:lnTo>
                    <a:pt x="979346" y="210455"/>
                  </a:lnTo>
                  <a:lnTo>
                    <a:pt x="1005287" y="246508"/>
                  </a:lnTo>
                  <a:lnTo>
                    <a:pt x="1028303" y="284667"/>
                  </a:lnTo>
                  <a:lnTo>
                    <a:pt x="1048229" y="324768"/>
                  </a:lnTo>
                  <a:lnTo>
                    <a:pt x="1064900" y="366646"/>
                  </a:lnTo>
                  <a:lnTo>
                    <a:pt x="1078153" y="410137"/>
                  </a:lnTo>
                  <a:lnTo>
                    <a:pt x="1087823" y="455076"/>
                  </a:lnTo>
                  <a:lnTo>
                    <a:pt x="1093745" y="501298"/>
                  </a:lnTo>
                  <a:lnTo>
                    <a:pt x="1095756" y="548639"/>
                  </a:lnTo>
                  <a:lnTo>
                    <a:pt x="1093745" y="595981"/>
                  </a:lnTo>
                  <a:lnTo>
                    <a:pt x="1087823" y="642203"/>
                  </a:lnTo>
                  <a:lnTo>
                    <a:pt x="1078153" y="687142"/>
                  </a:lnTo>
                  <a:lnTo>
                    <a:pt x="1064900" y="730633"/>
                  </a:lnTo>
                  <a:lnTo>
                    <a:pt x="1048229" y="772511"/>
                  </a:lnTo>
                  <a:lnTo>
                    <a:pt x="1028303" y="812612"/>
                  </a:lnTo>
                  <a:lnTo>
                    <a:pt x="1005287" y="850771"/>
                  </a:lnTo>
                  <a:lnTo>
                    <a:pt x="979346" y="886824"/>
                  </a:lnTo>
                  <a:lnTo>
                    <a:pt x="950643" y="920605"/>
                  </a:lnTo>
                  <a:lnTo>
                    <a:pt x="919342" y="951951"/>
                  </a:lnTo>
                  <a:lnTo>
                    <a:pt x="885609" y="980696"/>
                  </a:lnTo>
                  <a:lnTo>
                    <a:pt x="849607" y="1006675"/>
                  </a:lnTo>
                  <a:lnTo>
                    <a:pt x="811501" y="1029725"/>
                  </a:lnTo>
                  <a:lnTo>
                    <a:pt x="771455" y="1049681"/>
                  </a:lnTo>
                  <a:lnTo>
                    <a:pt x="729634" y="1066377"/>
                  </a:lnTo>
                  <a:lnTo>
                    <a:pt x="686201" y="1079650"/>
                  </a:lnTo>
                  <a:lnTo>
                    <a:pt x="641321" y="1089334"/>
                  </a:lnTo>
                  <a:lnTo>
                    <a:pt x="595158" y="1095266"/>
                  </a:lnTo>
                  <a:lnTo>
                    <a:pt x="547878" y="1097280"/>
                  </a:lnTo>
                  <a:lnTo>
                    <a:pt x="500597" y="1095266"/>
                  </a:lnTo>
                  <a:lnTo>
                    <a:pt x="454434" y="1089334"/>
                  </a:lnTo>
                  <a:lnTo>
                    <a:pt x="409554" y="1079650"/>
                  </a:lnTo>
                  <a:lnTo>
                    <a:pt x="366121" y="1066377"/>
                  </a:lnTo>
                  <a:lnTo>
                    <a:pt x="324300" y="1049681"/>
                  </a:lnTo>
                  <a:lnTo>
                    <a:pt x="284254" y="1029725"/>
                  </a:lnTo>
                  <a:lnTo>
                    <a:pt x="246148" y="1006675"/>
                  </a:lnTo>
                  <a:lnTo>
                    <a:pt x="210146" y="980696"/>
                  </a:lnTo>
                  <a:lnTo>
                    <a:pt x="176413" y="951951"/>
                  </a:lnTo>
                  <a:lnTo>
                    <a:pt x="145112" y="920605"/>
                  </a:lnTo>
                  <a:lnTo>
                    <a:pt x="116409" y="886824"/>
                  </a:lnTo>
                  <a:lnTo>
                    <a:pt x="90468" y="850771"/>
                  </a:lnTo>
                  <a:lnTo>
                    <a:pt x="67452" y="812612"/>
                  </a:lnTo>
                  <a:lnTo>
                    <a:pt x="47526" y="772511"/>
                  </a:lnTo>
                  <a:lnTo>
                    <a:pt x="30855" y="730633"/>
                  </a:lnTo>
                  <a:lnTo>
                    <a:pt x="17602" y="687142"/>
                  </a:lnTo>
                  <a:lnTo>
                    <a:pt x="7932" y="642203"/>
                  </a:lnTo>
                  <a:lnTo>
                    <a:pt x="2010" y="595981"/>
                  </a:lnTo>
                  <a:lnTo>
                    <a:pt x="0" y="5486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029581" y="3853688"/>
            <a:ext cx="14725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Trabajadores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servicio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379217" y="4860290"/>
            <a:ext cx="1122680" cy="1121410"/>
            <a:chOff x="855217" y="4860290"/>
            <a:chExt cx="1122680" cy="112141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7917" y="4872990"/>
              <a:ext cx="1097280" cy="109575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67917" y="4872990"/>
              <a:ext cx="1097280" cy="1096010"/>
            </a:xfrm>
            <a:custGeom>
              <a:avLst/>
              <a:gdLst/>
              <a:ahLst/>
              <a:cxnLst/>
              <a:rect l="l" t="t" r="r" b="b"/>
              <a:pathLst>
                <a:path w="1097280" h="1096010">
                  <a:moveTo>
                    <a:pt x="0" y="547878"/>
                  </a:moveTo>
                  <a:lnTo>
                    <a:pt x="2013" y="500597"/>
                  </a:lnTo>
                  <a:lnTo>
                    <a:pt x="7945" y="454434"/>
                  </a:lnTo>
                  <a:lnTo>
                    <a:pt x="17630" y="409554"/>
                  </a:lnTo>
                  <a:lnTo>
                    <a:pt x="30903" y="366121"/>
                  </a:lnTo>
                  <a:lnTo>
                    <a:pt x="47600" y="324300"/>
                  </a:lnTo>
                  <a:lnTo>
                    <a:pt x="67556" y="284254"/>
                  </a:lnTo>
                  <a:lnTo>
                    <a:pt x="90607" y="246148"/>
                  </a:lnTo>
                  <a:lnTo>
                    <a:pt x="116587" y="210146"/>
                  </a:lnTo>
                  <a:lnTo>
                    <a:pt x="145333" y="176413"/>
                  </a:lnTo>
                  <a:lnTo>
                    <a:pt x="176679" y="145112"/>
                  </a:lnTo>
                  <a:lnTo>
                    <a:pt x="210460" y="116409"/>
                  </a:lnTo>
                  <a:lnTo>
                    <a:pt x="246513" y="90468"/>
                  </a:lnTo>
                  <a:lnTo>
                    <a:pt x="284672" y="67452"/>
                  </a:lnTo>
                  <a:lnTo>
                    <a:pt x="324773" y="47526"/>
                  </a:lnTo>
                  <a:lnTo>
                    <a:pt x="366651" y="30855"/>
                  </a:lnTo>
                  <a:lnTo>
                    <a:pt x="410141" y="17602"/>
                  </a:lnTo>
                  <a:lnTo>
                    <a:pt x="455079" y="7932"/>
                  </a:lnTo>
                  <a:lnTo>
                    <a:pt x="501300" y="2010"/>
                  </a:lnTo>
                  <a:lnTo>
                    <a:pt x="548640" y="0"/>
                  </a:lnTo>
                  <a:lnTo>
                    <a:pt x="595981" y="2010"/>
                  </a:lnTo>
                  <a:lnTo>
                    <a:pt x="642203" y="7932"/>
                  </a:lnTo>
                  <a:lnTo>
                    <a:pt x="687142" y="17602"/>
                  </a:lnTo>
                  <a:lnTo>
                    <a:pt x="730633" y="30855"/>
                  </a:lnTo>
                  <a:lnTo>
                    <a:pt x="772511" y="47526"/>
                  </a:lnTo>
                  <a:lnTo>
                    <a:pt x="812612" y="67452"/>
                  </a:lnTo>
                  <a:lnTo>
                    <a:pt x="850771" y="90468"/>
                  </a:lnTo>
                  <a:lnTo>
                    <a:pt x="886824" y="116409"/>
                  </a:lnTo>
                  <a:lnTo>
                    <a:pt x="920605" y="145112"/>
                  </a:lnTo>
                  <a:lnTo>
                    <a:pt x="951951" y="176413"/>
                  </a:lnTo>
                  <a:lnTo>
                    <a:pt x="980696" y="210146"/>
                  </a:lnTo>
                  <a:lnTo>
                    <a:pt x="1006675" y="246148"/>
                  </a:lnTo>
                  <a:lnTo>
                    <a:pt x="1029725" y="284254"/>
                  </a:lnTo>
                  <a:lnTo>
                    <a:pt x="1049681" y="324300"/>
                  </a:lnTo>
                  <a:lnTo>
                    <a:pt x="1066377" y="366121"/>
                  </a:lnTo>
                  <a:lnTo>
                    <a:pt x="1079650" y="409554"/>
                  </a:lnTo>
                  <a:lnTo>
                    <a:pt x="1089334" y="454434"/>
                  </a:lnTo>
                  <a:lnTo>
                    <a:pt x="1095266" y="500597"/>
                  </a:lnTo>
                  <a:lnTo>
                    <a:pt x="1097280" y="547878"/>
                  </a:lnTo>
                  <a:lnTo>
                    <a:pt x="1095266" y="595151"/>
                  </a:lnTo>
                  <a:lnTo>
                    <a:pt x="1089334" y="641308"/>
                  </a:lnTo>
                  <a:lnTo>
                    <a:pt x="1079650" y="686184"/>
                  </a:lnTo>
                  <a:lnTo>
                    <a:pt x="1066377" y="729614"/>
                  </a:lnTo>
                  <a:lnTo>
                    <a:pt x="1049681" y="771434"/>
                  </a:lnTo>
                  <a:lnTo>
                    <a:pt x="1029725" y="811479"/>
                  </a:lnTo>
                  <a:lnTo>
                    <a:pt x="1006675" y="849585"/>
                  </a:lnTo>
                  <a:lnTo>
                    <a:pt x="980696" y="885588"/>
                  </a:lnTo>
                  <a:lnTo>
                    <a:pt x="951951" y="919322"/>
                  </a:lnTo>
                  <a:lnTo>
                    <a:pt x="920605" y="950625"/>
                  </a:lnTo>
                  <a:lnTo>
                    <a:pt x="886824" y="979330"/>
                  </a:lnTo>
                  <a:lnTo>
                    <a:pt x="850771" y="1005274"/>
                  </a:lnTo>
                  <a:lnTo>
                    <a:pt x="812612" y="1028293"/>
                  </a:lnTo>
                  <a:lnTo>
                    <a:pt x="772511" y="1048221"/>
                  </a:lnTo>
                  <a:lnTo>
                    <a:pt x="730633" y="1064895"/>
                  </a:lnTo>
                  <a:lnTo>
                    <a:pt x="687142" y="1078150"/>
                  </a:lnTo>
                  <a:lnTo>
                    <a:pt x="642203" y="1087821"/>
                  </a:lnTo>
                  <a:lnTo>
                    <a:pt x="595981" y="1093745"/>
                  </a:lnTo>
                  <a:lnTo>
                    <a:pt x="548640" y="1095756"/>
                  </a:lnTo>
                  <a:lnTo>
                    <a:pt x="501300" y="1093745"/>
                  </a:lnTo>
                  <a:lnTo>
                    <a:pt x="455079" y="1087821"/>
                  </a:lnTo>
                  <a:lnTo>
                    <a:pt x="410141" y="1078150"/>
                  </a:lnTo>
                  <a:lnTo>
                    <a:pt x="366651" y="1064895"/>
                  </a:lnTo>
                  <a:lnTo>
                    <a:pt x="324773" y="1048221"/>
                  </a:lnTo>
                  <a:lnTo>
                    <a:pt x="284672" y="1028293"/>
                  </a:lnTo>
                  <a:lnTo>
                    <a:pt x="246513" y="1005274"/>
                  </a:lnTo>
                  <a:lnTo>
                    <a:pt x="210460" y="979330"/>
                  </a:lnTo>
                  <a:lnTo>
                    <a:pt x="176679" y="950625"/>
                  </a:lnTo>
                  <a:lnTo>
                    <a:pt x="145333" y="919322"/>
                  </a:lnTo>
                  <a:lnTo>
                    <a:pt x="116587" y="885588"/>
                  </a:lnTo>
                  <a:lnTo>
                    <a:pt x="90607" y="849585"/>
                  </a:lnTo>
                  <a:lnTo>
                    <a:pt x="67556" y="811479"/>
                  </a:lnTo>
                  <a:lnTo>
                    <a:pt x="47600" y="771434"/>
                  </a:lnTo>
                  <a:lnTo>
                    <a:pt x="30903" y="729614"/>
                  </a:lnTo>
                  <a:lnTo>
                    <a:pt x="17630" y="686184"/>
                  </a:lnTo>
                  <a:lnTo>
                    <a:pt x="7945" y="641308"/>
                  </a:lnTo>
                  <a:lnTo>
                    <a:pt x="2013" y="595151"/>
                  </a:lnTo>
                  <a:lnTo>
                    <a:pt x="0" y="547878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21456" y="5128642"/>
            <a:ext cx="1580515" cy="5441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320"/>
              </a:lnSpc>
              <a:spcBef>
                <a:spcPts val="240"/>
              </a:spcBef>
            </a:pPr>
            <a:r>
              <a:rPr sz="1200" spc="-10" dirty="0">
                <a:latin typeface="Calibri"/>
                <a:cs typeface="Calibri"/>
              </a:rPr>
              <a:t>Personas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cuyos</a:t>
            </a:r>
            <a:r>
              <a:rPr sz="1200" spc="-5" dirty="0">
                <a:latin typeface="Calibri"/>
                <a:cs typeface="Calibri"/>
              </a:rPr>
              <a:t> ingresos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deriven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exclusivamente 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trabajo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395214" y="4860290"/>
            <a:ext cx="1122680" cy="1121410"/>
            <a:chOff x="3871214" y="4860290"/>
            <a:chExt cx="1122680" cy="112141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3914" y="4872990"/>
              <a:ext cx="1097280" cy="109575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883914" y="4872990"/>
              <a:ext cx="1097280" cy="1096010"/>
            </a:xfrm>
            <a:custGeom>
              <a:avLst/>
              <a:gdLst/>
              <a:ahLst/>
              <a:cxnLst/>
              <a:rect l="l" t="t" r="r" b="b"/>
              <a:pathLst>
                <a:path w="1097279" h="1096010">
                  <a:moveTo>
                    <a:pt x="0" y="547878"/>
                  </a:moveTo>
                  <a:lnTo>
                    <a:pt x="2013" y="500597"/>
                  </a:lnTo>
                  <a:lnTo>
                    <a:pt x="7945" y="454434"/>
                  </a:lnTo>
                  <a:lnTo>
                    <a:pt x="17629" y="409554"/>
                  </a:lnTo>
                  <a:lnTo>
                    <a:pt x="30902" y="366121"/>
                  </a:lnTo>
                  <a:lnTo>
                    <a:pt x="47598" y="324300"/>
                  </a:lnTo>
                  <a:lnTo>
                    <a:pt x="67554" y="284254"/>
                  </a:lnTo>
                  <a:lnTo>
                    <a:pt x="90604" y="246148"/>
                  </a:lnTo>
                  <a:lnTo>
                    <a:pt x="116583" y="210146"/>
                  </a:lnTo>
                  <a:lnTo>
                    <a:pt x="145328" y="176413"/>
                  </a:lnTo>
                  <a:lnTo>
                    <a:pt x="176674" y="145112"/>
                  </a:lnTo>
                  <a:lnTo>
                    <a:pt x="210455" y="116409"/>
                  </a:lnTo>
                  <a:lnTo>
                    <a:pt x="246508" y="90468"/>
                  </a:lnTo>
                  <a:lnTo>
                    <a:pt x="284667" y="67452"/>
                  </a:lnTo>
                  <a:lnTo>
                    <a:pt x="324768" y="47526"/>
                  </a:lnTo>
                  <a:lnTo>
                    <a:pt x="366646" y="30855"/>
                  </a:lnTo>
                  <a:lnTo>
                    <a:pt x="410137" y="17602"/>
                  </a:lnTo>
                  <a:lnTo>
                    <a:pt x="455076" y="7932"/>
                  </a:lnTo>
                  <a:lnTo>
                    <a:pt x="501298" y="2010"/>
                  </a:lnTo>
                  <a:lnTo>
                    <a:pt x="548639" y="0"/>
                  </a:lnTo>
                  <a:lnTo>
                    <a:pt x="595981" y="2010"/>
                  </a:lnTo>
                  <a:lnTo>
                    <a:pt x="642203" y="7932"/>
                  </a:lnTo>
                  <a:lnTo>
                    <a:pt x="687142" y="17602"/>
                  </a:lnTo>
                  <a:lnTo>
                    <a:pt x="730633" y="30855"/>
                  </a:lnTo>
                  <a:lnTo>
                    <a:pt x="772511" y="47526"/>
                  </a:lnTo>
                  <a:lnTo>
                    <a:pt x="812612" y="67452"/>
                  </a:lnTo>
                  <a:lnTo>
                    <a:pt x="850771" y="90468"/>
                  </a:lnTo>
                  <a:lnTo>
                    <a:pt x="886824" y="116409"/>
                  </a:lnTo>
                  <a:lnTo>
                    <a:pt x="920605" y="145112"/>
                  </a:lnTo>
                  <a:lnTo>
                    <a:pt x="951951" y="176413"/>
                  </a:lnTo>
                  <a:lnTo>
                    <a:pt x="980696" y="210146"/>
                  </a:lnTo>
                  <a:lnTo>
                    <a:pt x="1006675" y="246148"/>
                  </a:lnTo>
                  <a:lnTo>
                    <a:pt x="1029725" y="284254"/>
                  </a:lnTo>
                  <a:lnTo>
                    <a:pt x="1049681" y="324300"/>
                  </a:lnTo>
                  <a:lnTo>
                    <a:pt x="1066377" y="366121"/>
                  </a:lnTo>
                  <a:lnTo>
                    <a:pt x="1079650" y="409554"/>
                  </a:lnTo>
                  <a:lnTo>
                    <a:pt x="1089334" y="454434"/>
                  </a:lnTo>
                  <a:lnTo>
                    <a:pt x="1095266" y="500597"/>
                  </a:lnTo>
                  <a:lnTo>
                    <a:pt x="1097280" y="547878"/>
                  </a:lnTo>
                  <a:lnTo>
                    <a:pt x="1095266" y="595151"/>
                  </a:lnTo>
                  <a:lnTo>
                    <a:pt x="1089334" y="641308"/>
                  </a:lnTo>
                  <a:lnTo>
                    <a:pt x="1079650" y="686184"/>
                  </a:lnTo>
                  <a:lnTo>
                    <a:pt x="1066377" y="729614"/>
                  </a:lnTo>
                  <a:lnTo>
                    <a:pt x="1049681" y="771434"/>
                  </a:lnTo>
                  <a:lnTo>
                    <a:pt x="1029725" y="811479"/>
                  </a:lnTo>
                  <a:lnTo>
                    <a:pt x="1006675" y="849585"/>
                  </a:lnTo>
                  <a:lnTo>
                    <a:pt x="980696" y="885588"/>
                  </a:lnTo>
                  <a:lnTo>
                    <a:pt x="951951" y="919322"/>
                  </a:lnTo>
                  <a:lnTo>
                    <a:pt x="920605" y="950625"/>
                  </a:lnTo>
                  <a:lnTo>
                    <a:pt x="886824" y="979330"/>
                  </a:lnTo>
                  <a:lnTo>
                    <a:pt x="850771" y="1005274"/>
                  </a:lnTo>
                  <a:lnTo>
                    <a:pt x="812612" y="1028293"/>
                  </a:lnTo>
                  <a:lnTo>
                    <a:pt x="772511" y="1048221"/>
                  </a:lnTo>
                  <a:lnTo>
                    <a:pt x="730633" y="1064895"/>
                  </a:lnTo>
                  <a:lnTo>
                    <a:pt x="687142" y="1078150"/>
                  </a:lnTo>
                  <a:lnTo>
                    <a:pt x="642203" y="1087821"/>
                  </a:lnTo>
                  <a:lnTo>
                    <a:pt x="595981" y="1093745"/>
                  </a:lnTo>
                  <a:lnTo>
                    <a:pt x="548639" y="1095756"/>
                  </a:lnTo>
                  <a:lnTo>
                    <a:pt x="501298" y="1093745"/>
                  </a:lnTo>
                  <a:lnTo>
                    <a:pt x="455076" y="1087821"/>
                  </a:lnTo>
                  <a:lnTo>
                    <a:pt x="410137" y="1078150"/>
                  </a:lnTo>
                  <a:lnTo>
                    <a:pt x="366646" y="1064895"/>
                  </a:lnTo>
                  <a:lnTo>
                    <a:pt x="324768" y="1048221"/>
                  </a:lnTo>
                  <a:lnTo>
                    <a:pt x="284667" y="1028293"/>
                  </a:lnTo>
                  <a:lnTo>
                    <a:pt x="246508" y="1005274"/>
                  </a:lnTo>
                  <a:lnTo>
                    <a:pt x="210455" y="979330"/>
                  </a:lnTo>
                  <a:lnTo>
                    <a:pt x="176674" y="950625"/>
                  </a:lnTo>
                  <a:lnTo>
                    <a:pt x="145328" y="919322"/>
                  </a:lnTo>
                  <a:lnTo>
                    <a:pt x="116583" y="885588"/>
                  </a:lnTo>
                  <a:lnTo>
                    <a:pt x="90604" y="849585"/>
                  </a:lnTo>
                  <a:lnTo>
                    <a:pt x="67554" y="811479"/>
                  </a:lnTo>
                  <a:lnTo>
                    <a:pt x="47598" y="771434"/>
                  </a:lnTo>
                  <a:lnTo>
                    <a:pt x="30902" y="729614"/>
                  </a:lnTo>
                  <a:lnTo>
                    <a:pt x="17629" y="686184"/>
                  </a:lnTo>
                  <a:lnTo>
                    <a:pt x="7945" y="641308"/>
                  </a:lnTo>
                  <a:lnTo>
                    <a:pt x="2013" y="595151"/>
                  </a:lnTo>
                  <a:lnTo>
                    <a:pt x="0" y="54787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537705" y="4961002"/>
            <a:ext cx="1579880" cy="87947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just">
              <a:lnSpc>
                <a:spcPct val="91700"/>
              </a:lnSpc>
              <a:spcBef>
                <a:spcPts val="219"/>
              </a:spcBef>
            </a:pPr>
            <a:r>
              <a:rPr sz="1200" spc="-10" dirty="0">
                <a:latin typeface="Calibri"/>
                <a:cs typeface="Calibri"/>
              </a:rPr>
              <a:t>Personas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dediquen</a:t>
            </a:r>
            <a:r>
              <a:rPr sz="1200" dirty="0">
                <a:latin typeface="Calibri"/>
                <a:cs typeface="Calibri"/>
              </a:rPr>
              <a:t> al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cuidado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bienes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que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produzcan 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rentas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cobro</a:t>
            </a:r>
            <a:r>
              <a:rPr sz="1200" spc="-10" dirty="0">
                <a:latin typeface="Calibri"/>
                <a:cs typeface="Calibri"/>
              </a:rPr>
              <a:t> de </a:t>
            </a:r>
            <a:r>
              <a:rPr sz="1200" spc="-5" dirty="0">
                <a:latin typeface="Calibri"/>
                <a:cs typeface="Calibri"/>
              </a:rPr>
              <a:t> créditos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intereses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902450" y="3417061"/>
            <a:ext cx="1122680" cy="1122680"/>
            <a:chOff x="5378450" y="3417061"/>
            <a:chExt cx="1122680" cy="112268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1150" y="3429761"/>
              <a:ext cx="1097279" cy="109728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391150" y="3429761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79" h="1097279">
                  <a:moveTo>
                    <a:pt x="0" y="548639"/>
                  </a:moveTo>
                  <a:lnTo>
                    <a:pt x="2013" y="501298"/>
                  </a:lnTo>
                  <a:lnTo>
                    <a:pt x="7945" y="455076"/>
                  </a:lnTo>
                  <a:lnTo>
                    <a:pt x="17629" y="410137"/>
                  </a:lnTo>
                  <a:lnTo>
                    <a:pt x="30902" y="366646"/>
                  </a:lnTo>
                  <a:lnTo>
                    <a:pt x="47598" y="324768"/>
                  </a:lnTo>
                  <a:lnTo>
                    <a:pt x="67554" y="284667"/>
                  </a:lnTo>
                  <a:lnTo>
                    <a:pt x="90604" y="246508"/>
                  </a:lnTo>
                  <a:lnTo>
                    <a:pt x="116583" y="210455"/>
                  </a:lnTo>
                  <a:lnTo>
                    <a:pt x="145328" y="176674"/>
                  </a:lnTo>
                  <a:lnTo>
                    <a:pt x="176674" y="145328"/>
                  </a:lnTo>
                  <a:lnTo>
                    <a:pt x="210455" y="116583"/>
                  </a:lnTo>
                  <a:lnTo>
                    <a:pt x="246508" y="90604"/>
                  </a:lnTo>
                  <a:lnTo>
                    <a:pt x="284667" y="67554"/>
                  </a:lnTo>
                  <a:lnTo>
                    <a:pt x="324768" y="47598"/>
                  </a:lnTo>
                  <a:lnTo>
                    <a:pt x="366646" y="30902"/>
                  </a:lnTo>
                  <a:lnTo>
                    <a:pt x="410137" y="17629"/>
                  </a:lnTo>
                  <a:lnTo>
                    <a:pt x="455076" y="7945"/>
                  </a:lnTo>
                  <a:lnTo>
                    <a:pt x="501298" y="2013"/>
                  </a:lnTo>
                  <a:lnTo>
                    <a:pt x="548639" y="0"/>
                  </a:lnTo>
                  <a:lnTo>
                    <a:pt x="595981" y="2013"/>
                  </a:lnTo>
                  <a:lnTo>
                    <a:pt x="642203" y="7945"/>
                  </a:lnTo>
                  <a:lnTo>
                    <a:pt x="687142" y="17629"/>
                  </a:lnTo>
                  <a:lnTo>
                    <a:pt x="730633" y="30902"/>
                  </a:lnTo>
                  <a:lnTo>
                    <a:pt x="772511" y="47598"/>
                  </a:lnTo>
                  <a:lnTo>
                    <a:pt x="812612" y="67554"/>
                  </a:lnTo>
                  <a:lnTo>
                    <a:pt x="850771" y="90604"/>
                  </a:lnTo>
                  <a:lnTo>
                    <a:pt x="886824" y="116583"/>
                  </a:lnTo>
                  <a:lnTo>
                    <a:pt x="920605" y="145328"/>
                  </a:lnTo>
                  <a:lnTo>
                    <a:pt x="951951" y="176674"/>
                  </a:lnTo>
                  <a:lnTo>
                    <a:pt x="980696" y="210455"/>
                  </a:lnTo>
                  <a:lnTo>
                    <a:pt x="1006675" y="246508"/>
                  </a:lnTo>
                  <a:lnTo>
                    <a:pt x="1029725" y="284667"/>
                  </a:lnTo>
                  <a:lnTo>
                    <a:pt x="1049681" y="324768"/>
                  </a:lnTo>
                  <a:lnTo>
                    <a:pt x="1066377" y="366646"/>
                  </a:lnTo>
                  <a:lnTo>
                    <a:pt x="1079650" y="410137"/>
                  </a:lnTo>
                  <a:lnTo>
                    <a:pt x="1089334" y="455076"/>
                  </a:lnTo>
                  <a:lnTo>
                    <a:pt x="1095266" y="501298"/>
                  </a:lnTo>
                  <a:lnTo>
                    <a:pt x="1097279" y="548639"/>
                  </a:lnTo>
                  <a:lnTo>
                    <a:pt x="1095266" y="595981"/>
                  </a:lnTo>
                  <a:lnTo>
                    <a:pt x="1089334" y="642203"/>
                  </a:lnTo>
                  <a:lnTo>
                    <a:pt x="1079650" y="687142"/>
                  </a:lnTo>
                  <a:lnTo>
                    <a:pt x="1066377" y="730633"/>
                  </a:lnTo>
                  <a:lnTo>
                    <a:pt x="1049681" y="772511"/>
                  </a:lnTo>
                  <a:lnTo>
                    <a:pt x="1029725" y="812612"/>
                  </a:lnTo>
                  <a:lnTo>
                    <a:pt x="1006675" y="850771"/>
                  </a:lnTo>
                  <a:lnTo>
                    <a:pt x="980696" y="886824"/>
                  </a:lnTo>
                  <a:lnTo>
                    <a:pt x="951951" y="920605"/>
                  </a:lnTo>
                  <a:lnTo>
                    <a:pt x="920605" y="951951"/>
                  </a:lnTo>
                  <a:lnTo>
                    <a:pt x="886824" y="980696"/>
                  </a:lnTo>
                  <a:lnTo>
                    <a:pt x="850771" y="1006675"/>
                  </a:lnTo>
                  <a:lnTo>
                    <a:pt x="812612" y="1029725"/>
                  </a:lnTo>
                  <a:lnTo>
                    <a:pt x="772511" y="1049681"/>
                  </a:lnTo>
                  <a:lnTo>
                    <a:pt x="730633" y="1066377"/>
                  </a:lnTo>
                  <a:lnTo>
                    <a:pt x="687142" y="1079650"/>
                  </a:lnTo>
                  <a:lnTo>
                    <a:pt x="642203" y="1089334"/>
                  </a:lnTo>
                  <a:lnTo>
                    <a:pt x="595981" y="1095266"/>
                  </a:lnTo>
                  <a:lnTo>
                    <a:pt x="548639" y="1097280"/>
                  </a:lnTo>
                  <a:lnTo>
                    <a:pt x="501298" y="1095266"/>
                  </a:lnTo>
                  <a:lnTo>
                    <a:pt x="455076" y="1089334"/>
                  </a:lnTo>
                  <a:lnTo>
                    <a:pt x="410137" y="1079650"/>
                  </a:lnTo>
                  <a:lnTo>
                    <a:pt x="366646" y="1066377"/>
                  </a:lnTo>
                  <a:lnTo>
                    <a:pt x="324768" y="1049681"/>
                  </a:lnTo>
                  <a:lnTo>
                    <a:pt x="284667" y="1029725"/>
                  </a:lnTo>
                  <a:lnTo>
                    <a:pt x="246508" y="1006675"/>
                  </a:lnTo>
                  <a:lnTo>
                    <a:pt x="210455" y="980696"/>
                  </a:lnTo>
                  <a:lnTo>
                    <a:pt x="176674" y="951951"/>
                  </a:lnTo>
                  <a:lnTo>
                    <a:pt x="145328" y="920605"/>
                  </a:lnTo>
                  <a:lnTo>
                    <a:pt x="116583" y="886824"/>
                  </a:lnTo>
                  <a:lnTo>
                    <a:pt x="90604" y="850771"/>
                  </a:lnTo>
                  <a:lnTo>
                    <a:pt x="67554" y="812612"/>
                  </a:lnTo>
                  <a:lnTo>
                    <a:pt x="47598" y="772511"/>
                  </a:lnTo>
                  <a:lnTo>
                    <a:pt x="30902" y="730633"/>
                  </a:lnTo>
                  <a:lnTo>
                    <a:pt x="17629" y="687142"/>
                  </a:lnTo>
                  <a:lnTo>
                    <a:pt x="7945" y="642203"/>
                  </a:lnTo>
                  <a:lnTo>
                    <a:pt x="2013" y="595981"/>
                  </a:lnTo>
                  <a:lnTo>
                    <a:pt x="0" y="54863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045957" y="3769564"/>
            <a:ext cx="157861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8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No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podrá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exceder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200" dirty="0">
                <a:latin typeface="Calibri"/>
                <a:cs typeface="Calibri"/>
              </a:rPr>
              <a:t>mes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salario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11</a:t>
            </a:fld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1854201" y="788923"/>
            <a:ext cx="83407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Artículo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127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LFT.-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5" dirty="0">
                <a:latin typeface="Calibri"/>
                <a:cs typeface="Calibri"/>
              </a:rPr>
              <a:t> derecho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los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trabajadores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participar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 el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reparto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utilidades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ajustará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normas siguientes:</a:t>
            </a:r>
            <a:endParaRPr sz="120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marL="12700" marR="5080" algn="just"/>
            <a:r>
              <a:rPr sz="1200" b="1" dirty="0">
                <a:latin typeface="Calibri"/>
                <a:cs typeface="Calibri"/>
              </a:rPr>
              <a:t>III.</a:t>
            </a:r>
            <a:r>
              <a:rPr sz="1200" b="1" spc="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monto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participación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trabajadores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servicio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personas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cuyos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ingresos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deriven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exclusivamente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su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trabajo,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el 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que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dediquen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al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cuidado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bienes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que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produzcan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rentas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cobro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créditos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intereses,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podrá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exceder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un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mes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salario;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3511" y="477012"/>
            <a:ext cx="6336792" cy="56189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s-MX" smtClean="0"/>
              <a:pPr marL="38100">
                <a:lnSpc>
                  <a:spcPts val="1240"/>
                </a:lnSpc>
              </a:pPr>
              <a:t>13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134704" y="742187"/>
            <a:ext cx="8496886" cy="78226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latin typeface="Calibri"/>
                <a:cs typeface="Calibri"/>
              </a:rPr>
              <a:t>Artículo</a:t>
            </a:r>
            <a:r>
              <a:rPr sz="2500" b="1" spc="-1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127</a:t>
            </a:r>
            <a:r>
              <a:rPr sz="2500" b="1" spc="10" dirty="0">
                <a:latin typeface="Calibri"/>
                <a:cs typeface="Calibri"/>
              </a:rPr>
              <a:t> </a:t>
            </a:r>
            <a:r>
              <a:rPr sz="2500" b="1" spc="-20" dirty="0">
                <a:latin typeface="Calibri"/>
                <a:cs typeface="Calibri"/>
              </a:rPr>
              <a:t>LFT.-</a:t>
            </a:r>
            <a:r>
              <a:rPr sz="2500" b="1" spc="10" dirty="0">
                <a:latin typeface="Calibri"/>
                <a:cs typeface="Calibri"/>
              </a:rPr>
              <a:t> </a:t>
            </a:r>
            <a:r>
              <a:rPr sz="2500" dirty="0"/>
              <a:t>El </a:t>
            </a:r>
            <a:r>
              <a:rPr sz="2500" spc="-5" dirty="0"/>
              <a:t>derecho</a:t>
            </a:r>
            <a:r>
              <a:rPr sz="2500" spc="-15" dirty="0"/>
              <a:t> </a:t>
            </a:r>
            <a:r>
              <a:rPr sz="2500" dirty="0"/>
              <a:t>de</a:t>
            </a:r>
            <a:r>
              <a:rPr sz="2500" spc="-5" dirty="0"/>
              <a:t> </a:t>
            </a:r>
            <a:r>
              <a:rPr sz="2500" dirty="0"/>
              <a:t>los</a:t>
            </a:r>
            <a:r>
              <a:rPr sz="2500" spc="20" dirty="0"/>
              <a:t> </a:t>
            </a:r>
            <a:r>
              <a:rPr sz="2500" spc="-5" dirty="0"/>
              <a:t>trabajadores</a:t>
            </a:r>
            <a:r>
              <a:rPr sz="2500" spc="-25" dirty="0"/>
              <a:t> </a:t>
            </a:r>
            <a:r>
              <a:rPr sz="2500" dirty="0"/>
              <a:t>a</a:t>
            </a:r>
            <a:r>
              <a:rPr sz="2500" spc="10" dirty="0"/>
              <a:t> </a:t>
            </a:r>
            <a:r>
              <a:rPr sz="2500" dirty="0"/>
              <a:t>participar</a:t>
            </a:r>
            <a:r>
              <a:rPr sz="2500" spc="-35" dirty="0"/>
              <a:t> </a:t>
            </a:r>
            <a:r>
              <a:rPr sz="2500" dirty="0"/>
              <a:t>en</a:t>
            </a:r>
            <a:r>
              <a:rPr sz="2500" spc="-5" dirty="0"/>
              <a:t> </a:t>
            </a:r>
            <a:r>
              <a:rPr sz="2500" dirty="0"/>
              <a:t>el</a:t>
            </a:r>
            <a:r>
              <a:rPr sz="2500" spc="10" dirty="0"/>
              <a:t> </a:t>
            </a:r>
            <a:r>
              <a:rPr sz="2500" spc="-5" dirty="0"/>
              <a:t>reparto</a:t>
            </a:r>
            <a:r>
              <a:rPr sz="2500" spc="-25" dirty="0"/>
              <a:t> </a:t>
            </a:r>
            <a:r>
              <a:rPr sz="2500" dirty="0"/>
              <a:t>de utilidades</a:t>
            </a:r>
            <a:r>
              <a:rPr sz="2500" spc="-20" dirty="0"/>
              <a:t> </a:t>
            </a:r>
            <a:r>
              <a:rPr sz="2500" spc="-5" dirty="0"/>
              <a:t>se</a:t>
            </a:r>
            <a:r>
              <a:rPr sz="2500" spc="10" dirty="0"/>
              <a:t> </a:t>
            </a:r>
            <a:r>
              <a:rPr sz="2500" spc="-10" dirty="0"/>
              <a:t>ajustará</a:t>
            </a:r>
            <a:r>
              <a:rPr sz="2500" spc="-15" dirty="0"/>
              <a:t> </a:t>
            </a:r>
            <a:r>
              <a:rPr sz="2500" dirty="0"/>
              <a:t>a</a:t>
            </a:r>
            <a:r>
              <a:rPr sz="2500" spc="10" dirty="0"/>
              <a:t> </a:t>
            </a:r>
            <a:r>
              <a:rPr sz="2500" dirty="0"/>
              <a:t>las</a:t>
            </a:r>
            <a:r>
              <a:rPr sz="2500" spc="10" dirty="0"/>
              <a:t> </a:t>
            </a:r>
            <a:r>
              <a:rPr sz="2500" spc="-5" dirty="0"/>
              <a:t>normas</a:t>
            </a:r>
            <a:r>
              <a:rPr sz="2500" dirty="0"/>
              <a:t> </a:t>
            </a:r>
            <a:r>
              <a:rPr sz="2500" spc="-5" dirty="0"/>
              <a:t>siguientes: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2818" y="1893004"/>
            <a:ext cx="10266363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VIII.</a:t>
            </a:r>
            <a:r>
              <a:rPr sz="2000" b="1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monto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participación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utilidades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tendrá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como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límite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máximo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tres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meses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salario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trabajador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promedio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participación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recibida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últimos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tres </a:t>
            </a:r>
            <a:r>
              <a:rPr sz="2000" dirty="0">
                <a:latin typeface="Calibri"/>
                <a:cs typeface="Calibri"/>
              </a:rPr>
              <a:t>años;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aplicará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monto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resulte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más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favorable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trabajador.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005F412-74AB-FD74-DF45-2DE718E87D89}"/>
              </a:ext>
            </a:extLst>
          </p:cNvPr>
          <p:cNvGrpSpPr/>
          <p:nvPr/>
        </p:nvGrpSpPr>
        <p:grpSpPr>
          <a:xfrm>
            <a:off x="1940909" y="3610974"/>
            <a:ext cx="8884476" cy="1551707"/>
            <a:chOff x="2282111" y="3322216"/>
            <a:chExt cx="8884476" cy="1551707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D1C1C55F-FD37-292D-EF4C-C14C34275007}"/>
                </a:ext>
              </a:extLst>
            </p:cNvPr>
            <p:cNvGrpSpPr/>
            <p:nvPr/>
          </p:nvGrpSpPr>
          <p:grpSpPr>
            <a:xfrm>
              <a:off x="2282111" y="3429000"/>
              <a:ext cx="6328489" cy="1398338"/>
              <a:chOff x="2747772" y="3259801"/>
              <a:chExt cx="6328489" cy="1398338"/>
            </a:xfrm>
          </p:grpSpPr>
          <p:pic>
            <p:nvPicPr>
              <p:cNvPr id="4" name="object 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747772" y="3285745"/>
                <a:ext cx="1368552" cy="1328927"/>
              </a:xfrm>
              <a:prstGeom prst="rect">
                <a:avLst/>
              </a:prstGeom>
            </p:spPr>
          </p:pic>
          <p:sp>
            <p:nvSpPr>
              <p:cNvPr id="5" name="object 5"/>
              <p:cNvSpPr txBox="1"/>
              <p:nvPr/>
            </p:nvSpPr>
            <p:spPr>
              <a:xfrm>
                <a:off x="3059049" y="3654297"/>
                <a:ext cx="744220" cy="5740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indent="635" algn="ctr">
                  <a:spcBef>
                    <a:spcPts val="100"/>
                  </a:spcBef>
                </a:pPr>
                <a:r>
                  <a:rPr sz="1200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Importe </a:t>
                </a:r>
                <a:r>
                  <a:rPr sz="1200" dirty="0">
                    <a:solidFill>
                      <a:srgbClr val="FFFFFF"/>
                    </a:solidFill>
                    <a:latin typeface="Calibri"/>
                    <a:cs typeface="Calibri"/>
                  </a:rPr>
                  <a:t>a </a:t>
                </a:r>
                <a:r>
                  <a:rPr sz="1200" spc="5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200" spc="-15" dirty="0">
                    <a:solidFill>
                      <a:srgbClr val="FFFFFF"/>
                    </a:solidFill>
                    <a:latin typeface="Calibri"/>
                    <a:cs typeface="Calibri"/>
                  </a:rPr>
                  <a:t>r</a:t>
                </a:r>
                <a:r>
                  <a:rPr sz="1200" dirty="0">
                    <a:solidFill>
                      <a:srgbClr val="FFFFFF"/>
                    </a:solidFill>
                    <a:latin typeface="Calibri"/>
                    <a:cs typeface="Calibri"/>
                  </a:rPr>
                  <a:t>e</a:t>
                </a:r>
                <a:r>
                  <a:rPr sz="1200" spc="5" dirty="0">
                    <a:solidFill>
                      <a:srgbClr val="FFFFFF"/>
                    </a:solidFill>
                    <a:latin typeface="Calibri"/>
                    <a:cs typeface="Calibri"/>
                  </a:rPr>
                  <a:t>p</a:t>
                </a:r>
                <a:r>
                  <a:rPr sz="1200" dirty="0">
                    <a:solidFill>
                      <a:srgbClr val="FFFFFF"/>
                    </a:solidFill>
                    <a:latin typeface="Calibri"/>
                    <a:cs typeface="Calibri"/>
                  </a:rPr>
                  <a:t>ar</a:t>
                </a:r>
                <a:r>
                  <a:rPr sz="1200" spc="5" dirty="0">
                    <a:solidFill>
                      <a:srgbClr val="FFFFFF"/>
                    </a:solidFill>
                    <a:latin typeface="Calibri"/>
                    <a:cs typeface="Calibri"/>
                  </a:rPr>
                  <a:t>t</a:t>
                </a:r>
                <a:r>
                  <a:rPr sz="1200" dirty="0">
                    <a:solidFill>
                      <a:srgbClr val="FFFFFF"/>
                    </a:solidFill>
                    <a:latin typeface="Calibri"/>
                    <a:cs typeface="Calibri"/>
                  </a:rPr>
                  <a:t>ir</a:t>
                </a:r>
                <a:r>
                  <a:rPr sz="1200" spc="-45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200" dirty="0">
                    <a:solidFill>
                      <a:srgbClr val="FFFFFF"/>
                    </a:solidFill>
                    <a:latin typeface="Calibri"/>
                    <a:cs typeface="Calibri"/>
                  </a:rPr>
                  <a:t>p</a:t>
                </a:r>
                <a:r>
                  <a:rPr sz="1200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or  trabajador</a:t>
                </a:r>
                <a:endParaRPr sz="1200">
                  <a:latin typeface="Calibri"/>
                  <a:cs typeface="Calibri"/>
                </a:endParaRPr>
              </a:p>
            </p:txBody>
          </p:sp>
          <p:pic>
            <p:nvPicPr>
              <p:cNvPr id="6" name="object 6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51223" y="3712590"/>
                <a:ext cx="385444" cy="544702"/>
              </a:xfrm>
              <a:prstGeom prst="rect">
                <a:avLst/>
              </a:prstGeom>
            </p:spPr>
          </p:pic>
          <p:pic>
            <p:nvPicPr>
              <p:cNvPr id="7" name="object 7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303520" y="3285745"/>
                <a:ext cx="1368552" cy="1328927"/>
              </a:xfrm>
              <a:prstGeom prst="rect">
                <a:avLst/>
              </a:prstGeom>
            </p:spPr>
          </p:pic>
          <p:sp>
            <p:nvSpPr>
              <p:cNvPr id="8" name="object 8"/>
              <p:cNvSpPr txBox="1"/>
              <p:nvPr/>
            </p:nvSpPr>
            <p:spPr>
              <a:xfrm>
                <a:off x="5593207" y="3562857"/>
                <a:ext cx="789940" cy="7569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065" marR="5080" algn="ctr">
                  <a:spcBef>
                    <a:spcPts val="100"/>
                  </a:spcBef>
                </a:pPr>
                <a:r>
                  <a:rPr sz="1200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Máximo</a:t>
                </a:r>
                <a:r>
                  <a:rPr sz="1200" spc="-40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200" dirty="0">
                    <a:solidFill>
                      <a:srgbClr val="FFFFFF"/>
                    </a:solidFill>
                    <a:latin typeface="Calibri"/>
                    <a:cs typeface="Calibri"/>
                  </a:rPr>
                  <a:t>3</a:t>
                </a:r>
                <a:r>
                  <a:rPr sz="1200" spc="-35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200" dirty="0">
                    <a:solidFill>
                      <a:srgbClr val="FFFFFF"/>
                    </a:solidFill>
                    <a:latin typeface="Calibri"/>
                    <a:cs typeface="Calibri"/>
                  </a:rPr>
                  <a:t>el </a:t>
                </a:r>
                <a:r>
                  <a:rPr sz="1200" spc="-260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200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equivalente </a:t>
                </a:r>
                <a:r>
                  <a:rPr sz="1200" spc="-260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200" dirty="0">
                    <a:solidFill>
                      <a:srgbClr val="FFFFFF"/>
                    </a:solidFill>
                    <a:latin typeface="Calibri"/>
                    <a:cs typeface="Calibri"/>
                  </a:rPr>
                  <a:t>a 3 meses </a:t>
                </a:r>
                <a:r>
                  <a:rPr sz="1200" spc="5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200" dirty="0">
                    <a:solidFill>
                      <a:srgbClr val="FFFFFF"/>
                    </a:solidFill>
                    <a:latin typeface="Calibri"/>
                    <a:cs typeface="Calibri"/>
                  </a:rPr>
                  <a:t>de</a:t>
                </a:r>
                <a:r>
                  <a:rPr sz="1200" spc="-25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200" dirty="0">
                    <a:solidFill>
                      <a:srgbClr val="FFFFFF"/>
                    </a:solidFill>
                    <a:latin typeface="Calibri"/>
                    <a:cs typeface="Calibri"/>
                  </a:rPr>
                  <a:t>sueldo</a:t>
                </a:r>
                <a:endParaRPr sz="1200">
                  <a:latin typeface="Calibri"/>
                  <a:cs typeface="Calibri"/>
                </a:endParaRPr>
              </a:p>
            </p:txBody>
          </p:sp>
          <p:pic>
            <p:nvPicPr>
              <p:cNvPr id="9" name="object 9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891402" y="3727450"/>
                <a:ext cx="445135" cy="483488"/>
              </a:xfrm>
              <a:prstGeom prst="rect">
                <a:avLst/>
              </a:prstGeom>
            </p:spPr>
          </p:pic>
          <p:pic>
            <p:nvPicPr>
              <p:cNvPr id="10" name="object 10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648878" y="3259801"/>
                <a:ext cx="1427383" cy="1398338"/>
              </a:xfrm>
              <a:prstGeom prst="rect">
                <a:avLst/>
              </a:prstGeom>
            </p:spPr>
          </p:pic>
          <p:sp>
            <p:nvSpPr>
              <p:cNvPr id="11" name="object 11"/>
              <p:cNvSpPr txBox="1"/>
              <p:nvPr/>
            </p:nvSpPr>
            <p:spPr>
              <a:xfrm>
                <a:off x="8006335" y="3550411"/>
                <a:ext cx="718185" cy="7569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065" marR="5080" algn="ctr">
                  <a:spcBef>
                    <a:spcPts val="100"/>
                  </a:spcBef>
                </a:pPr>
                <a:r>
                  <a:rPr sz="1200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Saldo </a:t>
                </a:r>
                <a:r>
                  <a:rPr sz="1200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200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promedio </a:t>
                </a:r>
                <a:r>
                  <a:rPr sz="1200" dirty="0">
                    <a:solidFill>
                      <a:srgbClr val="FFFFFF"/>
                    </a:solidFill>
                    <a:latin typeface="Calibri"/>
                    <a:cs typeface="Calibri"/>
                  </a:rPr>
                  <a:t> PTU</a:t>
                </a:r>
                <a:r>
                  <a:rPr sz="1200" spc="-40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200" dirty="0">
                    <a:solidFill>
                      <a:srgbClr val="FFFFFF"/>
                    </a:solidFill>
                    <a:latin typeface="Calibri"/>
                    <a:cs typeface="Calibri"/>
                  </a:rPr>
                  <a:t>3</a:t>
                </a:r>
                <a:r>
                  <a:rPr sz="1200" spc="-35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200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años </a:t>
                </a:r>
                <a:r>
                  <a:rPr sz="1200" spc="-254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200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anteriores</a:t>
                </a:r>
                <a:endParaRPr sz="1200">
                  <a:latin typeface="Calibri"/>
                  <a:cs typeface="Calibri"/>
                </a:endParaRPr>
              </a:p>
            </p:txBody>
          </p:sp>
        </p:grp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B1DD9716-9D10-B92B-323D-7EEA2317F3A3}"/>
                </a:ext>
              </a:extLst>
            </p:cNvPr>
            <p:cNvSpPr txBox="1">
              <a:spLocks/>
            </p:cNvSpPr>
            <p:nvPr/>
          </p:nvSpPr>
          <p:spPr>
            <a:xfrm>
              <a:off x="4475404" y="3322216"/>
              <a:ext cx="6691183" cy="15517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100"/>
                </a:spcBef>
                <a:buNone/>
                <a:tabLst>
                  <a:tab pos="4153535" algn="l"/>
                </a:tabLst>
              </a:pPr>
              <a:r>
                <a:rPr lang="es-MX" sz="10000" dirty="0"/>
                <a:t>	)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D152256-B562-4AA9-9D39-E9DDD236B388}"/>
              </a:ext>
            </a:extLst>
          </p:cNvPr>
          <p:cNvSpPr/>
          <p:nvPr/>
        </p:nvSpPr>
        <p:spPr>
          <a:xfrm>
            <a:off x="1901950" y="1853845"/>
            <a:ext cx="8440616" cy="2264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2" name="object 2"/>
          <p:cNvGrpSpPr/>
          <p:nvPr/>
        </p:nvGrpSpPr>
        <p:grpSpPr>
          <a:xfrm>
            <a:off x="1901950" y="2389614"/>
            <a:ext cx="8349615" cy="596900"/>
            <a:chOff x="377949" y="2389614"/>
            <a:chExt cx="8349615" cy="596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949" y="2389614"/>
              <a:ext cx="8349238" cy="5966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672" y="2417444"/>
              <a:ext cx="8297240" cy="54356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270503" y="3217137"/>
            <a:ext cx="5604510" cy="650240"/>
            <a:chOff x="1746503" y="3217137"/>
            <a:chExt cx="5604510" cy="65024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6503" y="3217137"/>
              <a:ext cx="5604511" cy="6500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4190" y="3244469"/>
              <a:ext cx="5551043" cy="59753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2486" y="838355"/>
            <a:ext cx="10847027" cy="532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sz="1500" b="1" spc="-10" dirty="0">
                <a:latin typeface="Calibri"/>
                <a:cs typeface="Calibri"/>
              </a:rPr>
              <a:t>Renta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gravable para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PTU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personas morales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del</a:t>
            </a:r>
            <a:r>
              <a:rPr sz="1500" b="1" spc="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título II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LISR</a:t>
            </a:r>
            <a:endParaRPr sz="15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500" dirty="0">
              <a:latin typeface="Calibri"/>
              <a:cs typeface="Calibri"/>
            </a:endParaRPr>
          </a:p>
          <a:p>
            <a:pPr marL="12700" marR="5080" algn="just"/>
            <a:r>
              <a:rPr sz="1500" b="1" spc="-5" dirty="0">
                <a:latin typeface="Calibri"/>
                <a:cs typeface="Calibri"/>
              </a:rPr>
              <a:t>Artículo </a:t>
            </a:r>
            <a:r>
              <a:rPr sz="1500" b="1" dirty="0">
                <a:latin typeface="Calibri"/>
                <a:cs typeface="Calibri"/>
              </a:rPr>
              <a:t>9 </a:t>
            </a:r>
            <a:r>
              <a:rPr sz="1500" b="1" spc="-5" dirty="0">
                <a:latin typeface="Calibri"/>
                <a:cs typeface="Calibri"/>
              </a:rPr>
              <a:t>LISR. </a:t>
            </a:r>
            <a:r>
              <a:rPr sz="1500" spc="-5" dirty="0">
                <a:latin typeface="Calibri"/>
                <a:cs typeface="Calibri"/>
              </a:rPr>
              <a:t>Las personas morales </a:t>
            </a:r>
            <a:r>
              <a:rPr sz="1500" spc="-10" dirty="0">
                <a:latin typeface="Calibri"/>
                <a:cs typeface="Calibri"/>
              </a:rPr>
              <a:t>deberán </a:t>
            </a:r>
            <a:r>
              <a:rPr sz="1500" spc="-5" dirty="0">
                <a:latin typeface="Calibri"/>
                <a:cs typeface="Calibri"/>
              </a:rPr>
              <a:t>calcular </a:t>
            </a:r>
            <a:r>
              <a:rPr sz="1500" dirty="0">
                <a:latin typeface="Calibri"/>
                <a:cs typeface="Calibri"/>
              </a:rPr>
              <a:t>el </a:t>
            </a:r>
            <a:r>
              <a:rPr sz="1500" spc="-5" dirty="0">
                <a:latin typeface="Calibri"/>
                <a:cs typeface="Calibri"/>
              </a:rPr>
              <a:t>impuesto </a:t>
            </a:r>
            <a:r>
              <a:rPr sz="1500" spc="-10" dirty="0">
                <a:latin typeface="Calibri"/>
                <a:cs typeface="Calibri"/>
              </a:rPr>
              <a:t>sobre </a:t>
            </a:r>
            <a:r>
              <a:rPr sz="1500" dirty="0">
                <a:latin typeface="Calibri"/>
                <a:cs typeface="Calibri"/>
              </a:rPr>
              <a:t>la </a:t>
            </a:r>
            <a:r>
              <a:rPr sz="1500" spc="-10" dirty="0">
                <a:latin typeface="Calibri"/>
                <a:cs typeface="Calibri"/>
              </a:rPr>
              <a:t>renta, </a:t>
            </a:r>
            <a:r>
              <a:rPr sz="1500" spc="-5" dirty="0">
                <a:latin typeface="Calibri"/>
                <a:cs typeface="Calibri"/>
              </a:rPr>
              <a:t>aplicando </a:t>
            </a:r>
            <a:r>
              <a:rPr sz="1500" dirty="0">
                <a:latin typeface="Calibri"/>
                <a:cs typeface="Calibri"/>
              </a:rPr>
              <a:t>al </a:t>
            </a:r>
            <a:r>
              <a:rPr sz="1500" spc="-5" dirty="0">
                <a:latin typeface="Calibri"/>
                <a:cs typeface="Calibri"/>
              </a:rPr>
              <a:t>resultado fiscal obtenido en </a:t>
            </a:r>
            <a:r>
              <a:rPr sz="1500" dirty="0">
                <a:latin typeface="Calibri"/>
                <a:cs typeface="Calibri"/>
              </a:rPr>
              <a:t>el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ejercicio</a:t>
            </a:r>
            <a:r>
              <a:rPr sz="1500" dirty="0">
                <a:latin typeface="Calibri"/>
                <a:cs typeface="Calibri"/>
              </a:rPr>
              <a:t> la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tasa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del</a:t>
            </a:r>
            <a:r>
              <a:rPr sz="1500" spc="-5" dirty="0">
                <a:latin typeface="Calibri"/>
                <a:cs typeface="Calibri"/>
              </a:rPr>
              <a:t> 30%.</a:t>
            </a:r>
            <a:endParaRPr sz="1500" dirty="0"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1500" dirty="0">
              <a:latin typeface="Calibri"/>
              <a:cs typeface="Calibri"/>
            </a:endParaRPr>
          </a:p>
          <a:p>
            <a:pPr marL="12700" algn="just"/>
            <a:r>
              <a:rPr sz="1500" dirty="0">
                <a:latin typeface="Calibri"/>
                <a:cs typeface="Calibri"/>
              </a:rPr>
              <a:t>El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resultado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fiscal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del</a:t>
            </a:r>
            <a:r>
              <a:rPr sz="1500" spc="-5" dirty="0">
                <a:latin typeface="Calibri"/>
                <a:cs typeface="Calibri"/>
              </a:rPr>
              <a:t> ejercicio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se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determinará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como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sigue:</a:t>
            </a:r>
            <a:endParaRPr sz="15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500" dirty="0">
              <a:latin typeface="Calibri"/>
              <a:cs typeface="Calibri"/>
            </a:endParaRPr>
          </a:p>
          <a:p>
            <a:pPr marL="12700" marR="5080" algn="just">
              <a:buFont typeface="Calibri"/>
              <a:buAutoNum type="romanUcPeriod"/>
              <a:tabLst>
                <a:tab pos="926465" algn="l"/>
                <a:tab pos="927735" algn="l"/>
              </a:tabLst>
            </a:pPr>
            <a:r>
              <a:rPr sz="1500" dirty="0">
                <a:latin typeface="Calibri"/>
                <a:cs typeface="Calibri"/>
              </a:rPr>
              <a:t>Se </a:t>
            </a:r>
            <a:r>
              <a:rPr sz="1500" spc="-10" dirty="0">
                <a:latin typeface="Calibri"/>
                <a:cs typeface="Calibri"/>
              </a:rPr>
              <a:t>obtendrá </a:t>
            </a:r>
            <a:r>
              <a:rPr sz="1500" dirty="0">
                <a:latin typeface="Calibri"/>
                <a:cs typeface="Calibri"/>
              </a:rPr>
              <a:t>la </a:t>
            </a:r>
            <a:r>
              <a:rPr sz="1500" spc="-5" dirty="0">
                <a:latin typeface="Calibri"/>
                <a:cs typeface="Calibri"/>
              </a:rPr>
              <a:t>utilidad </a:t>
            </a:r>
            <a:r>
              <a:rPr sz="1500" spc="-10" dirty="0">
                <a:latin typeface="Calibri"/>
                <a:cs typeface="Calibri"/>
              </a:rPr>
              <a:t>fiscal </a:t>
            </a:r>
            <a:r>
              <a:rPr sz="1500" spc="-5" dirty="0">
                <a:latin typeface="Calibri"/>
                <a:cs typeface="Calibri"/>
              </a:rPr>
              <a:t>disminuyendo </a:t>
            </a:r>
            <a:r>
              <a:rPr sz="1500" dirty="0">
                <a:latin typeface="Calibri"/>
                <a:cs typeface="Calibri"/>
              </a:rPr>
              <a:t>de la </a:t>
            </a:r>
            <a:r>
              <a:rPr sz="1500" spc="-10" dirty="0">
                <a:latin typeface="Calibri"/>
                <a:cs typeface="Calibri"/>
              </a:rPr>
              <a:t>totalidad </a:t>
            </a:r>
            <a:r>
              <a:rPr sz="1500" dirty="0">
                <a:latin typeface="Calibri"/>
                <a:cs typeface="Calibri"/>
              </a:rPr>
              <a:t>de los </a:t>
            </a:r>
            <a:r>
              <a:rPr sz="1500" spc="-5" dirty="0">
                <a:latin typeface="Calibri"/>
                <a:cs typeface="Calibri"/>
              </a:rPr>
              <a:t>ingresos acumulables </a:t>
            </a:r>
            <a:r>
              <a:rPr sz="1500" spc="-10" dirty="0">
                <a:latin typeface="Calibri"/>
                <a:cs typeface="Calibri"/>
              </a:rPr>
              <a:t>obtenidos </a:t>
            </a:r>
            <a:r>
              <a:rPr sz="1500" dirty="0">
                <a:latin typeface="Calibri"/>
                <a:cs typeface="Calibri"/>
              </a:rPr>
              <a:t>en el </a:t>
            </a:r>
            <a:r>
              <a:rPr sz="1500" spc="-10" dirty="0">
                <a:latin typeface="Calibri"/>
                <a:cs typeface="Calibri"/>
              </a:rPr>
              <a:t>ejercicio, </a:t>
            </a:r>
            <a:r>
              <a:rPr sz="1500" dirty="0">
                <a:latin typeface="Calibri"/>
                <a:cs typeface="Calibri"/>
              </a:rPr>
              <a:t>las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deducciones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autorizadas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por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este</a:t>
            </a:r>
            <a:r>
              <a:rPr sz="1500" spc="-5" dirty="0">
                <a:latin typeface="Calibri"/>
                <a:cs typeface="Calibri"/>
              </a:rPr>
              <a:t> Título</a:t>
            </a:r>
            <a:r>
              <a:rPr sz="1500" dirty="0">
                <a:latin typeface="Calibri"/>
                <a:cs typeface="Calibri"/>
              </a:rPr>
              <a:t> y la </a:t>
            </a:r>
            <a:r>
              <a:rPr sz="1500" spc="-5" dirty="0">
                <a:latin typeface="Calibri"/>
                <a:cs typeface="Calibri"/>
              </a:rPr>
              <a:t>participación</a:t>
            </a:r>
            <a:r>
              <a:rPr sz="1500" dirty="0">
                <a:latin typeface="Calibri"/>
                <a:cs typeface="Calibri"/>
              </a:rPr>
              <a:t> de los </a:t>
            </a:r>
            <a:r>
              <a:rPr sz="1500" spc="-10" dirty="0">
                <a:latin typeface="Calibri"/>
                <a:cs typeface="Calibri"/>
              </a:rPr>
              <a:t>trabajadores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 las </a:t>
            </a:r>
            <a:r>
              <a:rPr sz="1500" spc="-5" dirty="0">
                <a:latin typeface="Calibri"/>
                <a:cs typeface="Calibri"/>
              </a:rPr>
              <a:t>utilidades</a:t>
            </a:r>
            <a:r>
              <a:rPr sz="1500" spc="2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 las </a:t>
            </a:r>
            <a:r>
              <a:rPr sz="1500" spc="-5" dirty="0">
                <a:latin typeface="Calibri"/>
                <a:cs typeface="Calibri"/>
              </a:rPr>
              <a:t>empresas </a:t>
            </a:r>
            <a:r>
              <a:rPr sz="1500" spc="-10" dirty="0">
                <a:latin typeface="Calibri"/>
                <a:cs typeface="Calibri"/>
              </a:rPr>
              <a:t>pagada</a:t>
            </a:r>
            <a:r>
              <a:rPr sz="1500" spc="2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 el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ejercicio,</a:t>
            </a:r>
            <a:r>
              <a:rPr sz="1500" dirty="0">
                <a:latin typeface="Calibri"/>
                <a:cs typeface="Calibri"/>
              </a:rPr>
              <a:t> en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los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términos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del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artículo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123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Constitución </a:t>
            </a:r>
            <a:r>
              <a:rPr sz="1500" spc="-10" dirty="0">
                <a:latin typeface="Calibri"/>
                <a:cs typeface="Calibri"/>
              </a:rPr>
              <a:t>Política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los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Estados </a:t>
            </a:r>
            <a:r>
              <a:rPr sz="1500" dirty="0">
                <a:latin typeface="Calibri"/>
                <a:cs typeface="Calibri"/>
              </a:rPr>
              <a:t>Unidos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Mexicanos.</a:t>
            </a:r>
            <a:endParaRPr sz="15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  <a:buFont typeface="Calibri"/>
              <a:buAutoNum type="romanUcPeriod"/>
            </a:pPr>
            <a:endParaRPr sz="1500" dirty="0">
              <a:latin typeface="Calibri"/>
              <a:cs typeface="Calibri"/>
            </a:endParaRPr>
          </a:p>
          <a:p>
            <a:pPr marL="12700" marR="8255" algn="just">
              <a:buFont typeface="Calibri"/>
              <a:buAutoNum type="romanUcPeriod"/>
              <a:tabLst>
                <a:tab pos="926465" algn="l"/>
                <a:tab pos="927735" algn="l"/>
              </a:tabLst>
            </a:pPr>
            <a:r>
              <a:rPr sz="1500" dirty="0">
                <a:latin typeface="Calibri"/>
                <a:cs typeface="Calibri"/>
              </a:rPr>
              <a:t>A la </a:t>
            </a:r>
            <a:r>
              <a:rPr sz="1500" spc="-5" dirty="0">
                <a:latin typeface="Calibri"/>
                <a:cs typeface="Calibri"/>
              </a:rPr>
              <a:t>utilidad fiscal </a:t>
            </a:r>
            <a:r>
              <a:rPr sz="1500" dirty="0">
                <a:latin typeface="Calibri"/>
                <a:cs typeface="Calibri"/>
              </a:rPr>
              <a:t>del </a:t>
            </a:r>
            <a:r>
              <a:rPr sz="1500" spc="-5" dirty="0">
                <a:latin typeface="Calibri"/>
                <a:cs typeface="Calibri"/>
              </a:rPr>
              <a:t>ejercicio se </a:t>
            </a:r>
            <a:r>
              <a:rPr sz="1500" dirty="0">
                <a:latin typeface="Calibri"/>
                <a:cs typeface="Calibri"/>
              </a:rPr>
              <a:t>le </a:t>
            </a:r>
            <a:r>
              <a:rPr sz="1500" spc="-10" dirty="0">
                <a:latin typeface="Calibri"/>
                <a:cs typeface="Calibri"/>
              </a:rPr>
              <a:t>disminuirán, </a:t>
            </a:r>
            <a:r>
              <a:rPr sz="1500" dirty="0">
                <a:latin typeface="Calibri"/>
                <a:cs typeface="Calibri"/>
              </a:rPr>
              <a:t>en </a:t>
            </a:r>
            <a:r>
              <a:rPr sz="1500" spc="-10" dirty="0">
                <a:latin typeface="Calibri"/>
                <a:cs typeface="Calibri"/>
              </a:rPr>
              <a:t>su caso, </a:t>
            </a:r>
            <a:r>
              <a:rPr sz="1500" dirty="0">
                <a:latin typeface="Calibri"/>
                <a:cs typeface="Calibri"/>
              </a:rPr>
              <a:t>las </a:t>
            </a:r>
            <a:r>
              <a:rPr sz="1500" spc="-5" dirty="0">
                <a:latin typeface="Calibri"/>
                <a:cs typeface="Calibri"/>
              </a:rPr>
              <a:t>pérdidas fiscales pendientes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5" dirty="0">
                <a:latin typeface="Calibri"/>
                <a:cs typeface="Calibri"/>
              </a:rPr>
              <a:t>aplicar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5" dirty="0">
                <a:latin typeface="Calibri"/>
                <a:cs typeface="Calibri"/>
              </a:rPr>
              <a:t>ejercicios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anteriores.</a:t>
            </a:r>
            <a:endParaRPr sz="1500" dirty="0"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1500" dirty="0">
              <a:latin typeface="Calibri"/>
              <a:cs typeface="Calibri"/>
            </a:endParaRPr>
          </a:p>
          <a:p>
            <a:pPr marL="12700" marR="8255" algn="just"/>
            <a:r>
              <a:rPr sz="1500" dirty="0">
                <a:latin typeface="Calibri"/>
                <a:cs typeface="Calibri"/>
              </a:rPr>
              <a:t>El </a:t>
            </a:r>
            <a:r>
              <a:rPr sz="1500" spc="-5" dirty="0">
                <a:latin typeface="Calibri"/>
                <a:cs typeface="Calibri"/>
              </a:rPr>
              <a:t>impuesto </a:t>
            </a:r>
            <a:r>
              <a:rPr sz="1500" dirty="0">
                <a:latin typeface="Calibri"/>
                <a:cs typeface="Calibri"/>
              </a:rPr>
              <a:t>del </a:t>
            </a:r>
            <a:r>
              <a:rPr sz="1500" spc="-5" dirty="0">
                <a:latin typeface="Calibri"/>
                <a:cs typeface="Calibri"/>
              </a:rPr>
              <a:t>ejercicio se </a:t>
            </a:r>
            <a:r>
              <a:rPr sz="1500" spc="-10" dirty="0">
                <a:latin typeface="Calibri"/>
                <a:cs typeface="Calibri"/>
              </a:rPr>
              <a:t>pagará </a:t>
            </a:r>
            <a:r>
              <a:rPr sz="1500" spc="-5" dirty="0">
                <a:latin typeface="Calibri"/>
                <a:cs typeface="Calibri"/>
              </a:rPr>
              <a:t>mediante declaración que </a:t>
            </a:r>
            <a:r>
              <a:rPr sz="1500" spc="-10" dirty="0">
                <a:latin typeface="Calibri"/>
                <a:cs typeface="Calibri"/>
              </a:rPr>
              <a:t>presentarán ante </a:t>
            </a:r>
            <a:r>
              <a:rPr sz="1500" dirty="0">
                <a:latin typeface="Calibri"/>
                <a:cs typeface="Calibri"/>
              </a:rPr>
              <a:t>las </a:t>
            </a:r>
            <a:r>
              <a:rPr sz="1500" spc="-5" dirty="0">
                <a:latin typeface="Calibri"/>
                <a:cs typeface="Calibri"/>
              </a:rPr>
              <a:t>oficinas autorizadas, </a:t>
            </a:r>
            <a:r>
              <a:rPr sz="1500" spc="-10" dirty="0">
                <a:latin typeface="Calibri"/>
                <a:cs typeface="Calibri"/>
              </a:rPr>
              <a:t>dentro </a:t>
            </a:r>
            <a:r>
              <a:rPr sz="1500" dirty="0">
                <a:latin typeface="Calibri"/>
                <a:cs typeface="Calibri"/>
              </a:rPr>
              <a:t>de los </a:t>
            </a:r>
            <a:r>
              <a:rPr sz="1500" spc="-10" dirty="0">
                <a:latin typeface="Calibri"/>
                <a:cs typeface="Calibri"/>
              </a:rPr>
              <a:t>tres </a:t>
            </a:r>
            <a:r>
              <a:rPr sz="1500" spc="-5" dirty="0">
                <a:latin typeface="Calibri"/>
                <a:cs typeface="Calibri"/>
              </a:rPr>
              <a:t>meses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siguientes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fecha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 la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que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termine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ejercicio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fiscal.</a:t>
            </a:r>
            <a:endParaRPr sz="15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500" dirty="0">
              <a:latin typeface="Calibri"/>
              <a:cs typeface="Calibri"/>
            </a:endParaRPr>
          </a:p>
          <a:p>
            <a:pPr marL="12700" marR="6985" algn="just"/>
            <a:r>
              <a:rPr sz="1500" spc="-15" dirty="0">
                <a:latin typeface="Calibri"/>
                <a:cs typeface="Calibri"/>
              </a:rPr>
              <a:t>Para </a:t>
            </a:r>
            <a:r>
              <a:rPr sz="1500" spc="-10" dirty="0">
                <a:latin typeface="Calibri"/>
                <a:cs typeface="Calibri"/>
              </a:rPr>
              <a:t>determinar la </a:t>
            </a:r>
            <a:r>
              <a:rPr sz="1500" spc="-15" dirty="0">
                <a:latin typeface="Calibri"/>
                <a:cs typeface="Calibri"/>
              </a:rPr>
              <a:t>renta </a:t>
            </a:r>
            <a:r>
              <a:rPr sz="1500" spc="-10" dirty="0">
                <a:latin typeface="Calibri"/>
                <a:cs typeface="Calibri"/>
              </a:rPr>
              <a:t>gravable </a:t>
            </a:r>
            <a:r>
              <a:rPr sz="1500" dirty="0">
                <a:latin typeface="Calibri"/>
                <a:cs typeface="Calibri"/>
              </a:rPr>
              <a:t>a </a:t>
            </a:r>
            <a:r>
              <a:rPr sz="1500" spc="-5" dirty="0">
                <a:latin typeface="Calibri"/>
                <a:cs typeface="Calibri"/>
              </a:rPr>
              <a:t>que se </a:t>
            </a:r>
            <a:r>
              <a:rPr sz="1500" spc="-10" dirty="0">
                <a:latin typeface="Calibri"/>
                <a:cs typeface="Calibri"/>
              </a:rPr>
              <a:t>refiere </a:t>
            </a:r>
            <a:r>
              <a:rPr sz="1500" dirty="0">
                <a:latin typeface="Calibri"/>
                <a:cs typeface="Calibri"/>
              </a:rPr>
              <a:t>el </a:t>
            </a:r>
            <a:r>
              <a:rPr sz="1500" spc="-5" dirty="0">
                <a:latin typeface="Calibri"/>
                <a:cs typeface="Calibri"/>
              </a:rPr>
              <a:t>inciso </a:t>
            </a:r>
            <a:r>
              <a:rPr sz="1500" dirty="0">
                <a:latin typeface="Calibri"/>
                <a:cs typeface="Calibri"/>
              </a:rPr>
              <a:t>e) de la </a:t>
            </a:r>
            <a:r>
              <a:rPr sz="1500" spc="-10" dirty="0">
                <a:latin typeface="Calibri"/>
                <a:cs typeface="Calibri"/>
              </a:rPr>
              <a:t>fracción </a:t>
            </a:r>
            <a:r>
              <a:rPr sz="1500" spc="-5" dirty="0">
                <a:latin typeface="Calibri"/>
                <a:cs typeface="Calibri"/>
              </a:rPr>
              <a:t>IX </a:t>
            </a:r>
            <a:r>
              <a:rPr sz="1500" dirty="0">
                <a:latin typeface="Calibri"/>
                <a:cs typeface="Calibri"/>
              </a:rPr>
              <a:t>del </a:t>
            </a:r>
            <a:r>
              <a:rPr sz="1500" spc="-5" dirty="0">
                <a:latin typeface="Calibri"/>
                <a:cs typeface="Calibri"/>
              </a:rPr>
              <a:t>artículo </a:t>
            </a:r>
            <a:r>
              <a:rPr sz="1500" dirty="0">
                <a:latin typeface="Calibri"/>
                <a:cs typeface="Calibri"/>
              </a:rPr>
              <a:t>123, </a:t>
            </a:r>
            <a:r>
              <a:rPr sz="1500" spc="-10" dirty="0">
                <a:latin typeface="Calibri"/>
                <a:cs typeface="Calibri"/>
              </a:rPr>
              <a:t>apartado </a:t>
            </a:r>
            <a:r>
              <a:rPr sz="1500" dirty="0">
                <a:latin typeface="Calibri"/>
                <a:cs typeface="Calibri"/>
              </a:rPr>
              <a:t>A de la </a:t>
            </a:r>
            <a:r>
              <a:rPr sz="1500" spc="-5" dirty="0">
                <a:latin typeface="Calibri"/>
                <a:cs typeface="Calibri"/>
              </a:rPr>
              <a:t>Constitución </a:t>
            </a:r>
            <a:r>
              <a:rPr sz="1500" spc="-10" dirty="0">
                <a:latin typeface="Calibri"/>
                <a:cs typeface="Calibri"/>
              </a:rPr>
              <a:t>Política 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los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Estados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Unidos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Mexicanos,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no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se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disminuirá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participación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los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trabajadores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las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utilidades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las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empresas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pagada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en </a:t>
            </a:r>
            <a:r>
              <a:rPr sz="1500" spc="-2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el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ejercicio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ni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las </a:t>
            </a:r>
            <a:r>
              <a:rPr sz="1500" spc="-5" dirty="0">
                <a:latin typeface="Calibri"/>
                <a:cs typeface="Calibri"/>
              </a:rPr>
              <a:t>pérdidas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fiscales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pendientes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5" dirty="0">
                <a:latin typeface="Calibri"/>
                <a:cs typeface="Calibri"/>
              </a:rPr>
              <a:t>aplicar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5" dirty="0">
                <a:latin typeface="Calibri"/>
                <a:cs typeface="Calibri"/>
              </a:rPr>
              <a:t> ejercicios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anteriores.</a:t>
            </a:r>
            <a:endParaRPr sz="1500" dirty="0"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1500" dirty="0">
              <a:latin typeface="Calibri"/>
              <a:cs typeface="Calibri"/>
            </a:endParaRPr>
          </a:p>
          <a:p>
            <a:pPr marL="12700" marR="5080" algn="just"/>
            <a:r>
              <a:rPr sz="1500" spc="-15" dirty="0">
                <a:latin typeface="Calibri"/>
                <a:cs typeface="Calibri"/>
              </a:rPr>
              <a:t>Para </a:t>
            </a:r>
            <a:r>
              <a:rPr sz="1500" dirty="0">
                <a:latin typeface="Calibri"/>
                <a:cs typeface="Calibri"/>
              </a:rPr>
              <a:t>la </a:t>
            </a:r>
            <a:r>
              <a:rPr sz="1500" spc="-5" dirty="0">
                <a:latin typeface="Calibri"/>
                <a:cs typeface="Calibri"/>
              </a:rPr>
              <a:t>determinación de </a:t>
            </a:r>
            <a:r>
              <a:rPr sz="1500" dirty="0">
                <a:latin typeface="Calibri"/>
                <a:cs typeface="Calibri"/>
              </a:rPr>
              <a:t>la </a:t>
            </a:r>
            <a:r>
              <a:rPr sz="1500" spc="-15" dirty="0">
                <a:latin typeface="Calibri"/>
                <a:cs typeface="Calibri"/>
              </a:rPr>
              <a:t>renta gravable </a:t>
            </a:r>
            <a:r>
              <a:rPr sz="1500" spc="-5" dirty="0">
                <a:latin typeface="Calibri"/>
                <a:cs typeface="Calibri"/>
              </a:rPr>
              <a:t>en materia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5" dirty="0">
                <a:latin typeface="Calibri"/>
                <a:cs typeface="Calibri"/>
              </a:rPr>
              <a:t>participación </a:t>
            </a:r>
            <a:r>
              <a:rPr sz="1500" dirty="0">
                <a:latin typeface="Calibri"/>
                <a:cs typeface="Calibri"/>
              </a:rPr>
              <a:t>de los </a:t>
            </a:r>
            <a:r>
              <a:rPr sz="1500" spc="-10" dirty="0">
                <a:latin typeface="Calibri"/>
                <a:cs typeface="Calibri"/>
              </a:rPr>
              <a:t>trabajadores </a:t>
            </a:r>
            <a:r>
              <a:rPr sz="1500" dirty="0">
                <a:latin typeface="Calibri"/>
                <a:cs typeface="Calibri"/>
              </a:rPr>
              <a:t>en </a:t>
            </a:r>
            <a:r>
              <a:rPr sz="1500" spc="-5" dirty="0">
                <a:latin typeface="Calibri"/>
                <a:cs typeface="Calibri"/>
              </a:rPr>
              <a:t>las utilidades </a:t>
            </a:r>
            <a:r>
              <a:rPr sz="1500" dirty="0">
                <a:latin typeface="Calibri"/>
                <a:cs typeface="Calibri"/>
              </a:rPr>
              <a:t>de las </a:t>
            </a:r>
            <a:r>
              <a:rPr sz="1500" spc="-5" dirty="0">
                <a:latin typeface="Calibri"/>
                <a:cs typeface="Calibri"/>
              </a:rPr>
              <a:t>empresas, </a:t>
            </a:r>
            <a:r>
              <a:rPr sz="1500" dirty="0">
                <a:latin typeface="Calibri"/>
                <a:cs typeface="Calibri"/>
              </a:rPr>
              <a:t>los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contribuyentes deberán </a:t>
            </a:r>
            <a:r>
              <a:rPr sz="1500" spc="-5" dirty="0">
                <a:latin typeface="Calibri"/>
                <a:cs typeface="Calibri"/>
              </a:rPr>
              <a:t>disminuir </a:t>
            </a:r>
            <a:r>
              <a:rPr sz="1500" dirty="0">
                <a:latin typeface="Calibri"/>
                <a:cs typeface="Calibri"/>
              </a:rPr>
              <a:t>de los </a:t>
            </a:r>
            <a:r>
              <a:rPr sz="1500" spc="-5" dirty="0">
                <a:latin typeface="Calibri"/>
                <a:cs typeface="Calibri"/>
              </a:rPr>
              <a:t>ingresos acumulables </a:t>
            </a:r>
            <a:r>
              <a:rPr sz="1500" dirty="0">
                <a:latin typeface="Calibri"/>
                <a:cs typeface="Calibri"/>
              </a:rPr>
              <a:t>las </a:t>
            </a:r>
            <a:r>
              <a:rPr sz="1500" spc="-10" dirty="0">
                <a:latin typeface="Calibri"/>
                <a:cs typeface="Calibri"/>
              </a:rPr>
              <a:t>cantidades </a:t>
            </a:r>
            <a:r>
              <a:rPr sz="1500" spc="-5" dirty="0">
                <a:latin typeface="Calibri"/>
                <a:cs typeface="Calibri"/>
              </a:rPr>
              <a:t>que </a:t>
            </a:r>
            <a:r>
              <a:rPr sz="1500" dirty="0">
                <a:latin typeface="Calibri"/>
                <a:cs typeface="Calibri"/>
              </a:rPr>
              <a:t>no </a:t>
            </a:r>
            <a:r>
              <a:rPr sz="1500" spc="-5" dirty="0">
                <a:latin typeface="Calibri"/>
                <a:cs typeface="Calibri"/>
              </a:rPr>
              <a:t>hubiesen sido deducibles </a:t>
            </a:r>
            <a:r>
              <a:rPr sz="1500" dirty="0">
                <a:latin typeface="Calibri"/>
                <a:cs typeface="Calibri"/>
              </a:rPr>
              <a:t>en los </a:t>
            </a:r>
            <a:r>
              <a:rPr sz="1500" spc="-5" dirty="0">
                <a:latin typeface="Calibri"/>
                <a:cs typeface="Calibri"/>
              </a:rPr>
              <a:t>términos </a:t>
            </a:r>
            <a:r>
              <a:rPr sz="1500" dirty="0">
                <a:latin typeface="Calibri"/>
                <a:cs typeface="Calibri"/>
              </a:rPr>
              <a:t>de la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fracción </a:t>
            </a:r>
            <a:r>
              <a:rPr sz="1500" dirty="0">
                <a:latin typeface="Calibri"/>
                <a:cs typeface="Calibri"/>
              </a:rPr>
              <a:t>XXX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del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artículo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28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esta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30" dirty="0">
                <a:latin typeface="Calibri"/>
                <a:cs typeface="Calibri"/>
              </a:rPr>
              <a:t>Ley.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495" y="2997707"/>
            <a:ext cx="6876288" cy="3317748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46250" y="1024509"/>
          <a:ext cx="3877945" cy="1283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533">
                <a:tc>
                  <a:txBody>
                    <a:bodyPr/>
                    <a:lstStyle/>
                    <a:p>
                      <a:pPr marL="127000">
                        <a:lnSpc>
                          <a:spcPts val="133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Ingresos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acumulables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①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308">
                <a:tc>
                  <a:txBody>
                    <a:bodyPr/>
                    <a:lstStyle/>
                    <a:p>
                      <a:pPr marL="127000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(-)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deducibles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la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fracción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XXX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artículo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28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tabLst>
                          <a:tab pos="3789045" algn="l"/>
                        </a:tabLst>
                      </a:pP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LISR</a:t>
                      </a:r>
                      <a:r>
                        <a:rPr sz="14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5" dirty="0">
                          <a:solidFill>
                            <a:srgbClr val="FF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②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11">
                <a:tc>
                  <a:txBody>
                    <a:bodyPr/>
                    <a:lstStyle/>
                    <a:p>
                      <a:pPr marL="127000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(=)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Ingresos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disminuidos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21">
                <a:tc>
                  <a:txBody>
                    <a:bodyPr/>
                    <a:lstStyle/>
                    <a:p>
                      <a:pPr marL="127000">
                        <a:lnSpc>
                          <a:spcPts val="1510"/>
                        </a:lnSpc>
                        <a:tabLst>
                          <a:tab pos="3789045" algn="l"/>
                        </a:tabLst>
                      </a:pP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(-)</a:t>
                      </a:r>
                      <a:r>
                        <a:rPr sz="1400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Deducciones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autorizadas </a:t>
                      </a:r>
                      <a:r>
                        <a:rPr sz="1400" b="1" u="sng" spc="5" dirty="0">
                          <a:solidFill>
                            <a:srgbClr val="00AF5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③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532">
                <a:tc>
                  <a:txBody>
                    <a:bodyPr/>
                    <a:lstStyle/>
                    <a:p>
                      <a:pPr marL="127000">
                        <a:lnSpc>
                          <a:spcPts val="1480"/>
                        </a:lnSpc>
                        <a:tabLst>
                          <a:tab pos="3789045" algn="l"/>
                        </a:tabLst>
                      </a:pPr>
                      <a:r>
                        <a:rPr sz="1400" u="dbl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(=)</a:t>
                      </a:r>
                      <a:r>
                        <a:rPr sz="1400" u="dbl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dbl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Renta</a:t>
                      </a:r>
                      <a:r>
                        <a:rPr sz="1400" u="dbl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dbl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gravable</a:t>
                      </a:r>
                      <a:r>
                        <a:rPr sz="1400" u="dbl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dbl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para </a:t>
                      </a:r>
                      <a:r>
                        <a:rPr sz="1400" u="dbl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PTU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998371" y="2650618"/>
            <a:ext cx="26225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5" dirty="0">
                <a:solidFill>
                  <a:srgbClr val="0000FF"/>
                </a:solidFill>
                <a:latin typeface="Calibri"/>
                <a:cs typeface="Calibri"/>
              </a:rPr>
              <a:t>①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4201" y="859283"/>
            <a:ext cx="26225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②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7127" y="1144524"/>
            <a:ext cx="7812024" cy="41757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3684" y="1436195"/>
            <a:ext cx="7900577" cy="393895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98371" y="931291"/>
            <a:ext cx="26225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②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1868" y="1459347"/>
            <a:ext cx="8388096" cy="24464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98371" y="931291"/>
            <a:ext cx="26225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②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BF6F4141-4AF6-CD16-9B74-BA20D68E783D}"/>
              </a:ext>
            </a:extLst>
          </p:cNvPr>
          <p:cNvGrpSpPr/>
          <p:nvPr/>
        </p:nvGrpSpPr>
        <p:grpSpPr>
          <a:xfrm>
            <a:off x="1997612" y="1955410"/>
            <a:ext cx="8440616" cy="2264898"/>
            <a:chOff x="1913206" y="2110154"/>
            <a:chExt cx="8440616" cy="2264898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5924873-9A86-B889-64EB-ED1F4DC87BF5}"/>
                </a:ext>
              </a:extLst>
            </p:cNvPr>
            <p:cNvSpPr/>
            <p:nvPr/>
          </p:nvSpPr>
          <p:spPr>
            <a:xfrm>
              <a:off x="1913206" y="2110154"/>
              <a:ext cx="8440616" cy="2264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2" name="object 2"/>
            <p:cNvGrpSpPr/>
            <p:nvPr/>
          </p:nvGrpSpPr>
          <p:grpSpPr>
            <a:xfrm>
              <a:off x="2529839" y="2898621"/>
              <a:ext cx="7104380" cy="650240"/>
              <a:chOff x="1005839" y="2898621"/>
              <a:chExt cx="7104380" cy="650240"/>
            </a:xfrm>
          </p:grpSpPr>
          <p:pic>
            <p:nvPicPr>
              <p:cNvPr id="3" name="object 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05839" y="2898621"/>
                <a:ext cx="7104126" cy="650038"/>
              </a:xfrm>
              <a:prstGeom prst="rect">
                <a:avLst/>
              </a:prstGeom>
            </p:spPr>
          </p:pic>
          <p:pic>
            <p:nvPicPr>
              <p:cNvPr id="4" name="object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33614" y="2925571"/>
                <a:ext cx="7050697" cy="597408"/>
              </a:xfrm>
              <a:prstGeom prst="rect">
                <a:avLst/>
              </a:prstGeom>
            </p:spPr>
          </p:pic>
        </p:grpSp>
      </p:grp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4201" y="1355852"/>
            <a:ext cx="26225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5" dirty="0">
                <a:solidFill>
                  <a:srgbClr val="00AF50"/>
                </a:solidFill>
                <a:latin typeface="Calibri"/>
                <a:cs typeface="Calibri"/>
              </a:rPr>
              <a:t>③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4941" y="1892807"/>
            <a:ext cx="7614103" cy="25603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158" y="910613"/>
            <a:ext cx="10658642" cy="52456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sz="1700" b="1" spc="-10" dirty="0">
                <a:latin typeface="Calibri"/>
                <a:cs typeface="Calibri"/>
              </a:rPr>
              <a:t>Renta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spc="-15" dirty="0">
                <a:latin typeface="Calibri"/>
                <a:cs typeface="Calibri"/>
              </a:rPr>
              <a:t>gravable</a:t>
            </a:r>
            <a:r>
              <a:rPr sz="1700" b="1" spc="-10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PTU </a:t>
            </a:r>
            <a:r>
              <a:rPr sz="1700" b="1" dirty="0">
                <a:latin typeface="Calibri"/>
                <a:cs typeface="Calibri"/>
              </a:rPr>
              <a:t>persona</a:t>
            </a:r>
            <a:r>
              <a:rPr sz="1700" b="1" spc="-45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física </a:t>
            </a:r>
            <a:r>
              <a:rPr sz="1700" b="1" dirty="0">
                <a:latin typeface="Calibri"/>
                <a:cs typeface="Calibri"/>
              </a:rPr>
              <a:t>actividad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empresarial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y </a:t>
            </a:r>
            <a:r>
              <a:rPr sz="1700" b="1" spc="-5" dirty="0">
                <a:latin typeface="Calibri"/>
                <a:cs typeface="Calibri"/>
              </a:rPr>
              <a:t>profesional</a:t>
            </a:r>
            <a:endParaRPr sz="17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700" dirty="0">
              <a:latin typeface="Calibri"/>
              <a:cs typeface="Calibri"/>
            </a:endParaRPr>
          </a:p>
          <a:p>
            <a:pPr marL="12700" algn="just"/>
            <a:r>
              <a:rPr sz="1700" b="1" dirty="0">
                <a:latin typeface="Calibri"/>
                <a:cs typeface="Calibri"/>
              </a:rPr>
              <a:t>Artículo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109</a:t>
            </a:r>
            <a:r>
              <a:rPr sz="1700" b="1" spc="5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LISR</a:t>
            </a:r>
            <a:r>
              <a:rPr sz="1700" b="1" spc="-15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……………</a:t>
            </a:r>
            <a:endParaRPr sz="17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700" dirty="0">
              <a:latin typeface="Calibri"/>
              <a:cs typeface="Calibri"/>
            </a:endParaRPr>
          </a:p>
          <a:p>
            <a:pPr marL="12700" algn="just"/>
            <a:r>
              <a:rPr sz="1700" b="1" spc="-5" dirty="0">
                <a:latin typeface="Calibri"/>
                <a:cs typeface="Calibri"/>
              </a:rPr>
              <a:t>Cuarto</a:t>
            </a:r>
            <a:r>
              <a:rPr sz="1700" b="1" spc="-6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párrafo</a:t>
            </a:r>
            <a:endParaRPr sz="1700" dirty="0">
              <a:latin typeface="Calibri"/>
              <a:cs typeface="Calibri"/>
            </a:endParaRPr>
          </a:p>
          <a:p>
            <a:pPr marL="12700" marR="5715" algn="just"/>
            <a:r>
              <a:rPr sz="1700" spc="-15" dirty="0">
                <a:latin typeface="Calibri"/>
                <a:cs typeface="Calibri"/>
              </a:rPr>
              <a:t>Para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los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efectos</a:t>
            </a:r>
            <a:r>
              <a:rPr sz="1700" spc="16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</a:t>
            </a:r>
            <a:r>
              <a:rPr sz="1700" spc="16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esta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Sección,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para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la</a:t>
            </a:r>
            <a:r>
              <a:rPr sz="1700" spc="16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participación</a:t>
            </a:r>
            <a:r>
              <a:rPr sz="1700" spc="1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</a:t>
            </a:r>
            <a:r>
              <a:rPr sz="1700" spc="1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los</a:t>
            </a:r>
            <a:r>
              <a:rPr sz="1700" spc="16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trabajadores</a:t>
            </a:r>
            <a:r>
              <a:rPr sz="1700" spc="17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en</a:t>
            </a:r>
            <a:r>
              <a:rPr sz="1700" spc="1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las</a:t>
            </a:r>
            <a:r>
              <a:rPr sz="1700" spc="1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utilidades</a:t>
            </a:r>
            <a:r>
              <a:rPr sz="1700" spc="17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</a:t>
            </a:r>
            <a:r>
              <a:rPr sz="1700" spc="1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las</a:t>
            </a:r>
            <a:r>
              <a:rPr sz="1700" spc="16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empresas,</a:t>
            </a:r>
            <a:r>
              <a:rPr sz="1700" spc="1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la </a:t>
            </a:r>
            <a:r>
              <a:rPr sz="1700" spc="-30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renta </a:t>
            </a:r>
            <a:r>
              <a:rPr sz="1700" spc="-10" dirty="0">
                <a:latin typeface="Calibri"/>
                <a:cs typeface="Calibri"/>
              </a:rPr>
              <a:t>gravable </a:t>
            </a:r>
            <a:r>
              <a:rPr sz="1700" dirty="0">
                <a:latin typeface="Calibri"/>
                <a:cs typeface="Calibri"/>
              </a:rPr>
              <a:t>a que se </a:t>
            </a:r>
            <a:r>
              <a:rPr sz="1700" spc="-10" dirty="0">
                <a:latin typeface="Calibri"/>
                <a:cs typeface="Calibri"/>
              </a:rPr>
              <a:t>refieren </a:t>
            </a:r>
            <a:r>
              <a:rPr sz="1700" dirty="0">
                <a:latin typeface="Calibri"/>
                <a:cs typeface="Calibri"/>
              </a:rPr>
              <a:t>los </a:t>
            </a:r>
            <a:r>
              <a:rPr sz="1700" spc="-5" dirty="0">
                <a:latin typeface="Calibri"/>
                <a:cs typeface="Calibri"/>
              </a:rPr>
              <a:t>artículos 123, fracción IX, inciso e) de </a:t>
            </a:r>
            <a:r>
              <a:rPr sz="1700" dirty="0">
                <a:latin typeface="Calibri"/>
                <a:cs typeface="Calibri"/>
              </a:rPr>
              <a:t>la </a:t>
            </a:r>
            <a:r>
              <a:rPr sz="1700" spc="-5" dirty="0">
                <a:latin typeface="Calibri"/>
                <a:cs typeface="Calibri"/>
              </a:rPr>
              <a:t>Constitución </a:t>
            </a:r>
            <a:r>
              <a:rPr sz="1700" spc="-10" dirty="0">
                <a:latin typeface="Calibri"/>
                <a:cs typeface="Calibri"/>
              </a:rPr>
              <a:t>Política </a:t>
            </a:r>
            <a:r>
              <a:rPr sz="1700" spc="-5" dirty="0">
                <a:latin typeface="Calibri"/>
                <a:cs typeface="Calibri"/>
              </a:rPr>
              <a:t>de </a:t>
            </a:r>
            <a:r>
              <a:rPr sz="1700" dirty="0">
                <a:latin typeface="Calibri"/>
                <a:cs typeface="Calibri"/>
              </a:rPr>
              <a:t>los </a:t>
            </a:r>
            <a:r>
              <a:rPr sz="1700" spc="-10" dirty="0">
                <a:latin typeface="Calibri"/>
                <a:cs typeface="Calibri"/>
              </a:rPr>
              <a:t>Estados </a:t>
            </a:r>
            <a:r>
              <a:rPr sz="1700" spc="-5" dirty="0">
                <a:latin typeface="Calibri"/>
                <a:cs typeface="Calibri"/>
              </a:rPr>
              <a:t> Unidos Mexicanos, </a:t>
            </a:r>
            <a:r>
              <a:rPr sz="1700" dirty="0">
                <a:latin typeface="Calibri"/>
                <a:cs typeface="Calibri"/>
              </a:rPr>
              <a:t>120 y 127, </a:t>
            </a:r>
            <a:r>
              <a:rPr sz="1700" spc="-5" dirty="0">
                <a:latin typeface="Calibri"/>
                <a:cs typeface="Calibri"/>
              </a:rPr>
              <a:t>fracción III de </a:t>
            </a:r>
            <a:r>
              <a:rPr sz="1700" dirty="0">
                <a:latin typeface="Calibri"/>
                <a:cs typeface="Calibri"/>
              </a:rPr>
              <a:t>la </a:t>
            </a:r>
            <a:r>
              <a:rPr sz="1700" spc="-10" dirty="0">
                <a:latin typeface="Calibri"/>
                <a:cs typeface="Calibri"/>
              </a:rPr>
              <a:t>Ley Federal </a:t>
            </a:r>
            <a:r>
              <a:rPr sz="1700" spc="-5" dirty="0">
                <a:latin typeface="Calibri"/>
                <a:cs typeface="Calibri"/>
              </a:rPr>
              <a:t>del </a:t>
            </a:r>
            <a:r>
              <a:rPr sz="1700" spc="-15" dirty="0">
                <a:latin typeface="Calibri"/>
                <a:cs typeface="Calibri"/>
              </a:rPr>
              <a:t>Trabajo, </a:t>
            </a:r>
            <a:r>
              <a:rPr sz="1700" spc="-10" dirty="0">
                <a:latin typeface="Calibri"/>
                <a:cs typeface="Calibri"/>
              </a:rPr>
              <a:t>será </a:t>
            </a:r>
            <a:r>
              <a:rPr sz="1700" dirty="0">
                <a:latin typeface="Calibri"/>
                <a:cs typeface="Calibri"/>
              </a:rPr>
              <a:t>la utilidad </a:t>
            </a:r>
            <a:r>
              <a:rPr sz="1700" spc="-5" dirty="0">
                <a:latin typeface="Calibri"/>
                <a:cs typeface="Calibri"/>
              </a:rPr>
              <a:t>fiscal </a:t>
            </a:r>
            <a:r>
              <a:rPr sz="1700" dirty="0">
                <a:latin typeface="Calibri"/>
                <a:cs typeface="Calibri"/>
              </a:rPr>
              <a:t>que </a:t>
            </a:r>
            <a:r>
              <a:rPr sz="1700" spc="-5" dirty="0">
                <a:latin typeface="Calibri"/>
                <a:cs typeface="Calibri"/>
              </a:rPr>
              <a:t>resulte </a:t>
            </a:r>
            <a:r>
              <a:rPr sz="1700" spc="5" dirty="0">
                <a:latin typeface="Calibri"/>
                <a:cs typeface="Calibri"/>
              </a:rPr>
              <a:t>de 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conformidad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con este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artículo.</a:t>
            </a:r>
            <a:endParaRPr sz="17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700" dirty="0">
              <a:latin typeface="Calibri"/>
              <a:cs typeface="Calibri"/>
            </a:endParaRPr>
          </a:p>
          <a:p>
            <a:pPr marL="12700" algn="just"/>
            <a:r>
              <a:rPr sz="1700" b="1" spc="-5" dirty="0">
                <a:latin typeface="Calibri"/>
                <a:cs typeface="Calibri"/>
              </a:rPr>
              <a:t>Quinto</a:t>
            </a:r>
            <a:r>
              <a:rPr sz="1700" b="1" spc="-5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párrafo</a:t>
            </a:r>
            <a:endParaRPr sz="1700" dirty="0">
              <a:latin typeface="Calibri"/>
              <a:cs typeface="Calibri"/>
            </a:endParaRPr>
          </a:p>
          <a:p>
            <a:pPr marL="12700" marR="7620" algn="just"/>
            <a:r>
              <a:rPr sz="1700" spc="-15" dirty="0">
                <a:latin typeface="Calibri"/>
                <a:cs typeface="Calibri"/>
              </a:rPr>
              <a:t>Para </a:t>
            </a:r>
            <a:r>
              <a:rPr sz="1700" dirty="0">
                <a:latin typeface="Calibri"/>
                <a:cs typeface="Calibri"/>
              </a:rPr>
              <a:t>la </a:t>
            </a:r>
            <a:r>
              <a:rPr sz="1700" spc="-5" dirty="0">
                <a:latin typeface="Calibri"/>
                <a:cs typeface="Calibri"/>
              </a:rPr>
              <a:t>determinación de </a:t>
            </a:r>
            <a:r>
              <a:rPr sz="1700" dirty="0">
                <a:latin typeface="Calibri"/>
                <a:cs typeface="Calibri"/>
              </a:rPr>
              <a:t>la </a:t>
            </a:r>
            <a:r>
              <a:rPr sz="1700" spc="-10" dirty="0">
                <a:latin typeface="Calibri"/>
                <a:cs typeface="Calibri"/>
              </a:rPr>
              <a:t>renta gravable </a:t>
            </a:r>
            <a:r>
              <a:rPr sz="1700" spc="-5" dirty="0">
                <a:latin typeface="Calibri"/>
                <a:cs typeface="Calibri"/>
              </a:rPr>
              <a:t>en materia de </a:t>
            </a:r>
            <a:r>
              <a:rPr sz="1700" dirty="0">
                <a:latin typeface="Calibri"/>
                <a:cs typeface="Calibri"/>
              </a:rPr>
              <a:t>participación </a:t>
            </a:r>
            <a:r>
              <a:rPr sz="1700" spc="-5" dirty="0">
                <a:latin typeface="Calibri"/>
                <a:cs typeface="Calibri"/>
              </a:rPr>
              <a:t>de </a:t>
            </a:r>
            <a:r>
              <a:rPr sz="1700" dirty="0">
                <a:latin typeface="Calibri"/>
                <a:cs typeface="Calibri"/>
              </a:rPr>
              <a:t>los </a:t>
            </a:r>
            <a:r>
              <a:rPr sz="1700" spc="-5" dirty="0">
                <a:latin typeface="Calibri"/>
                <a:cs typeface="Calibri"/>
              </a:rPr>
              <a:t>trabajadores en </a:t>
            </a:r>
            <a:r>
              <a:rPr sz="1700" dirty="0">
                <a:latin typeface="Calibri"/>
                <a:cs typeface="Calibri"/>
              </a:rPr>
              <a:t>las utilidades </a:t>
            </a:r>
            <a:r>
              <a:rPr sz="1700" spc="-5" dirty="0">
                <a:latin typeface="Calibri"/>
                <a:cs typeface="Calibri"/>
              </a:rPr>
              <a:t>de </a:t>
            </a:r>
            <a:r>
              <a:rPr sz="1700" dirty="0">
                <a:latin typeface="Calibri"/>
                <a:cs typeface="Calibri"/>
              </a:rPr>
              <a:t>las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empresas, </a:t>
            </a:r>
            <a:r>
              <a:rPr sz="1700" dirty="0">
                <a:latin typeface="Calibri"/>
                <a:cs typeface="Calibri"/>
              </a:rPr>
              <a:t>los </a:t>
            </a:r>
            <a:r>
              <a:rPr sz="1700" spc="-5" dirty="0">
                <a:latin typeface="Calibri"/>
                <a:cs typeface="Calibri"/>
              </a:rPr>
              <a:t>contribuyentes deberán disminuir de </a:t>
            </a:r>
            <a:r>
              <a:rPr sz="1700" dirty="0">
                <a:latin typeface="Calibri"/>
                <a:cs typeface="Calibri"/>
              </a:rPr>
              <a:t>los </a:t>
            </a:r>
            <a:r>
              <a:rPr sz="1700" spc="-5" dirty="0">
                <a:latin typeface="Calibri"/>
                <a:cs typeface="Calibri"/>
              </a:rPr>
              <a:t>ingresos acumulables </a:t>
            </a:r>
            <a:r>
              <a:rPr sz="1700" dirty="0">
                <a:latin typeface="Calibri"/>
                <a:cs typeface="Calibri"/>
              </a:rPr>
              <a:t>las </a:t>
            </a:r>
            <a:r>
              <a:rPr sz="1700" spc="-5" dirty="0">
                <a:latin typeface="Calibri"/>
                <a:cs typeface="Calibri"/>
              </a:rPr>
              <a:t>cantidades </a:t>
            </a:r>
            <a:r>
              <a:rPr sz="1700" dirty="0">
                <a:latin typeface="Calibri"/>
                <a:cs typeface="Calibri"/>
              </a:rPr>
              <a:t>que </a:t>
            </a:r>
            <a:r>
              <a:rPr sz="1700" spc="-5" dirty="0">
                <a:latin typeface="Calibri"/>
                <a:cs typeface="Calibri"/>
              </a:rPr>
              <a:t>no </a:t>
            </a:r>
            <a:r>
              <a:rPr sz="1700" dirty="0">
                <a:latin typeface="Calibri"/>
                <a:cs typeface="Calibri"/>
              </a:rPr>
              <a:t>hubiesen </a:t>
            </a:r>
            <a:r>
              <a:rPr sz="1700" spc="-5" dirty="0">
                <a:latin typeface="Calibri"/>
                <a:cs typeface="Calibri"/>
              </a:rPr>
              <a:t>sido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deducibles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en</a:t>
            </a:r>
            <a:r>
              <a:rPr sz="1700" dirty="0">
                <a:latin typeface="Calibri"/>
                <a:cs typeface="Calibri"/>
              </a:rPr>
              <a:t> los</a:t>
            </a:r>
            <a:r>
              <a:rPr sz="1700" spc="-5" dirty="0">
                <a:latin typeface="Calibri"/>
                <a:cs typeface="Calibri"/>
              </a:rPr>
              <a:t> términos de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la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fracción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XXX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del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artículo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28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esta </a:t>
            </a:r>
            <a:r>
              <a:rPr sz="1700" spc="-30" dirty="0">
                <a:latin typeface="Calibri"/>
                <a:cs typeface="Calibri"/>
              </a:rPr>
              <a:t>Ley.</a:t>
            </a:r>
            <a:endParaRPr sz="17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700" dirty="0">
              <a:latin typeface="Calibri"/>
              <a:cs typeface="Calibri"/>
            </a:endParaRPr>
          </a:p>
          <a:p>
            <a:pPr marL="12700" algn="just">
              <a:spcBef>
                <a:spcPts val="5"/>
              </a:spcBef>
            </a:pPr>
            <a:r>
              <a:rPr sz="1700" b="1" spc="-10" dirty="0">
                <a:latin typeface="Calibri"/>
                <a:cs typeface="Calibri"/>
              </a:rPr>
              <a:t>Sexto</a:t>
            </a:r>
            <a:r>
              <a:rPr sz="1700" b="1" spc="-6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párrafo</a:t>
            </a:r>
            <a:endParaRPr sz="1700" dirty="0">
              <a:latin typeface="Calibri"/>
              <a:cs typeface="Calibri"/>
            </a:endParaRPr>
          </a:p>
          <a:p>
            <a:pPr marL="12700" marR="5080" algn="just"/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el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caso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de que </a:t>
            </a: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el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contribuyente </a:t>
            </a:r>
            <a:r>
              <a:rPr sz="1700" b="1" spc="-15" dirty="0">
                <a:solidFill>
                  <a:srgbClr val="FF0000"/>
                </a:solidFill>
                <a:latin typeface="Calibri"/>
                <a:cs typeface="Calibri"/>
              </a:rPr>
              <a:t>obtenga</a:t>
            </a:r>
            <a:r>
              <a:rPr sz="1700" b="1" spc="2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ingresos por actividades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empresariales</a:t>
            </a:r>
            <a:r>
              <a:rPr sz="1700" b="1" spc="2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y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servicios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profesionales </a:t>
            </a: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17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el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mismo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ejercicio, deberá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determinar </a:t>
            </a: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1700" b="1" spc="-15" dirty="0">
                <a:solidFill>
                  <a:srgbClr val="FF0000"/>
                </a:solidFill>
                <a:latin typeface="Calibri"/>
                <a:cs typeface="Calibri"/>
              </a:rPr>
              <a:t>renta</a:t>
            </a:r>
            <a:r>
              <a:rPr sz="1700" b="1" spc="2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FF0000"/>
                </a:solidFill>
                <a:latin typeface="Calibri"/>
                <a:cs typeface="Calibri"/>
              </a:rPr>
              <a:t>gravable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que </a:t>
            </a: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términos de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esta</a:t>
            </a:r>
            <a:r>
              <a:rPr sz="1700" b="1" spc="2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Sección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corresponda </a:t>
            </a: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cada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 una de </a:t>
            </a: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las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actividades </a:t>
            </a: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en lo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individual;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para estos efectos, </a:t>
            </a: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se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aplicará </a:t>
            </a: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misma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proporción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que se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determine </a:t>
            </a: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17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los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términos</a:t>
            </a:r>
            <a:r>
              <a:rPr sz="17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17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artículo</a:t>
            </a:r>
            <a:r>
              <a:rPr sz="17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FF0000"/>
                </a:solidFill>
                <a:latin typeface="Calibri"/>
                <a:cs typeface="Calibri"/>
              </a:rPr>
              <a:t>anterior.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969807"/>
              </p:ext>
            </p:extLst>
          </p:nvPr>
        </p:nvGraphicFramePr>
        <p:xfrm>
          <a:off x="1998371" y="4147091"/>
          <a:ext cx="3877945" cy="12832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532">
                <a:tc>
                  <a:txBody>
                    <a:bodyPr/>
                    <a:lstStyle/>
                    <a:p>
                      <a:pPr marL="127000">
                        <a:lnSpc>
                          <a:spcPts val="133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Ingresos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acumulables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308">
                <a:tc>
                  <a:txBody>
                    <a:bodyPr/>
                    <a:lstStyle/>
                    <a:p>
                      <a:pPr marL="127000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(-)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deducibles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la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fracción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XXX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artículo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28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tabLst>
                          <a:tab pos="3789045" algn="l"/>
                        </a:tabLst>
                      </a:pP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LISR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948">
                <a:tc>
                  <a:txBody>
                    <a:bodyPr/>
                    <a:lstStyle/>
                    <a:p>
                      <a:pPr marL="127000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(=)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Ingresos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disminuidos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707">
                <a:tc>
                  <a:txBody>
                    <a:bodyPr/>
                    <a:lstStyle/>
                    <a:p>
                      <a:pPr marL="127000">
                        <a:lnSpc>
                          <a:spcPts val="1510"/>
                        </a:lnSpc>
                        <a:tabLst>
                          <a:tab pos="3789045" algn="l"/>
                        </a:tabLst>
                      </a:pP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(-)</a:t>
                      </a:r>
                      <a:r>
                        <a:rPr sz="140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Deducciones autorizadas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787">
                <a:tc>
                  <a:txBody>
                    <a:bodyPr/>
                    <a:lstStyle/>
                    <a:p>
                      <a:pPr marL="127000">
                        <a:lnSpc>
                          <a:spcPts val="1480"/>
                        </a:lnSpc>
                        <a:tabLst>
                          <a:tab pos="3789045" algn="l"/>
                        </a:tabLst>
                      </a:pPr>
                      <a:r>
                        <a:rPr sz="1400" u="dbl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(=)</a:t>
                      </a:r>
                      <a:r>
                        <a:rPr sz="1400" u="dbl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dbl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Renta gravable para </a:t>
                      </a:r>
                      <a:r>
                        <a:rPr sz="1400" u="dbl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PTU	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60659" y="1291149"/>
            <a:ext cx="9070682" cy="23679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sz="1700" b="1" dirty="0">
                <a:latin typeface="Calibri"/>
                <a:cs typeface="Calibri"/>
              </a:rPr>
              <a:t>Artículo </a:t>
            </a:r>
            <a:r>
              <a:rPr sz="1700" b="1" spc="-5" dirty="0">
                <a:latin typeface="Calibri"/>
                <a:cs typeface="Calibri"/>
              </a:rPr>
              <a:t>109 </a:t>
            </a:r>
            <a:r>
              <a:rPr sz="1700" b="1" dirty="0">
                <a:latin typeface="Calibri"/>
                <a:cs typeface="Calibri"/>
              </a:rPr>
              <a:t>primer </a:t>
            </a:r>
            <a:r>
              <a:rPr sz="1700" b="1" spc="-15" dirty="0">
                <a:latin typeface="Calibri"/>
                <a:cs typeface="Calibri"/>
              </a:rPr>
              <a:t>párrafo </a:t>
            </a:r>
            <a:r>
              <a:rPr sz="1700" b="1" dirty="0">
                <a:latin typeface="Calibri"/>
                <a:cs typeface="Calibri"/>
              </a:rPr>
              <a:t>LISR. </a:t>
            </a:r>
            <a:r>
              <a:rPr sz="1700" spc="-5" dirty="0">
                <a:latin typeface="Calibri"/>
                <a:cs typeface="Calibri"/>
              </a:rPr>
              <a:t>Los </a:t>
            </a:r>
            <a:r>
              <a:rPr sz="1700" spc="-10" dirty="0">
                <a:latin typeface="Calibri"/>
                <a:cs typeface="Calibri"/>
              </a:rPr>
              <a:t>contribuyentes </a:t>
            </a:r>
            <a:r>
              <a:rPr sz="1700" dirty="0">
                <a:latin typeface="Calibri"/>
                <a:cs typeface="Calibri"/>
              </a:rPr>
              <a:t>a que se </a:t>
            </a:r>
            <a:r>
              <a:rPr sz="1700" spc="-10" dirty="0">
                <a:latin typeface="Calibri"/>
                <a:cs typeface="Calibri"/>
              </a:rPr>
              <a:t>refiere esta </a:t>
            </a:r>
            <a:r>
              <a:rPr sz="1700" spc="-5" dirty="0">
                <a:latin typeface="Calibri"/>
                <a:cs typeface="Calibri"/>
              </a:rPr>
              <a:t>Sección, deberán calcular el impuesto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del ejercicio </a:t>
            </a:r>
            <a:r>
              <a:rPr sz="1700" dirty="0">
                <a:latin typeface="Calibri"/>
                <a:cs typeface="Calibri"/>
              </a:rPr>
              <a:t>a su </a:t>
            </a:r>
            <a:r>
              <a:rPr sz="1700" spc="-10" dirty="0">
                <a:latin typeface="Calibri"/>
                <a:cs typeface="Calibri"/>
              </a:rPr>
              <a:t>cargo </a:t>
            </a:r>
            <a:r>
              <a:rPr sz="1700" spc="-5" dirty="0">
                <a:latin typeface="Calibri"/>
                <a:cs typeface="Calibri"/>
              </a:rPr>
              <a:t>en </a:t>
            </a:r>
            <a:r>
              <a:rPr sz="1700" dirty="0">
                <a:latin typeface="Calibri"/>
                <a:cs typeface="Calibri"/>
              </a:rPr>
              <a:t>los </a:t>
            </a:r>
            <a:r>
              <a:rPr sz="1700" spc="-5" dirty="0">
                <a:latin typeface="Calibri"/>
                <a:cs typeface="Calibri"/>
              </a:rPr>
              <a:t>términos del artículo </a:t>
            </a:r>
            <a:r>
              <a:rPr sz="1700" dirty="0">
                <a:latin typeface="Calibri"/>
                <a:cs typeface="Calibri"/>
              </a:rPr>
              <a:t>152 de </a:t>
            </a:r>
            <a:r>
              <a:rPr sz="1700" spc="-5" dirty="0">
                <a:latin typeface="Calibri"/>
                <a:cs typeface="Calibri"/>
              </a:rPr>
              <a:t>esta </a:t>
            </a:r>
            <a:r>
              <a:rPr sz="1700" spc="-30" dirty="0">
                <a:latin typeface="Calibri"/>
                <a:cs typeface="Calibri"/>
              </a:rPr>
              <a:t>Ley. </a:t>
            </a:r>
            <a:r>
              <a:rPr sz="1700" spc="-15" dirty="0">
                <a:latin typeface="Calibri"/>
                <a:cs typeface="Calibri"/>
              </a:rPr>
              <a:t>Para </a:t>
            </a:r>
            <a:r>
              <a:rPr sz="1700" spc="-10" dirty="0">
                <a:latin typeface="Calibri"/>
                <a:cs typeface="Calibri"/>
              </a:rPr>
              <a:t>estos efectos, </a:t>
            </a:r>
            <a:r>
              <a:rPr sz="1700" dirty="0">
                <a:latin typeface="Calibri"/>
                <a:cs typeface="Calibri"/>
              </a:rPr>
              <a:t>la utilidad </a:t>
            </a:r>
            <a:r>
              <a:rPr sz="1700" spc="-5" dirty="0">
                <a:latin typeface="Calibri"/>
                <a:cs typeface="Calibri"/>
              </a:rPr>
              <a:t>fiscal </a:t>
            </a:r>
            <a:r>
              <a:rPr sz="1700" dirty="0">
                <a:latin typeface="Calibri"/>
                <a:cs typeface="Calibri"/>
              </a:rPr>
              <a:t>del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ejercicio </a:t>
            </a:r>
            <a:r>
              <a:rPr sz="1700" dirty="0">
                <a:latin typeface="Calibri"/>
                <a:cs typeface="Calibri"/>
              </a:rPr>
              <a:t>se </a:t>
            </a:r>
            <a:r>
              <a:rPr sz="1700" spc="-5" dirty="0">
                <a:latin typeface="Calibri"/>
                <a:cs typeface="Calibri"/>
              </a:rPr>
              <a:t>determinará disminuyendo de </a:t>
            </a:r>
            <a:r>
              <a:rPr sz="1700" dirty="0">
                <a:latin typeface="Calibri"/>
                <a:cs typeface="Calibri"/>
              </a:rPr>
              <a:t>la </a:t>
            </a:r>
            <a:r>
              <a:rPr sz="1700" spc="-5" dirty="0">
                <a:latin typeface="Calibri"/>
                <a:cs typeface="Calibri"/>
              </a:rPr>
              <a:t>totalidad de </a:t>
            </a:r>
            <a:r>
              <a:rPr sz="1700" dirty="0">
                <a:latin typeface="Calibri"/>
                <a:cs typeface="Calibri"/>
              </a:rPr>
              <a:t>los </a:t>
            </a:r>
            <a:r>
              <a:rPr sz="1700" spc="-5" dirty="0">
                <a:latin typeface="Calibri"/>
                <a:cs typeface="Calibri"/>
              </a:rPr>
              <a:t>ingresos acumulables obtenidos por </a:t>
            </a:r>
            <a:r>
              <a:rPr sz="1700" dirty="0">
                <a:latin typeface="Calibri"/>
                <a:cs typeface="Calibri"/>
              </a:rPr>
              <a:t>las actividades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empresariales</a:t>
            </a:r>
            <a:r>
              <a:rPr sz="1700" dirty="0">
                <a:latin typeface="Calibri"/>
                <a:cs typeface="Calibri"/>
              </a:rPr>
              <a:t> o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por</a:t>
            </a:r>
            <a:r>
              <a:rPr sz="1700" dirty="0">
                <a:latin typeface="Calibri"/>
                <a:cs typeface="Calibri"/>
              </a:rPr>
              <a:t> la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prestación</a:t>
            </a:r>
            <a:r>
              <a:rPr sz="1700" spc="-5" dirty="0">
                <a:latin typeface="Calibri"/>
                <a:cs typeface="Calibri"/>
              </a:rPr>
              <a:t> de</a:t>
            </a:r>
            <a:r>
              <a:rPr sz="1700" dirty="0">
                <a:latin typeface="Calibri"/>
                <a:cs typeface="Calibri"/>
              </a:rPr>
              <a:t> servicios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profesionales,</a:t>
            </a:r>
            <a:r>
              <a:rPr sz="1700" dirty="0">
                <a:latin typeface="Calibri"/>
                <a:cs typeface="Calibri"/>
              </a:rPr>
              <a:t> las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deducciones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autorizadas</a:t>
            </a:r>
            <a:r>
              <a:rPr sz="1700" dirty="0">
                <a:latin typeface="Calibri"/>
                <a:cs typeface="Calibri"/>
              </a:rPr>
              <a:t> en</a:t>
            </a:r>
            <a:r>
              <a:rPr sz="1700" spc="3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esta</a:t>
            </a:r>
            <a:r>
              <a:rPr sz="1700" spc="29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Sección, </a:t>
            </a:r>
            <a:r>
              <a:rPr sz="1700" spc="-30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ambos </a:t>
            </a:r>
            <a:r>
              <a:rPr sz="1700" spc="-10" dirty="0">
                <a:latin typeface="Calibri"/>
                <a:cs typeface="Calibri"/>
              </a:rPr>
              <a:t>correspondientes </a:t>
            </a:r>
            <a:r>
              <a:rPr sz="1700" spc="-5" dirty="0">
                <a:latin typeface="Calibri"/>
                <a:cs typeface="Calibri"/>
              </a:rPr>
              <a:t>al ejercicio de que </a:t>
            </a:r>
            <a:r>
              <a:rPr sz="1700" dirty="0">
                <a:latin typeface="Calibri"/>
                <a:cs typeface="Calibri"/>
              </a:rPr>
              <a:t>se </a:t>
            </a:r>
            <a:r>
              <a:rPr sz="1700" spc="-10" dirty="0">
                <a:latin typeface="Calibri"/>
                <a:cs typeface="Calibri"/>
              </a:rPr>
              <a:t>trate. </a:t>
            </a:r>
            <a:r>
              <a:rPr sz="1700" dirty="0">
                <a:latin typeface="Calibri"/>
                <a:cs typeface="Calibri"/>
              </a:rPr>
              <a:t>A la utilidad </a:t>
            </a:r>
            <a:r>
              <a:rPr sz="1700" spc="-5" dirty="0">
                <a:latin typeface="Calibri"/>
                <a:cs typeface="Calibri"/>
              </a:rPr>
              <a:t>fiscal </a:t>
            </a:r>
            <a:r>
              <a:rPr sz="1700" dirty="0">
                <a:latin typeface="Calibri"/>
                <a:cs typeface="Calibri"/>
              </a:rPr>
              <a:t>así </a:t>
            </a:r>
            <a:r>
              <a:rPr sz="1700" spc="-5" dirty="0">
                <a:latin typeface="Calibri"/>
                <a:cs typeface="Calibri"/>
              </a:rPr>
              <a:t>determinada, </a:t>
            </a:r>
            <a:r>
              <a:rPr sz="1700" dirty="0">
                <a:latin typeface="Calibri"/>
                <a:cs typeface="Calibri"/>
              </a:rPr>
              <a:t>se le </a:t>
            </a:r>
            <a:r>
              <a:rPr sz="1700" spc="-5" dirty="0">
                <a:latin typeface="Calibri"/>
                <a:cs typeface="Calibri"/>
              </a:rPr>
              <a:t>disminuirá </a:t>
            </a:r>
            <a:r>
              <a:rPr sz="1700" dirty="0">
                <a:latin typeface="Calibri"/>
                <a:cs typeface="Calibri"/>
              </a:rPr>
              <a:t>la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participación </a:t>
            </a:r>
            <a:r>
              <a:rPr sz="1700" dirty="0">
                <a:latin typeface="Calibri"/>
                <a:cs typeface="Calibri"/>
              </a:rPr>
              <a:t>de los </a:t>
            </a:r>
            <a:r>
              <a:rPr sz="1700" spc="-5" dirty="0">
                <a:latin typeface="Calibri"/>
                <a:cs typeface="Calibri"/>
              </a:rPr>
              <a:t>trabajadores </a:t>
            </a:r>
            <a:r>
              <a:rPr sz="1700" dirty="0">
                <a:latin typeface="Calibri"/>
                <a:cs typeface="Calibri"/>
              </a:rPr>
              <a:t>en las utilidades de las </a:t>
            </a:r>
            <a:r>
              <a:rPr sz="1700" spc="-5" dirty="0">
                <a:latin typeface="Calibri"/>
                <a:cs typeface="Calibri"/>
              </a:rPr>
              <a:t>empresas pagada en el ejercicio, en </a:t>
            </a:r>
            <a:r>
              <a:rPr sz="1700" dirty="0">
                <a:latin typeface="Calibri"/>
                <a:cs typeface="Calibri"/>
              </a:rPr>
              <a:t>los </a:t>
            </a:r>
            <a:r>
              <a:rPr sz="1700" spc="-5" dirty="0">
                <a:latin typeface="Calibri"/>
                <a:cs typeface="Calibri"/>
              </a:rPr>
              <a:t>términos del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artículo 123 de </a:t>
            </a:r>
            <a:r>
              <a:rPr sz="1700" dirty="0">
                <a:latin typeface="Calibri"/>
                <a:cs typeface="Calibri"/>
              </a:rPr>
              <a:t>la </a:t>
            </a:r>
            <a:r>
              <a:rPr sz="1700" spc="-5" dirty="0">
                <a:latin typeface="Calibri"/>
                <a:cs typeface="Calibri"/>
              </a:rPr>
              <a:t>Constitución Política de </a:t>
            </a:r>
            <a:r>
              <a:rPr sz="1700" dirty="0">
                <a:latin typeface="Calibri"/>
                <a:cs typeface="Calibri"/>
              </a:rPr>
              <a:t>los </a:t>
            </a:r>
            <a:r>
              <a:rPr sz="1700" spc="-10" dirty="0">
                <a:latin typeface="Calibri"/>
                <a:cs typeface="Calibri"/>
              </a:rPr>
              <a:t>Estados </a:t>
            </a:r>
            <a:r>
              <a:rPr sz="1700" dirty="0">
                <a:latin typeface="Calibri"/>
                <a:cs typeface="Calibri"/>
              </a:rPr>
              <a:t>Unidos </a:t>
            </a:r>
            <a:r>
              <a:rPr sz="1700" spc="-10" dirty="0">
                <a:latin typeface="Calibri"/>
                <a:cs typeface="Calibri"/>
              </a:rPr>
              <a:t>Mexicanos </a:t>
            </a:r>
            <a:r>
              <a:rPr sz="1700" spc="-50" dirty="0">
                <a:latin typeface="Calibri"/>
                <a:cs typeface="Calibri"/>
              </a:rPr>
              <a:t>y,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en </a:t>
            </a:r>
            <a:r>
              <a:rPr sz="1700" dirty="0">
                <a:latin typeface="Calibri"/>
                <a:cs typeface="Calibri"/>
              </a:rPr>
              <a:t>su </a:t>
            </a:r>
            <a:r>
              <a:rPr sz="1700" spc="-10" dirty="0">
                <a:latin typeface="Calibri"/>
                <a:cs typeface="Calibri"/>
              </a:rPr>
              <a:t>caso, </a:t>
            </a:r>
            <a:r>
              <a:rPr sz="1700" dirty="0">
                <a:latin typeface="Calibri"/>
                <a:cs typeface="Calibri"/>
              </a:rPr>
              <a:t>las </a:t>
            </a:r>
            <a:r>
              <a:rPr sz="1700" spc="-5" dirty="0">
                <a:latin typeface="Calibri"/>
                <a:cs typeface="Calibri"/>
              </a:rPr>
              <a:t>pérdidas fiscales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determinadas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conforme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 </a:t>
            </a:r>
            <a:r>
              <a:rPr sz="1700" spc="-10" dirty="0">
                <a:latin typeface="Calibri"/>
                <a:cs typeface="Calibri"/>
              </a:rPr>
              <a:t>este</a:t>
            </a:r>
            <a:r>
              <a:rPr sz="1700" spc="-5" dirty="0">
                <a:latin typeface="Calibri"/>
                <a:cs typeface="Calibri"/>
              </a:rPr>
              <a:t> artículo,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pendientes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</a:t>
            </a:r>
            <a:r>
              <a:rPr sz="1700" dirty="0">
                <a:latin typeface="Calibri"/>
                <a:cs typeface="Calibri"/>
              </a:rPr>
              <a:t> aplicar </a:t>
            </a:r>
            <a:r>
              <a:rPr sz="1700" spc="-5" dirty="0">
                <a:latin typeface="Calibri"/>
                <a:cs typeface="Calibri"/>
              </a:rPr>
              <a:t>de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ejercicios anteriores; el resultado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será</a:t>
            </a:r>
            <a:r>
              <a:rPr sz="1700" spc="29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la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utilidad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gravable.</a:t>
            </a:r>
            <a:endParaRPr sz="1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537" y="834858"/>
            <a:ext cx="10514263" cy="41992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700" b="1" spc="-10" dirty="0">
                <a:latin typeface="Calibri"/>
                <a:cs typeface="Calibri"/>
              </a:rPr>
              <a:t>Renta</a:t>
            </a:r>
            <a:r>
              <a:rPr sz="1700" b="1" spc="-50" dirty="0">
                <a:latin typeface="Calibri"/>
                <a:cs typeface="Calibri"/>
              </a:rPr>
              <a:t> </a:t>
            </a:r>
            <a:r>
              <a:rPr sz="1700" b="1" spc="-15" dirty="0">
                <a:latin typeface="Calibri"/>
                <a:cs typeface="Calibri"/>
              </a:rPr>
              <a:t>gravable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RIF</a:t>
            </a:r>
            <a:endParaRPr sz="1700" dirty="0">
              <a:latin typeface="Calibri"/>
              <a:cs typeface="Calibri"/>
            </a:endParaRPr>
          </a:p>
          <a:p>
            <a:pPr marL="12700"/>
            <a:r>
              <a:rPr sz="1700" b="1" dirty="0">
                <a:latin typeface="Calibri"/>
                <a:cs typeface="Calibri"/>
              </a:rPr>
              <a:t>Artículo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111</a:t>
            </a:r>
            <a:r>
              <a:rPr sz="1700" b="1" spc="5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LISR………………….</a:t>
            </a:r>
            <a:endParaRPr sz="17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700" dirty="0"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sz="1700" spc="-15" dirty="0">
                <a:latin typeface="Calibri"/>
                <a:cs typeface="Calibri"/>
              </a:rPr>
              <a:t>Octavo</a:t>
            </a:r>
            <a:endParaRPr sz="1700" dirty="0">
              <a:latin typeface="Calibri"/>
              <a:cs typeface="Calibri"/>
            </a:endParaRPr>
          </a:p>
          <a:p>
            <a:pPr marL="12700" marR="5080" algn="just"/>
            <a:r>
              <a:rPr sz="1700" spc="-15" dirty="0">
                <a:latin typeface="Calibri"/>
                <a:cs typeface="Calibri"/>
              </a:rPr>
              <a:t>Para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los </a:t>
            </a:r>
            <a:r>
              <a:rPr sz="1700" spc="-15" dirty="0">
                <a:latin typeface="Calibri"/>
                <a:cs typeface="Calibri"/>
              </a:rPr>
              <a:t>efectos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 </a:t>
            </a:r>
            <a:r>
              <a:rPr sz="1700" dirty="0">
                <a:latin typeface="Calibri"/>
                <a:cs typeface="Calibri"/>
              </a:rPr>
              <a:t>la </a:t>
            </a:r>
            <a:r>
              <a:rPr sz="1700" spc="-5" dirty="0">
                <a:latin typeface="Calibri"/>
                <a:cs typeface="Calibri"/>
              </a:rPr>
              <a:t>participación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 </a:t>
            </a:r>
            <a:r>
              <a:rPr sz="1700" spc="5" dirty="0">
                <a:latin typeface="Calibri"/>
                <a:cs typeface="Calibri"/>
              </a:rPr>
              <a:t>los </a:t>
            </a:r>
            <a:r>
              <a:rPr sz="1700" spc="-5" dirty="0">
                <a:latin typeface="Calibri"/>
                <a:cs typeface="Calibri"/>
              </a:rPr>
              <a:t>trabajadores</a:t>
            </a:r>
            <a:r>
              <a:rPr sz="1700" dirty="0">
                <a:latin typeface="Calibri"/>
                <a:cs typeface="Calibri"/>
              </a:rPr>
              <a:t> en las utilidades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 </a:t>
            </a:r>
            <a:r>
              <a:rPr sz="1700" dirty="0">
                <a:latin typeface="Calibri"/>
                <a:cs typeface="Calibri"/>
              </a:rPr>
              <a:t>las </a:t>
            </a:r>
            <a:r>
              <a:rPr sz="1700" spc="-5" dirty="0">
                <a:latin typeface="Calibri"/>
                <a:cs typeface="Calibri"/>
              </a:rPr>
              <a:t>empresas, en</a:t>
            </a:r>
            <a:r>
              <a:rPr sz="1700" spc="30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términos de </a:t>
            </a:r>
            <a:r>
              <a:rPr sz="1700" spc="-10" dirty="0">
                <a:latin typeface="Calibri"/>
                <a:cs typeface="Calibri"/>
              </a:rPr>
              <a:t>esta </a:t>
            </a:r>
            <a:r>
              <a:rPr sz="1700" spc="-5" dirty="0">
                <a:latin typeface="Calibri"/>
                <a:cs typeface="Calibri"/>
              </a:rPr>
              <a:t> Sección, </a:t>
            </a:r>
            <a:r>
              <a:rPr sz="1700" dirty="0">
                <a:latin typeface="Calibri"/>
                <a:cs typeface="Calibri"/>
              </a:rPr>
              <a:t>la </a:t>
            </a:r>
            <a:r>
              <a:rPr sz="1700" spc="-10" dirty="0">
                <a:latin typeface="Calibri"/>
                <a:cs typeface="Calibri"/>
              </a:rPr>
              <a:t>renta gravable </a:t>
            </a:r>
            <a:r>
              <a:rPr sz="1700" dirty="0">
                <a:latin typeface="Calibri"/>
                <a:cs typeface="Calibri"/>
              </a:rPr>
              <a:t>a que se </a:t>
            </a:r>
            <a:r>
              <a:rPr sz="1700" spc="-10" dirty="0">
                <a:latin typeface="Calibri"/>
                <a:cs typeface="Calibri"/>
              </a:rPr>
              <a:t>refieren </a:t>
            </a:r>
            <a:r>
              <a:rPr sz="1700" dirty="0">
                <a:latin typeface="Calibri"/>
                <a:cs typeface="Calibri"/>
              </a:rPr>
              <a:t>los artículos 123, </a:t>
            </a:r>
            <a:r>
              <a:rPr sz="1700" spc="-5" dirty="0">
                <a:latin typeface="Calibri"/>
                <a:cs typeface="Calibri"/>
              </a:rPr>
              <a:t>fracción IX, inciso </a:t>
            </a:r>
            <a:r>
              <a:rPr sz="1700" dirty="0">
                <a:latin typeface="Calibri"/>
                <a:cs typeface="Calibri"/>
              </a:rPr>
              <a:t>e) de la </a:t>
            </a:r>
            <a:r>
              <a:rPr sz="1700" spc="-5" dirty="0">
                <a:latin typeface="Calibri"/>
                <a:cs typeface="Calibri"/>
              </a:rPr>
              <a:t>Constitución Política de </a:t>
            </a:r>
            <a:r>
              <a:rPr sz="1700" dirty="0">
                <a:latin typeface="Calibri"/>
                <a:cs typeface="Calibri"/>
              </a:rPr>
              <a:t>los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Estados</a:t>
            </a:r>
            <a:r>
              <a:rPr sz="1700" spc="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Unidos</a:t>
            </a:r>
            <a:r>
              <a:rPr sz="1700" spc="6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Mexicanos,</a:t>
            </a:r>
            <a:r>
              <a:rPr sz="1700" spc="6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120</a:t>
            </a:r>
            <a:r>
              <a:rPr sz="1700" spc="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y</a:t>
            </a:r>
            <a:r>
              <a:rPr sz="1700" spc="6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127,</a:t>
            </a:r>
            <a:r>
              <a:rPr sz="1700" spc="5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fracción</a:t>
            </a:r>
            <a:r>
              <a:rPr sz="1700" spc="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III</a:t>
            </a:r>
            <a:r>
              <a:rPr sz="1700" spc="5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</a:t>
            </a:r>
            <a:r>
              <a:rPr sz="1700" spc="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la</a:t>
            </a:r>
            <a:r>
              <a:rPr sz="1700" spc="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Ley</a:t>
            </a:r>
            <a:r>
              <a:rPr sz="1700" spc="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Federal</a:t>
            </a:r>
            <a:r>
              <a:rPr sz="1700" spc="6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del</a:t>
            </a:r>
            <a:r>
              <a:rPr sz="1700" spc="5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Trabajo,</a:t>
            </a:r>
            <a:r>
              <a:rPr sz="1700" spc="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será</a:t>
            </a:r>
            <a:r>
              <a:rPr sz="1700" spc="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la</a:t>
            </a:r>
            <a:r>
              <a:rPr sz="1700" spc="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utilidad</a:t>
            </a:r>
            <a:r>
              <a:rPr sz="1700" spc="5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fiscal</a:t>
            </a:r>
            <a:r>
              <a:rPr sz="1700" spc="6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que</a:t>
            </a:r>
            <a:r>
              <a:rPr sz="1700" spc="6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resulte</a:t>
            </a:r>
            <a:r>
              <a:rPr sz="1700" spc="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de </a:t>
            </a:r>
            <a:r>
              <a:rPr sz="1700" spc="-30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la </a:t>
            </a:r>
            <a:r>
              <a:rPr sz="1700" spc="-5" dirty="0">
                <a:latin typeface="Calibri"/>
                <a:cs typeface="Calibri"/>
              </a:rPr>
              <a:t>suma de </a:t>
            </a:r>
            <a:r>
              <a:rPr sz="1700" dirty="0">
                <a:latin typeface="Calibri"/>
                <a:cs typeface="Calibri"/>
              </a:rPr>
              <a:t>las utilidades </a:t>
            </a:r>
            <a:r>
              <a:rPr sz="1700" spc="-5" dirty="0">
                <a:latin typeface="Calibri"/>
                <a:cs typeface="Calibri"/>
              </a:rPr>
              <a:t>fiscales obtenidas en </a:t>
            </a:r>
            <a:r>
              <a:rPr sz="1700" spc="-10" dirty="0">
                <a:latin typeface="Calibri"/>
                <a:cs typeface="Calibri"/>
              </a:rPr>
              <a:t>cada </a:t>
            </a:r>
            <a:r>
              <a:rPr sz="1700" spc="-5" dirty="0">
                <a:latin typeface="Calibri"/>
                <a:cs typeface="Calibri"/>
              </a:rPr>
              <a:t>bimestre del ejercicio. </a:t>
            </a:r>
            <a:r>
              <a:rPr sz="1700" spc="-15" dirty="0">
                <a:latin typeface="Calibri"/>
                <a:cs typeface="Calibri"/>
              </a:rPr>
              <a:t>Para efectos </a:t>
            </a:r>
            <a:r>
              <a:rPr sz="1700" spc="-5" dirty="0">
                <a:latin typeface="Calibri"/>
                <a:cs typeface="Calibri"/>
              </a:rPr>
              <a:t>del artículo </a:t>
            </a:r>
            <a:r>
              <a:rPr sz="1700" dirty="0">
                <a:latin typeface="Calibri"/>
                <a:cs typeface="Calibri"/>
              </a:rPr>
              <a:t>122 </a:t>
            </a:r>
            <a:r>
              <a:rPr sz="1700" spc="-5" dirty="0">
                <a:latin typeface="Calibri"/>
                <a:cs typeface="Calibri"/>
              </a:rPr>
              <a:t>de </a:t>
            </a:r>
            <a:r>
              <a:rPr sz="1700" dirty="0">
                <a:latin typeface="Calibri"/>
                <a:cs typeface="Calibri"/>
              </a:rPr>
              <a:t>la </a:t>
            </a:r>
            <a:r>
              <a:rPr sz="1700" spc="-5" dirty="0">
                <a:latin typeface="Calibri"/>
                <a:cs typeface="Calibri"/>
              </a:rPr>
              <a:t>Ley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Federal </a:t>
            </a:r>
            <a:r>
              <a:rPr sz="1700" spc="-5" dirty="0">
                <a:latin typeface="Calibri"/>
                <a:cs typeface="Calibri"/>
              </a:rPr>
              <a:t>del </a:t>
            </a:r>
            <a:r>
              <a:rPr sz="1700" spc="-20" dirty="0">
                <a:latin typeface="Calibri"/>
                <a:cs typeface="Calibri"/>
              </a:rPr>
              <a:t>Trabajo, </a:t>
            </a:r>
            <a:r>
              <a:rPr sz="1700" dirty="0">
                <a:latin typeface="Calibri"/>
                <a:cs typeface="Calibri"/>
              </a:rPr>
              <a:t>el </a:t>
            </a:r>
            <a:r>
              <a:rPr sz="1700" spc="-10" dirty="0">
                <a:latin typeface="Calibri"/>
                <a:cs typeface="Calibri"/>
              </a:rPr>
              <a:t>plazo </a:t>
            </a:r>
            <a:r>
              <a:rPr sz="1700" spc="-5" dirty="0">
                <a:latin typeface="Calibri"/>
                <a:cs typeface="Calibri"/>
              </a:rPr>
              <a:t>para el reparto de </a:t>
            </a:r>
            <a:r>
              <a:rPr sz="1700" dirty="0">
                <a:latin typeface="Calibri"/>
                <a:cs typeface="Calibri"/>
              </a:rPr>
              <a:t>las utilidades </a:t>
            </a:r>
            <a:r>
              <a:rPr sz="1700" spc="-10" dirty="0">
                <a:latin typeface="Calibri"/>
                <a:cs typeface="Calibri"/>
              </a:rPr>
              <a:t>entre </a:t>
            </a:r>
            <a:r>
              <a:rPr sz="1700" dirty="0">
                <a:latin typeface="Calibri"/>
                <a:cs typeface="Calibri"/>
              </a:rPr>
              <a:t>los </a:t>
            </a:r>
            <a:r>
              <a:rPr sz="1700" spc="-5" dirty="0">
                <a:latin typeface="Calibri"/>
                <a:cs typeface="Calibri"/>
              </a:rPr>
              <a:t>trabajadores deberá </a:t>
            </a:r>
            <a:r>
              <a:rPr sz="1700" spc="-10" dirty="0">
                <a:latin typeface="Calibri"/>
                <a:cs typeface="Calibri"/>
              </a:rPr>
              <a:t>efectuarse dentro </a:t>
            </a:r>
            <a:r>
              <a:rPr sz="1700" spc="-5" dirty="0">
                <a:latin typeface="Calibri"/>
                <a:cs typeface="Calibri"/>
              </a:rPr>
              <a:t>de </a:t>
            </a:r>
            <a:r>
              <a:rPr sz="1700" dirty="0">
                <a:latin typeface="Calibri"/>
                <a:cs typeface="Calibri"/>
              </a:rPr>
              <a:t>los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sesenta</a:t>
            </a:r>
            <a:r>
              <a:rPr sz="1700" spc="-5" dirty="0">
                <a:latin typeface="Calibri"/>
                <a:cs typeface="Calibri"/>
              </a:rPr>
              <a:t> días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siguientes</a:t>
            </a:r>
            <a:r>
              <a:rPr sz="1700" dirty="0">
                <a:latin typeface="Calibri"/>
                <a:cs typeface="Calibri"/>
              </a:rPr>
              <a:t> a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la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fecha</a:t>
            </a:r>
            <a:r>
              <a:rPr sz="1700" spc="-5" dirty="0">
                <a:latin typeface="Calibri"/>
                <a:cs typeface="Calibri"/>
              </a:rPr>
              <a:t> en</a:t>
            </a:r>
            <a:r>
              <a:rPr sz="1700" dirty="0">
                <a:latin typeface="Calibri"/>
                <a:cs typeface="Calibri"/>
              </a:rPr>
              <a:t> que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deba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presentarse</a:t>
            </a:r>
            <a:r>
              <a:rPr sz="1700" spc="-5" dirty="0">
                <a:latin typeface="Calibri"/>
                <a:cs typeface="Calibri"/>
              </a:rPr>
              <a:t> en</a:t>
            </a:r>
            <a:r>
              <a:rPr sz="1700" dirty="0">
                <a:latin typeface="Calibri"/>
                <a:cs typeface="Calibri"/>
              </a:rPr>
              <a:t> los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términos</a:t>
            </a:r>
            <a:r>
              <a:rPr sz="1700" dirty="0">
                <a:latin typeface="Calibri"/>
                <a:cs typeface="Calibri"/>
              </a:rPr>
              <a:t> del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artículo</a:t>
            </a:r>
            <a:r>
              <a:rPr sz="1700" dirty="0">
                <a:latin typeface="Calibri"/>
                <a:cs typeface="Calibri"/>
              </a:rPr>
              <a:t> 112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esta</a:t>
            </a:r>
            <a:r>
              <a:rPr sz="1700" spc="305" dirty="0">
                <a:latin typeface="Calibri"/>
                <a:cs typeface="Calibri"/>
              </a:rPr>
              <a:t> </a:t>
            </a:r>
            <a:r>
              <a:rPr sz="1700" spc="-30" dirty="0">
                <a:latin typeface="Calibri"/>
                <a:cs typeface="Calibri"/>
              </a:rPr>
              <a:t>Ley,</a:t>
            </a:r>
            <a:r>
              <a:rPr sz="1700" spc="254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la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declaración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correspondiente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al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sexto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bimestre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del ejercicio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que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se</a:t>
            </a:r>
            <a:r>
              <a:rPr sz="1700" spc="-10" dirty="0">
                <a:latin typeface="Calibri"/>
                <a:cs typeface="Calibri"/>
              </a:rPr>
              <a:t> trate.</a:t>
            </a:r>
            <a:endParaRPr sz="17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700" dirty="0">
              <a:latin typeface="Calibri"/>
              <a:cs typeface="Calibri"/>
            </a:endParaRPr>
          </a:p>
          <a:p>
            <a:pPr marL="12700"/>
            <a:r>
              <a:rPr sz="1700" b="1" spc="-5" dirty="0">
                <a:latin typeface="Calibri"/>
                <a:cs typeface="Calibri"/>
              </a:rPr>
              <a:t>Noveno</a:t>
            </a:r>
            <a:endParaRPr sz="1700" dirty="0">
              <a:latin typeface="Calibri"/>
              <a:cs typeface="Calibri"/>
            </a:endParaRPr>
          </a:p>
          <a:p>
            <a:pPr marL="12700" marR="5080" algn="just"/>
            <a:r>
              <a:rPr sz="1700" spc="-15" dirty="0">
                <a:latin typeface="Calibri"/>
                <a:cs typeface="Calibri"/>
              </a:rPr>
              <a:t>Para </a:t>
            </a:r>
            <a:r>
              <a:rPr sz="1700" dirty="0">
                <a:latin typeface="Calibri"/>
                <a:cs typeface="Calibri"/>
              </a:rPr>
              <a:t>la </a:t>
            </a:r>
            <a:r>
              <a:rPr sz="1700" spc="-5" dirty="0">
                <a:latin typeface="Calibri"/>
                <a:cs typeface="Calibri"/>
              </a:rPr>
              <a:t>determinación de </a:t>
            </a:r>
            <a:r>
              <a:rPr sz="1700" spc="5" dirty="0">
                <a:latin typeface="Calibri"/>
                <a:cs typeface="Calibri"/>
              </a:rPr>
              <a:t>la </a:t>
            </a:r>
            <a:r>
              <a:rPr sz="1700" spc="-10" dirty="0">
                <a:latin typeface="Calibri"/>
                <a:cs typeface="Calibri"/>
              </a:rPr>
              <a:t>renta gravable </a:t>
            </a:r>
            <a:r>
              <a:rPr sz="1700" spc="-5" dirty="0">
                <a:latin typeface="Calibri"/>
                <a:cs typeface="Calibri"/>
              </a:rPr>
              <a:t>en materia </a:t>
            </a:r>
            <a:r>
              <a:rPr sz="1700" dirty="0">
                <a:latin typeface="Calibri"/>
                <a:cs typeface="Calibri"/>
              </a:rPr>
              <a:t>de participación de los </a:t>
            </a:r>
            <a:r>
              <a:rPr sz="1700" spc="-5" dirty="0">
                <a:latin typeface="Calibri"/>
                <a:cs typeface="Calibri"/>
              </a:rPr>
              <a:t>trabajadores </a:t>
            </a:r>
            <a:r>
              <a:rPr sz="1700" dirty="0">
                <a:latin typeface="Calibri"/>
                <a:cs typeface="Calibri"/>
              </a:rPr>
              <a:t>en las utilidades de las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empresas, </a:t>
            </a:r>
            <a:r>
              <a:rPr sz="1700" dirty="0">
                <a:latin typeface="Calibri"/>
                <a:cs typeface="Calibri"/>
              </a:rPr>
              <a:t>los </a:t>
            </a:r>
            <a:r>
              <a:rPr sz="1700" spc="-5" dirty="0">
                <a:latin typeface="Calibri"/>
                <a:cs typeface="Calibri"/>
              </a:rPr>
              <a:t>contribuyentes deberán disminuir de </a:t>
            </a:r>
            <a:r>
              <a:rPr sz="1700" dirty="0">
                <a:latin typeface="Calibri"/>
                <a:cs typeface="Calibri"/>
              </a:rPr>
              <a:t>los </a:t>
            </a:r>
            <a:r>
              <a:rPr sz="1700" spc="-5" dirty="0">
                <a:latin typeface="Calibri"/>
                <a:cs typeface="Calibri"/>
              </a:rPr>
              <a:t>ingresos acumulables </a:t>
            </a:r>
            <a:r>
              <a:rPr sz="1700" dirty="0">
                <a:latin typeface="Calibri"/>
                <a:cs typeface="Calibri"/>
              </a:rPr>
              <a:t>las </a:t>
            </a:r>
            <a:r>
              <a:rPr sz="1700" spc="-5" dirty="0">
                <a:latin typeface="Calibri"/>
                <a:cs typeface="Calibri"/>
              </a:rPr>
              <a:t>cantidades </a:t>
            </a:r>
            <a:r>
              <a:rPr sz="1700" dirty="0">
                <a:latin typeface="Calibri"/>
                <a:cs typeface="Calibri"/>
              </a:rPr>
              <a:t>que </a:t>
            </a:r>
            <a:r>
              <a:rPr sz="1700" spc="-5" dirty="0">
                <a:latin typeface="Calibri"/>
                <a:cs typeface="Calibri"/>
              </a:rPr>
              <a:t>no </a:t>
            </a:r>
            <a:r>
              <a:rPr sz="1700" dirty="0">
                <a:latin typeface="Calibri"/>
                <a:cs typeface="Calibri"/>
              </a:rPr>
              <a:t>hubiesen sido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deducibles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en</a:t>
            </a:r>
            <a:r>
              <a:rPr sz="1700" dirty="0">
                <a:latin typeface="Calibri"/>
                <a:cs typeface="Calibri"/>
              </a:rPr>
              <a:t> los</a:t>
            </a:r>
            <a:r>
              <a:rPr sz="1700" spc="-5" dirty="0">
                <a:latin typeface="Calibri"/>
                <a:cs typeface="Calibri"/>
              </a:rPr>
              <a:t> términos de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la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fracción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XXX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del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artículo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28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esta </a:t>
            </a:r>
            <a:r>
              <a:rPr sz="1700" spc="-30" dirty="0">
                <a:latin typeface="Calibri"/>
                <a:cs typeface="Calibri"/>
              </a:rPr>
              <a:t>Ley.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23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367893"/>
              </p:ext>
            </p:extLst>
          </p:nvPr>
        </p:nvGraphicFramePr>
        <p:xfrm>
          <a:off x="791411" y="5339027"/>
          <a:ext cx="3422015" cy="9022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2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662">
                <a:tc>
                  <a:txBody>
                    <a:bodyPr/>
                    <a:lstStyle/>
                    <a:p>
                      <a:pPr marL="127000" marR="350520">
                        <a:lnSpc>
                          <a:spcPts val="133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∑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Utilidad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fiscal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 los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bimestres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marL="127000">
                        <a:lnSpc>
                          <a:spcPts val="1680"/>
                        </a:lnSpc>
                        <a:spcBef>
                          <a:spcPts val="40"/>
                        </a:spcBef>
                        <a:tabLst>
                          <a:tab pos="341884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(-)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deducibles de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fracción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XXX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del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artículo</a:t>
                      </a:r>
                      <a:r>
                        <a:rPr sz="14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00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LISR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915">
                <a:tc>
                  <a:txBody>
                    <a:bodyPr/>
                    <a:lstStyle/>
                    <a:p>
                      <a:pPr marL="127000">
                        <a:lnSpc>
                          <a:spcPts val="1575"/>
                        </a:lnSpc>
                        <a:tabLst>
                          <a:tab pos="3418840" algn="l"/>
                        </a:tabLst>
                      </a:pPr>
                      <a:r>
                        <a:rPr sz="1400" u="dbl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(=)</a:t>
                      </a:r>
                      <a:r>
                        <a:rPr sz="1400" u="dbl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dbl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Renta</a:t>
                      </a:r>
                      <a:r>
                        <a:rPr sz="1400" u="dbl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dbl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gravable</a:t>
                      </a:r>
                      <a:r>
                        <a:rPr sz="1400" u="dbl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dbl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para </a:t>
                      </a:r>
                      <a:r>
                        <a:rPr sz="1400" u="dbl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PTU	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8237" y="1275329"/>
            <a:ext cx="10265563" cy="2891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sz="1700" b="1" spc="-15" dirty="0">
                <a:latin typeface="Calibri"/>
                <a:cs typeface="Calibri"/>
              </a:rPr>
              <a:t>Renta</a:t>
            </a:r>
            <a:r>
              <a:rPr sz="1700" b="1" spc="320" dirty="0">
                <a:latin typeface="Calibri"/>
                <a:cs typeface="Calibri"/>
              </a:rPr>
              <a:t> </a:t>
            </a:r>
            <a:r>
              <a:rPr sz="1700" b="1" spc="-15" dirty="0">
                <a:latin typeface="Calibri"/>
                <a:cs typeface="Calibri"/>
              </a:rPr>
              <a:t>gravable</a:t>
            </a:r>
            <a:r>
              <a:rPr sz="1700" b="1" spc="31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para</a:t>
            </a:r>
            <a:r>
              <a:rPr sz="1700" b="1" spc="305" dirty="0">
                <a:latin typeface="Calibri"/>
                <a:cs typeface="Calibri"/>
              </a:rPr>
              <a:t> </a:t>
            </a:r>
            <a:r>
              <a:rPr sz="1700" b="1" spc="-15" dirty="0">
                <a:latin typeface="Calibri"/>
                <a:cs typeface="Calibri"/>
              </a:rPr>
              <a:t>efectos</a:t>
            </a:r>
            <a:r>
              <a:rPr sz="1700" b="1" spc="325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de</a:t>
            </a:r>
            <a:r>
              <a:rPr sz="1700" b="1" spc="31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la</a:t>
            </a:r>
            <a:r>
              <a:rPr sz="1700" b="1" spc="32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determinación</a:t>
            </a:r>
            <a:r>
              <a:rPr sz="1700" b="1" spc="325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de</a:t>
            </a:r>
            <a:r>
              <a:rPr sz="1700" b="1" spc="31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la</a:t>
            </a:r>
            <a:r>
              <a:rPr sz="1700" b="1" spc="32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PTU</a:t>
            </a:r>
            <a:r>
              <a:rPr sz="1700" b="1" spc="30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para</a:t>
            </a:r>
            <a:r>
              <a:rPr sz="1700" b="1" spc="32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contribuyentes</a:t>
            </a:r>
            <a:r>
              <a:rPr sz="1700" b="1" spc="325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que</a:t>
            </a:r>
            <a:r>
              <a:rPr sz="1700" b="1" spc="31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opten</a:t>
            </a:r>
            <a:r>
              <a:rPr sz="1700" b="1" spc="315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por</a:t>
            </a:r>
            <a:r>
              <a:rPr sz="1700" b="1" spc="325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utilizar</a:t>
            </a:r>
            <a:r>
              <a:rPr sz="1700" b="1" spc="31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el</a:t>
            </a:r>
            <a:endParaRPr sz="1700" dirty="0">
              <a:latin typeface="Calibri"/>
              <a:cs typeface="Calibri"/>
            </a:endParaRPr>
          </a:p>
          <a:p>
            <a:pPr marL="12700" algn="just"/>
            <a:r>
              <a:rPr sz="1700" b="1" spc="-5" dirty="0">
                <a:latin typeface="Calibri"/>
                <a:cs typeface="Calibri"/>
              </a:rPr>
              <a:t>coeficiente</a:t>
            </a:r>
            <a:r>
              <a:rPr sz="1700" b="1" spc="-6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de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utilidad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en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el</a:t>
            </a:r>
            <a:r>
              <a:rPr sz="1700" b="1" spc="-1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RIF</a:t>
            </a:r>
            <a:endParaRPr sz="1700" dirty="0">
              <a:latin typeface="Calibri"/>
              <a:cs typeface="Calibri"/>
            </a:endParaRPr>
          </a:p>
          <a:p>
            <a:pPr marL="12700" marR="5080" algn="just"/>
            <a:r>
              <a:rPr sz="1700" b="1" spc="-5" dirty="0">
                <a:latin typeface="Calibri"/>
                <a:cs typeface="Calibri"/>
              </a:rPr>
              <a:t>3.13.1</a:t>
            </a:r>
            <a:r>
              <a:rPr lang="es-MX" sz="1700" b="1" spc="-5" dirty="0">
                <a:latin typeface="Calibri"/>
                <a:cs typeface="Calibri"/>
              </a:rPr>
              <a:t>9</a:t>
            </a:r>
            <a:r>
              <a:rPr sz="1700" b="1" spc="31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Para</a:t>
            </a:r>
            <a:r>
              <a:rPr sz="1700" spc="28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efectos</a:t>
            </a:r>
            <a:r>
              <a:rPr sz="1700" spc="29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del </a:t>
            </a:r>
            <a:r>
              <a:rPr sz="1700" dirty="0">
                <a:latin typeface="Calibri"/>
                <a:cs typeface="Calibri"/>
              </a:rPr>
              <a:t>artículo </a:t>
            </a:r>
            <a:r>
              <a:rPr sz="1700" spc="-5" dirty="0">
                <a:latin typeface="Calibri"/>
                <a:cs typeface="Calibri"/>
              </a:rPr>
              <a:t>111,</a:t>
            </a:r>
            <a:r>
              <a:rPr sz="1700" spc="30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último </a:t>
            </a:r>
            <a:r>
              <a:rPr sz="1700" spc="-10" dirty="0">
                <a:latin typeface="Calibri"/>
                <a:cs typeface="Calibri"/>
              </a:rPr>
              <a:t>párrafo</a:t>
            </a:r>
            <a:r>
              <a:rPr sz="1700" spc="3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 </a:t>
            </a:r>
            <a:r>
              <a:rPr sz="1700" dirty="0">
                <a:latin typeface="Calibri"/>
                <a:cs typeface="Calibri"/>
              </a:rPr>
              <a:t>la </a:t>
            </a:r>
            <a:r>
              <a:rPr sz="1700" spc="-10" dirty="0">
                <a:latin typeface="Calibri"/>
                <a:cs typeface="Calibri"/>
              </a:rPr>
              <a:t>Ley</a:t>
            </a:r>
            <a:r>
              <a:rPr sz="1700" spc="29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del ISR, </a:t>
            </a:r>
            <a:r>
              <a:rPr sz="1700" dirty="0">
                <a:latin typeface="Calibri"/>
                <a:cs typeface="Calibri"/>
              </a:rPr>
              <a:t>los </a:t>
            </a:r>
            <a:r>
              <a:rPr sz="1700" spc="-10" dirty="0">
                <a:latin typeface="Calibri"/>
                <a:cs typeface="Calibri"/>
              </a:rPr>
              <a:t>contribuyentes</a:t>
            </a:r>
            <a:r>
              <a:rPr sz="1700" spc="29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del </a:t>
            </a:r>
            <a:r>
              <a:rPr sz="1700" spc="-5" dirty="0">
                <a:latin typeface="Calibri"/>
                <a:cs typeface="Calibri"/>
              </a:rPr>
              <a:t>RIF que opten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por aplicar el </a:t>
            </a:r>
            <a:r>
              <a:rPr sz="1700" spc="-10" dirty="0">
                <a:latin typeface="Calibri"/>
                <a:cs typeface="Calibri"/>
              </a:rPr>
              <a:t>coeficiente</a:t>
            </a:r>
            <a:r>
              <a:rPr sz="1700" spc="29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 </a:t>
            </a:r>
            <a:r>
              <a:rPr sz="1700" dirty="0">
                <a:latin typeface="Calibri"/>
                <a:cs typeface="Calibri"/>
              </a:rPr>
              <a:t>utilidad </a:t>
            </a:r>
            <a:r>
              <a:rPr sz="1700" spc="-5" dirty="0">
                <a:latin typeface="Calibri"/>
                <a:cs typeface="Calibri"/>
              </a:rPr>
              <a:t>en </a:t>
            </a:r>
            <a:r>
              <a:rPr sz="1700" dirty="0">
                <a:latin typeface="Calibri"/>
                <a:cs typeface="Calibri"/>
              </a:rPr>
              <a:t>sus </a:t>
            </a:r>
            <a:r>
              <a:rPr sz="1700" spc="-5" dirty="0">
                <a:latin typeface="Calibri"/>
                <a:cs typeface="Calibri"/>
              </a:rPr>
              <a:t>pagos provisionales bimestrales,</a:t>
            </a:r>
            <a:r>
              <a:rPr sz="1700" spc="30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determinarán </a:t>
            </a:r>
            <a:r>
              <a:rPr sz="1700" dirty="0">
                <a:latin typeface="Calibri"/>
                <a:cs typeface="Calibri"/>
              </a:rPr>
              <a:t>la </a:t>
            </a:r>
            <a:r>
              <a:rPr sz="1700" spc="-5" dirty="0">
                <a:latin typeface="Calibri"/>
                <a:cs typeface="Calibri"/>
              </a:rPr>
              <a:t>renta </a:t>
            </a:r>
            <a:r>
              <a:rPr sz="1700" spc="-10" dirty="0">
                <a:latin typeface="Calibri"/>
                <a:cs typeface="Calibri"/>
              </a:rPr>
              <a:t>gravable </a:t>
            </a:r>
            <a:r>
              <a:rPr sz="1700" spc="-5" dirty="0">
                <a:latin typeface="Calibri"/>
                <a:cs typeface="Calibri"/>
              </a:rPr>
              <a:t>para </a:t>
            </a:r>
            <a:r>
              <a:rPr sz="1700" dirty="0">
                <a:latin typeface="Calibri"/>
                <a:cs typeface="Calibri"/>
              </a:rPr>
              <a:t> la</a:t>
            </a:r>
            <a:r>
              <a:rPr sz="1700" spc="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participación</a:t>
            </a:r>
            <a:r>
              <a:rPr sz="1700" spc="8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</a:t>
            </a:r>
            <a:r>
              <a:rPr sz="1700" spc="75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los</a:t>
            </a:r>
            <a:r>
              <a:rPr sz="1700" spc="8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trabajadores</a:t>
            </a:r>
            <a:r>
              <a:rPr sz="1700" spc="7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en</a:t>
            </a:r>
            <a:r>
              <a:rPr sz="1700" spc="8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las</a:t>
            </a:r>
            <a:r>
              <a:rPr sz="1700" spc="9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utilidades</a:t>
            </a:r>
            <a:r>
              <a:rPr sz="1700" spc="8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spc="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las</a:t>
            </a:r>
            <a:r>
              <a:rPr sz="1700" spc="9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empresas,</a:t>
            </a:r>
            <a:r>
              <a:rPr sz="1700" spc="8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disminuyendo</a:t>
            </a:r>
            <a:r>
              <a:rPr sz="1700" spc="7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</a:t>
            </a:r>
            <a:r>
              <a:rPr sz="1700" spc="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los</a:t>
            </a:r>
            <a:r>
              <a:rPr sz="1700" spc="8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ingresos</a:t>
            </a:r>
            <a:r>
              <a:rPr sz="1700" spc="8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acumulables </a:t>
            </a:r>
            <a:r>
              <a:rPr sz="1700" spc="-30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en </a:t>
            </a:r>
            <a:r>
              <a:rPr sz="1700" dirty="0">
                <a:latin typeface="Calibri"/>
                <a:cs typeface="Calibri"/>
              </a:rPr>
              <a:t>el </a:t>
            </a:r>
            <a:r>
              <a:rPr sz="1700" spc="-5" dirty="0">
                <a:latin typeface="Calibri"/>
                <a:cs typeface="Calibri"/>
              </a:rPr>
              <a:t>ejercicio </a:t>
            </a:r>
            <a:r>
              <a:rPr sz="1700" dirty="0">
                <a:latin typeface="Calibri"/>
                <a:cs typeface="Calibri"/>
              </a:rPr>
              <a:t>las </a:t>
            </a:r>
            <a:r>
              <a:rPr sz="1700" spc="-5" dirty="0">
                <a:latin typeface="Calibri"/>
                <a:cs typeface="Calibri"/>
              </a:rPr>
              <a:t>cantidades </a:t>
            </a:r>
            <a:r>
              <a:rPr sz="1700" dirty="0">
                <a:latin typeface="Calibri"/>
                <a:cs typeface="Calibri"/>
              </a:rPr>
              <a:t>que </a:t>
            </a:r>
            <a:r>
              <a:rPr sz="1700" spc="-5" dirty="0">
                <a:latin typeface="Calibri"/>
                <a:cs typeface="Calibri"/>
              </a:rPr>
              <a:t>no </a:t>
            </a:r>
            <a:r>
              <a:rPr sz="1700" dirty="0">
                <a:latin typeface="Calibri"/>
                <a:cs typeface="Calibri"/>
              </a:rPr>
              <a:t>hubiesen sido </a:t>
            </a:r>
            <a:r>
              <a:rPr sz="1700" spc="-5" dirty="0">
                <a:latin typeface="Calibri"/>
                <a:cs typeface="Calibri"/>
              </a:rPr>
              <a:t>deducibles en </a:t>
            </a:r>
            <a:r>
              <a:rPr sz="1700" dirty="0">
                <a:latin typeface="Calibri"/>
                <a:cs typeface="Calibri"/>
              </a:rPr>
              <a:t>los </a:t>
            </a:r>
            <a:r>
              <a:rPr sz="1700" spc="-5" dirty="0">
                <a:latin typeface="Calibri"/>
                <a:cs typeface="Calibri"/>
              </a:rPr>
              <a:t>términos del artículo </a:t>
            </a:r>
            <a:r>
              <a:rPr sz="1700" dirty="0">
                <a:latin typeface="Calibri"/>
                <a:cs typeface="Calibri"/>
              </a:rPr>
              <a:t>28, </a:t>
            </a:r>
            <a:r>
              <a:rPr sz="1700" spc="-5" dirty="0">
                <a:latin typeface="Calibri"/>
                <a:cs typeface="Calibri"/>
              </a:rPr>
              <a:t>fracción XXX de </a:t>
            </a:r>
            <a:r>
              <a:rPr sz="1700" dirty="0">
                <a:latin typeface="Calibri"/>
                <a:cs typeface="Calibri"/>
              </a:rPr>
              <a:t>la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citada </a:t>
            </a:r>
            <a:r>
              <a:rPr sz="1700" spc="-30" dirty="0">
                <a:latin typeface="Calibri"/>
                <a:cs typeface="Calibri"/>
              </a:rPr>
              <a:t>Ley, </a:t>
            </a:r>
            <a:r>
              <a:rPr sz="1700" dirty="0">
                <a:latin typeface="Calibri"/>
                <a:cs typeface="Calibri"/>
              </a:rPr>
              <a:t>así </a:t>
            </a:r>
            <a:r>
              <a:rPr sz="1700" spc="-10" dirty="0">
                <a:latin typeface="Calibri"/>
                <a:cs typeface="Calibri"/>
              </a:rPr>
              <a:t>como </a:t>
            </a:r>
            <a:r>
              <a:rPr sz="1700" spc="-5" dirty="0">
                <a:latin typeface="Calibri"/>
                <a:cs typeface="Calibri"/>
              </a:rPr>
              <a:t>las deducciones autorizadas del ejercicio, al resultado </a:t>
            </a:r>
            <a:r>
              <a:rPr sz="1700" dirty="0">
                <a:latin typeface="Calibri"/>
                <a:cs typeface="Calibri"/>
              </a:rPr>
              <a:t>se le </a:t>
            </a:r>
            <a:r>
              <a:rPr sz="1700" spc="-5" dirty="0">
                <a:latin typeface="Calibri"/>
                <a:cs typeface="Calibri"/>
              </a:rPr>
              <a:t>aplicará el </a:t>
            </a:r>
            <a:r>
              <a:rPr sz="1700" spc="-10" dirty="0">
                <a:latin typeface="Calibri"/>
                <a:cs typeface="Calibri"/>
              </a:rPr>
              <a:t>porcentaje </a:t>
            </a:r>
            <a:r>
              <a:rPr sz="1700" spc="-5" dirty="0">
                <a:latin typeface="Calibri"/>
                <a:cs typeface="Calibri"/>
              </a:rPr>
              <a:t>fijado por </a:t>
            </a:r>
            <a:r>
              <a:rPr sz="1700" dirty="0">
                <a:latin typeface="Calibri"/>
                <a:cs typeface="Calibri"/>
              </a:rPr>
              <a:t>la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Comisión Nacional </a:t>
            </a:r>
            <a:r>
              <a:rPr sz="1700" spc="-10" dirty="0">
                <a:latin typeface="Calibri"/>
                <a:cs typeface="Calibri"/>
              </a:rPr>
              <a:t>para </a:t>
            </a:r>
            <a:r>
              <a:rPr sz="1700" dirty="0">
                <a:latin typeface="Calibri"/>
                <a:cs typeface="Calibri"/>
              </a:rPr>
              <a:t>la </a:t>
            </a:r>
            <a:r>
              <a:rPr sz="1700" spc="-5" dirty="0">
                <a:latin typeface="Calibri"/>
                <a:cs typeface="Calibri"/>
              </a:rPr>
              <a:t>Participación </a:t>
            </a:r>
            <a:r>
              <a:rPr sz="1700" dirty="0">
                <a:latin typeface="Calibri"/>
                <a:cs typeface="Calibri"/>
              </a:rPr>
              <a:t>de los </a:t>
            </a:r>
            <a:r>
              <a:rPr sz="1700" spc="-15" dirty="0">
                <a:latin typeface="Calibri"/>
                <a:cs typeface="Calibri"/>
              </a:rPr>
              <a:t>Trabajadores </a:t>
            </a:r>
            <a:r>
              <a:rPr sz="1700" spc="-5" dirty="0">
                <a:latin typeface="Calibri"/>
                <a:cs typeface="Calibri"/>
              </a:rPr>
              <a:t>en </a:t>
            </a:r>
            <a:r>
              <a:rPr sz="1700" dirty="0">
                <a:latin typeface="Calibri"/>
                <a:cs typeface="Calibri"/>
              </a:rPr>
              <a:t>las Utilidades </a:t>
            </a:r>
            <a:r>
              <a:rPr sz="1700" spc="-5" dirty="0">
                <a:latin typeface="Calibri"/>
                <a:cs typeface="Calibri"/>
              </a:rPr>
              <a:t>de </a:t>
            </a:r>
            <a:r>
              <a:rPr sz="1700" dirty="0">
                <a:latin typeface="Calibri"/>
                <a:cs typeface="Calibri"/>
              </a:rPr>
              <a:t>las </a:t>
            </a:r>
            <a:r>
              <a:rPr sz="1700" spc="-5" dirty="0">
                <a:latin typeface="Calibri"/>
                <a:cs typeface="Calibri"/>
              </a:rPr>
              <a:t>Empresas </a:t>
            </a:r>
            <a:r>
              <a:rPr sz="1700" dirty="0">
                <a:latin typeface="Calibri"/>
                <a:cs typeface="Calibri"/>
              </a:rPr>
              <a:t>y </a:t>
            </a:r>
            <a:r>
              <a:rPr sz="1700" spc="-10" dirty="0">
                <a:latin typeface="Calibri"/>
                <a:cs typeface="Calibri"/>
              </a:rPr>
              <a:t>podrán efectuar </a:t>
            </a:r>
            <a:r>
              <a:rPr sz="1700" spc="-5" dirty="0">
                <a:latin typeface="Calibri"/>
                <a:cs typeface="Calibri"/>
              </a:rPr>
              <a:t>el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pago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en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el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plazo</a:t>
            </a:r>
            <a:r>
              <a:rPr sz="1700" spc="-5" dirty="0">
                <a:latin typeface="Calibri"/>
                <a:cs typeface="Calibri"/>
              </a:rPr>
              <a:t> establecido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en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la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regla</a:t>
            </a:r>
            <a:r>
              <a:rPr sz="1700" dirty="0">
                <a:latin typeface="Calibri"/>
                <a:cs typeface="Calibri"/>
              </a:rPr>
              <a:t> 3.13.21.</a:t>
            </a:r>
          </a:p>
          <a:p>
            <a:pPr marL="927100" algn="just"/>
            <a:endParaRPr lang="es-MX" sz="1700" i="1" spc="-5" dirty="0">
              <a:latin typeface="Calibri"/>
              <a:cs typeface="Calibri"/>
            </a:endParaRPr>
          </a:p>
          <a:p>
            <a:pPr marL="927100" algn="just"/>
            <a:r>
              <a:rPr sz="1700" i="1" spc="-5" dirty="0">
                <a:latin typeface="Calibri"/>
                <a:cs typeface="Calibri"/>
              </a:rPr>
              <a:t>LISR</a:t>
            </a:r>
            <a:r>
              <a:rPr sz="1700" i="1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109,</a:t>
            </a:r>
            <a:r>
              <a:rPr sz="1700" i="1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28,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111,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RMF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2021</a:t>
            </a:r>
            <a:r>
              <a:rPr sz="1700" i="1" spc="1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3.13.21.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24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092872"/>
              </p:ext>
            </p:extLst>
          </p:nvPr>
        </p:nvGraphicFramePr>
        <p:xfrm>
          <a:off x="1088237" y="4449974"/>
          <a:ext cx="3877945" cy="1283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990">
                <a:tc>
                  <a:txBody>
                    <a:bodyPr/>
                    <a:lstStyle/>
                    <a:p>
                      <a:pPr marL="127000">
                        <a:lnSpc>
                          <a:spcPts val="133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Ingresos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acumulables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333">
                <a:tc>
                  <a:txBody>
                    <a:bodyPr/>
                    <a:lstStyle/>
                    <a:p>
                      <a:pPr marL="127000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(-)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deducibles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la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fracción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XXX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artículo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28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tabLst>
                          <a:tab pos="3789679" algn="l"/>
                        </a:tabLst>
                      </a:pP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LISR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948">
                <a:tc>
                  <a:txBody>
                    <a:bodyPr/>
                    <a:lstStyle/>
                    <a:p>
                      <a:pPr marL="127000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(=)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Ingresos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disminuidos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948">
                <a:tc>
                  <a:txBody>
                    <a:bodyPr/>
                    <a:lstStyle/>
                    <a:p>
                      <a:pPr marL="127000">
                        <a:lnSpc>
                          <a:spcPts val="1510"/>
                        </a:lnSpc>
                        <a:tabLst>
                          <a:tab pos="3789679" algn="l"/>
                        </a:tabLst>
                      </a:pP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(-)</a:t>
                      </a:r>
                      <a:r>
                        <a:rPr sz="140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Deducciones autorizadas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596">
                <a:tc>
                  <a:txBody>
                    <a:bodyPr/>
                    <a:lstStyle/>
                    <a:p>
                      <a:pPr marL="127000">
                        <a:lnSpc>
                          <a:spcPts val="1480"/>
                        </a:lnSpc>
                        <a:tabLst>
                          <a:tab pos="3789679" algn="l"/>
                        </a:tabLst>
                      </a:pPr>
                      <a:r>
                        <a:rPr sz="1400" u="dbl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(=)</a:t>
                      </a:r>
                      <a:r>
                        <a:rPr sz="1400" u="dbl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dbl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Renta</a:t>
                      </a:r>
                      <a:r>
                        <a:rPr sz="1400" u="dbl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dbl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gravable</a:t>
                      </a:r>
                      <a:r>
                        <a:rPr sz="1400" u="dbl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dbl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para </a:t>
                      </a:r>
                      <a:r>
                        <a:rPr sz="1400" u="dbl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PTU	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B603FD5-0064-3B7B-666D-CCBF7F53B49D}"/>
              </a:ext>
            </a:extLst>
          </p:cNvPr>
          <p:cNvSpPr/>
          <p:nvPr/>
        </p:nvSpPr>
        <p:spPr>
          <a:xfrm>
            <a:off x="1949486" y="1955410"/>
            <a:ext cx="8440616" cy="2264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2" name="object 2"/>
          <p:cNvGrpSpPr/>
          <p:nvPr/>
        </p:nvGrpSpPr>
        <p:grpSpPr>
          <a:xfrm>
            <a:off x="2051302" y="2249397"/>
            <a:ext cx="8140700" cy="650240"/>
            <a:chOff x="527302" y="2249397"/>
            <a:chExt cx="8140700" cy="650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302" y="2249397"/>
              <a:ext cx="8140448" cy="6500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824" y="2277491"/>
              <a:ext cx="8088287" cy="59753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304287" y="3072357"/>
            <a:ext cx="7675880" cy="650240"/>
            <a:chOff x="780287" y="3072357"/>
            <a:chExt cx="7675880" cy="65024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287" y="3072357"/>
              <a:ext cx="7675626" cy="6500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237" y="3100451"/>
              <a:ext cx="7623657" cy="59677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758" y="715137"/>
            <a:ext cx="11357810" cy="5182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endParaRPr sz="1400" dirty="0">
              <a:latin typeface="Calibri"/>
              <a:cs typeface="Calibri"/>
            </a:endParaRPr>
          </a:p>
          <a:p>
            <a:pPr marL="12700"/>
            <a:r>
              <a:rPr sz="1400" b="1" spc="-10" dirty="0">
                <a:latin typeface="Calibri"/>
                <a:cs typeface="Calibri"/>
              </a:rPr>
              <a:t>Artículo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127.-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derecho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trabajadores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participar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reparto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utilidades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ajustará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normas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siguientes: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400" dirty="0">
              <a:latin typeface="Calibri"/>
              <a:cs typeface="Calibri"/>
            </a:endParaRPr>
          </a:p>
          <a:p>
            <a:pPr marL="139065" indent="-127000" algn="just">
              <a:buFont typeface="Calibri"/>
              <a:buAutoNum type="romanUcPeriod"/>
              <a:tabLst>
                <a:tab pos="139700" algn="l"/>
              </a:tabLst>
            </a:pPr>
            <a:r>
              <a:rPr sz="1400" spc="-10" dirty="0">
                <a:latin typeface="Calibri"/>
                <a:cs typeface="Calibri"/>
              </a:rPr>
              <a:t>Los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directores,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administradores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gerentes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generales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empresas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participarán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utilidades;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  <a:buFont typeface="Calibri"/>
              <a:buAutoNum type="romanUcPeriod"/>
            </a:pPr>
            <a:endParaRPr sz="1400" dirty="0">
              <a:latin typeface="Calibri"/>
              <a:cs typeface="Calibri"/>
            </a:endParaRPr>
          </a:p>
          <a:p>
            <a:pPr marL="12700" marR="5080" algn="just">
              <a:buFont typeface="Calibri"/>
              <a:buAutoNum type="romanUcPeriod"/>
              <a:tabLst>
                <a:tab pos="207010" algn="l"/>
              </a:tabLst>
            </a:pPr>
            <a:r>
              <a:rPr sz="1400" spc="-5" dirty="0">
                <a:latin typeface="Calibri"/>
                <a:cs typeface="Calibri"/>
              </a:rPr>
              <a:t>Los </a:t>
            </a:r>
            <a:r>
              <a:rPr sz="1400" dirty="0">
                <a:latin typeface="Calibri"/>
                <a:cs typeface="Calibri"/>
              </a:rPr>
              <a:t>demás </a:t>
            </a:r>
            <a:r>
              <a:rPr sz="1400" spc="-5" dirty="0">
                <a:latin typeface="Calibri"/>
                <a:cs typeface="Calibri"/>
              </a:rPr>
              <a:t>trabajadores de confianza participarán </a:t>
            </a:r>
            <a:r>
              <a:rPr sz="1400" spc="5" dirty="0">
                <a:latin typeface="Calibri"/>
                <a:cs typeface="Calibri"/>
              </a:rPr>
              <a:t>en </a:t>
            </a:r>
            <a:r>
              <a:rPr sz="1400" dirty="0">
                <a:latin typeface="Calibri"/>
                <a:cs typeface="Calibri"/>
              </a:rPr>
              <a:t>las utilidades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las </a:t>
            </a:r>
            <a:r>
              <a:rPr sz="1400" spc="-5" dirty="0">
                <a:latin typeface="Calibri"/>
                <a:cs typeface="Calibri"/>
              </a:rPr>
              <a:t>empresas, </a:t>
            </a:r>
            <a:r>
              <a:rPr sz="1400" spc="-10" dirty="0">
                <a:latin typeface="Calibri"/>
                <a:cs typeface="Calibri"/>
              </a:rPr>
              <a:t>pero </a:t>
            </a:r>
            <a:r>
              <a:rPr sz="1400" spc="-5" dirty="0">
                <a:latin typeface="Calibri"/>
                <a:cs typeface="Calibri"/>
              </a:rPr>
              <a:t>si 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salario que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perciben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es 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mayor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corresponda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sindicalizado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más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alto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salario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dentro</a:t>
            </a:r>
            <a:r>
              <a:rPr sz="1400" spc="-5" dirty="0">
                <a:latin typeface="Calibri"/>
                <a:cs typeface="Calibri"/>
              </a:rPr>
              <a:t> 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empresa,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falta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esté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 de </a:t>
            </a:r>
            <a:r>
              <a:rPr sz="1400" spc="-10" dirty="0">
                <a:latin typeface="Calibri"/>
                <a:cs typeface="Calibri"/>
              </a:rPr>
              <a:t>planta </a:t>
            </a:r>
            <a:r>
              <a:rPr sz="1400" spc="-5" dirty="0">
                <a:latin typeface="Calibri"/>
                <a:cs typeface="Calibri"/>
              </a:rPr>
              <a:t>con la misma característica, se </a:t>
            </a:r>
            <a:r>
              <a:rPr sz="1400" spc="-10" dirty="0">
                <a:latin typeface="Calibri"/>
                <a:cs typeface="Calibri"/>
              </a:rPr>
              <a:t>considerará </a:t>
            </a:r>
            <a:r>
              <a:rPr sz="1400" spc="-5" dirty="0">
                <a:latin typeface="Calibri"/>
                <a:cs typeface="Calibri"/>
              </a:rPr>
              <a:t>este salario aumentado </a:t>
            </a:r>
            <a:r>
              <a:rPr sz="1400" spc="5" dirty="0">
                <a:latin typeface="Calibri"/>
                <a:cs typeface="Calibri"/>
              </a:rPr>
              <a:t>en </a:t>
            </a:r>
            <a:r>
              <a:rPr sz="1400" spc="-5" dirty="0">
                <a:latin typeface="Calibri"/>
                <a:cs typeface="Calibri"/>
              </a:rPr>
              <a:t>un </a:t>
            </a:r>
            <a:r>
              <a:rPr sz="1400" spc="-10" dirty="0">
                <a:latin typeface="Calibri"/>
                <a:cs typeface="Calibri"/>
              </a:rPr>
              <a:t>veinte </a:t>
            </a:r>
            <a:r>
              <a:rPr sz="1400" spc="-5" dirty="0">
                <a:latin typeface="Calibri"/>
                <a:cs typeface="Calibri"/>
              </a:rPr>
              <a:t>por </a:t>
            </a:r>
            <a:r>
              <a:rPr sz="1400" spc="-10" dirty="0">
                <a:latin typeface="Calibri"/>
                <a:cs typeface="Calibri"/>
              </a:rPr>
              <a:t>ciento, </a:t>
            </a:r>
            <a:r>
              <a:rPr sz="1400" spc="-5" dirty="0">
                <a:latin typeface="Calibri"/>
                <a:cs typeface="Calibri"/>
              </a:rPr>
              <a:t>como salario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máximo.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  <a:buFont typeface="Calibri"/>
              <a:buAutoNum type="romanUcPeriod"/>
            </a:pPr>
            <a:endParaRPr sz="1400" dirty="0">
              <a:latin typeface="Calibri"/>
              <a:cs typeface="Calibri"/>
            </a:endParaRPr>
          </a:p>
          <a:p>
            <a:pPr marL="12700" marR="6985" algn="just">
              <a:buFont typeface="Calibri"/>
              <a:buAutoNum type="romanUcPeriod"/>
              <a:tabLst>
                <a:tab pos="252729" algn="l"/>
              </a:tabLst>
            </a:pPr>
            <a:r>
              <a:rPr sz="1400" spc="-5" dirty="0">
                <a:latin typeface="Calibri"/>
                <a:cs typeface="Calibri"/>
              </a:rPr>
              <a:t>El </a:t>
            </a:r>
            <a:r>
              <a:rPr sz="1400" spc="-10" dirty="0">
                <a:latin typeface="Calibri"/>
                <a:cs typeface="Calibri"/>
              </a:rPr>
              <a:t>monto </a:t>
            </a:r>
            <a:r>
              <a:rPr sz="1400" spc="-5" dirty="0">
                <a:latin typeface="Calibri"/>
                <a:cs typeface="Calibri"/>
              </a:rPr>
              <a:t>de la participación de </a:t>
            </a:r>
            <a:r>
              <a:rPr sz="1400" dirty="0">
                <a:latin typeface="Calibri"/>
                <a:cs typeface="Calibri"/>
              </a:rPr>
              <a:t>los </a:t>
            </a:r>
            <a:r>
              <a:rPr sz="1400" spc="-5" dirty="0">
                <a:latin typeface="Calibri"/>
                <a:cs typeface="Calibri"/>
              </a:rPr>
              <a:t>trabajadores al servicio </a:t>
            </a:r>
            <a:r>
              <a:rPr sz="1400" spc="5" dirty="0">
                <a:latin typeface="Calibri"/>
                <a:cs typeface="Calibri"/>
              </a:rPr>
              <a:t>de </a:t>
            </a:r>
            <a:r>
              <a:rPr sz="1400" spc="-5" dirty="0">
                <a:latin typeface="Calibri"/>
                <a:cs typeface="Calibri"/>
              </a:rPr>
              <a:t>personas cuyos </a:t>
            </a:r>
            <a:r>
              <a:rPr sz="1400" dirty="0">
                <a:latin typeface="Calibri"/>
                <a:cs typeface="Calibri"/>
              </a:rPr>
              <a:t>ingresos </a:t>
            </a:r>
            <a:r>
              <a:rPr sz="1400" spc="-5" dirty="0">
                <a:latin typeface="Calibri"/>
                <a:cs typeface="Calibri"/>
              </a:rPr>
              <a:t>deriven </a:t>
            </a:r>
            <a:r>
              <a:rPr sz="1400" spc="-10" dirty="0">
                <a:latin typeface="Calibri"/>
                <a:cs typeface="Calibri"/>
              </a:rPr>
              <a:t>exclusivamente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10" dirty="0">
                <a:latin typeface="Calibri"/>
                <a:cs typeface="Calibri"/>
              </a:rPr>
              <a:t>su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trabajo,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dediquen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cuidado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bienes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produzcan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rentas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cobro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créditos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sus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intereses,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 </a:t>
            </a:r>
            <a:r>
              <a:rPr sz="1400" spc="-2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podrá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exceder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salario;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  <a:buFont typeface="Calibri"/>
              <a:buAutoNum type="romanUcPeriod"/>
            </a:pPr>
            <a:endParaRPr sz="1400" dirty="0">
              <a:latin typeface="Calibri"/>
              <a:cs typeface="Calibri"/>
            </a:endParaRPr>
          </a:p>
          <a:p>
            <a:pPr marL="12700" marR="8890" algn="just">
              <a:buFont typeface="Calibri"/>
              <a:buAutoNum type="romanUcPeriod"/>
              <a:tabLst>
                <a:tab pos="248285" algn="l"/>
              </a:tabLst>
            </a:pPr>
            <a:r>
              <a:rPr sz="1400" spc="-5" dirty="0">
                <a:latin typeface="Calibri"/>
                <a:cs typeface="Calibri"/>
              </a:rPr>
              <a:t>Las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madres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trabajadoras,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durante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períodos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</a:t>
            </a:r>
            <a:r>
              <a:rPr sz="1400" spc="2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postnatales,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2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trabajadores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víctimas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un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riesgo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trabajo </a:t>
            </a:r>
            <a:r>
              <a:rPr sz="1400" spc="-2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durante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incapacidad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temporal,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serán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considerados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trabajadores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servicio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activo;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400" dirty="0">
              <a:latin typeface="Calibri"/>
              <a:cs typeface="Calibri"/>
            </a:endParaRPr>
          </a:p>
          <a:p>
            <a:pPr marL="12700" marR="6350"/>
            <a:r>
              <a:rPr sz="1400" b="1" spc="-5" dirty="0">
                <a:latin typeface="Calibri"/>
                <a:cs typeface="Calibri"/>
              </a:rPr>
              <a:t>IV</a:t>
            </a:r>
            <a:r>
              <a:rPr sz="1400" b="1" spc="17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Bis.</a:t>
            </a:r>
            <a:r>
              <a:rPr sz="1400" b="1" spc="1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Los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trabajadores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establecimiento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una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empresa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forman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parte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ella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para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efectos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participación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 </a:t>
            </a:r>
            <a:r>
              <a:rPr sz="1400" spc="-2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trabajadores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utilidades;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400" dirty="0">
              <a:latin typeface="Calibri"/>
              <a:cs typeface="Calibri"/>
            </a:endParaRPr>
          </a:p>
          <a:p>
            <a:pPr marL="12700" marR="6985" algn="just">
              <a:buFont typeface="Calibri"/>
              <a:buAutoNum type="romanUcPeriod" startAt="5"/>
              <a:tabLst>
                <a:tab pos="191770" algn="l"/>
              </a:tabLst>
            </a:pPr>
            <a:r>
              <a:rPr sz="1400" spc="-5" dirty="0">
                <a:latin typeface="Calibri"/>
                <a:cs typeface="Calibri"/>
              </a:rPr>
              <a:t>En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industria de la construcción, después de determinar qué trabajadores </a:t>
            </a:r>
            <a:r>
              <a:rPr sz="1400" dirty="0">
                <a:latin typeface="Calibri"/>
                <a:cs typeface="Calibri"/>
              </a:rPr>
              <a:t>tienen </a:t>
            </a:r>
            <a:r>
              <a:rPr sz="1400" spc="-5" dirty="0">
                <a:latin typeface="Calibri"/>
                <a:cs typeface="Calibri"/>
              </a:rPr>
              <a:t>derecho a participar en el </a:t>
            </a:r>
            <a:r>
              <a:rPr sz="1400" spc="-10" dirty="0">
                <a:latin typeface="Calibri"/>
                <a:cs typeface="Calibri"/>
              </a:rPr>
              <a:t>reparto, </a:t>
            </a:r>
            <a:r>
              <a:rPr sz="1400" spc="-5" dirty="0">
                <a:latin typeface="Calibri"/>
                <a:cs typeface="Calibri"/>
              </a:rPr>
              <a:t>la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Comisión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refiere</a:t>
            </a:r>
            <a:r>
              <a:rPr sz="1400" spc="-5" dirty="0">
                <a:latin typeface="Calibri"/>
                <a:cs typeface="Calibri"/>
              </a:rPr>
              <a:t> el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artículo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125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adoptará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medidas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juzgue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conveniente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para</a:t>
            </a:r>
            <a:r>
              <a:rPr sz="1400" spc="-5" dirty="0">
                <a:latin typeface="Calibri"/>
                <a:cs typeface="Calibri"/>
              </a:rPr>
              <a:t> su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citación;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  <a:buFont typeface="Calibri"/>
              <a:buAutoNum type="romanUcPeriod" startAt="5"/>
            </a:pPr>
            <a:endParaRPr sz="1400" dirty="0">
              <a:latin typeface="Calibri"/>
              <a:cs typeface="Calibri"/>
            </a:endParaRPr>
          </a:p>
          <a:p>
            <a:pPr marL="236854" indent="-224790" algn="just">
              <a:buFont typeface="Calibri"/>
              <a:buAutoNum type="romanUcPeriod" startAt="5"/>
              <a:tabLst>
                <a:tab pos="237490" algn="l"/>
              </a:tabLst>
            </a:pPr>
            <a:r>
              <a:rPr sz="1400" spc="-10" dirty="0">
                <a:latin typeface="Calibri"/>
                <a:cs typeface="Calibri"/>
              </a:rPr>
              <a:t>Los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trabajadores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hogar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participarán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reparto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utilidades,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  <a:buFont typeface="Calibri"/>
              <a:buAutoNum type="romanUcPeriod" startAt="5"/>
            </a:pPr>
            <a:endParaRPr sz="1400" dirty="0">
              <a:latin typeface="Calibri"/>
              <a:cs typeface="Calibri"/>
            </a:endParaRPr>
          </a:p>
          <a:p>
            <a:pPr marL="12700" marR="7620" algn="just">
              <a:buFont typeface="Calibri"/>
              <a:buAutoNum type="romanUcPeriod" startAt="5"/>
              <a:tabLst>
                <a:tab pos="281305" algn="l"/>
              </a:tabLst>
            </a:pPr>
            <a:r>
              <a:rPr sz="1400" spc="-5" dirty="0">
                <a:latin typeface="Calibri"/>
                <a:cs typeface="Calibri"/>
              </a:rPr>
              <a:t>Los trabajadores eventuales </a:t>
            </a:r>
            <a:r>
              <a:rPr sz="1400" spc="-10" dirty="0">
                <a:latin typeface="Calibri"/>
                <a:cs typeface="Calibri"/>
              </a:rPr>
              <a:t>tendrán </a:t>
            </a:r>
            <a:r>
              <a:rPr sz="1400" spc="-5" dirty="0">
                <a:latin typeface="Calibri"/>
                <a:cs typeface="Calibri"/>
              </a:rPr>
              <a:t>derecho a participar en </a:t>
            </a:r>
            <a:r>
              <a:rPr sz="1400" spc="5" dirty="0">
                <a:latin typeface="Calibri"/>
                <a:cs typeface="Calibri"/>
              </a:rPr>
              <a:t>las </a:t>
            </a:r>
            <a:r>
              <a:rPr sz="1400" spc="-5" dirty="0">
                <a:latin typeface="Calibri"/>
                <a:cs typeface="Calibri"/>
              </a:rPr>
              <a:t>utilidades </a:t>
            </a:r>
            <a:r>
              <a:rPr sz="1400" spc="5" dirty="0">
                <a:latin typeface="Calibri"/>
                <a:cs typeface="Calibri"/>
              </a:rPr>
              <a:t>de </a:t>
            </a:r>
            <a:r>
              <a:rPr sz="1400" spc="-5" dirty="0">
                <a:latin typeface="Calibri"/>
                <a:cs typeface="Calibri"/>
              </a:rPr>
              <a:t>la empresa </a:t>
            </a:r>
            <a:r>
              <a:rPr sz="1400" dirty="0">
                <a:latin typeface="Calibri"/>
                <a:cs typeface="Calibri"/>
              </a:rPr>
              <a:t>cuando </a:t>
            </a:r>
            <a:r>
              <a:rPr sz="1400" spc="-15" dirty="0">
                <a:latin typeface="Calibri"/>
                <a:cs typeface="Calibri"/>
              </a:rPr>
              <a:t>hayan </a:t>
            </a:r>
            <a:r>
              <a:rPr sz="1400" spc="-5" dirty="0">
                <a:latin typeface="Calibri"/>
                <a:cs typeface="Calibri"/>
              </a:rPr>
              <a:t>trabajado </a:t>
            </a:r>
            <a:r>
              <a:rPr sz="1400" spc="-10" dirty="0">
                <a:latin typeface="Calibri"/>
                <a:cs typeface="Calibri"/>
              </a:rPr>
              <a:t>sesenta </a:t>
            </a:r>
            <a:r>
              <a:rPr sz="1400" spc="-5" dirty="0">
                <a:latin typeface="Calibri"/>
                <a:cs typeface="Calibri"/>
              </a:rPr>
              <a:t> días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durante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año,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menos.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0841" y="1268730"/>
            <a:ext cx="8341359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just">
              <a:spcBef>
                <a:spcPts val="105"/>
              </a:spcBef>
              <a:tabLst>
                <a:tab pos="356235" algn="l"/>
              </a:tabLst>
            </a:pPr>
            <a:r>
              <a:rPr lang="es-MX" sz="1400" spc="-15" dirty="0">
                <a:latin typeface="Calibri"/>
                <a:cs typeface="Calibri"/>
              </a:rPr>
              <a:t>	VIII.-	El monto de la participación de utilidades tendrá como límite máximo 3 meses de salario del trabajador o 		el promedio de la participación recibida en los  últimos tres años; se aplicará el monto que resulte más 			favorable al trabajador.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66D8A39-053D-A0A3-9384-17196BF3FB1F}"/>
              </a:ext>
            </a:extLst>
          </p:cNvPr>
          <p:cNvSpPr/>
          <p:nvPr/>
        </p:nvSpPr>
        <p:spPr>
          <a:xfrm>
            <a:off x="1949486" y="1955410"/>
            <a:ext cx="8440616" cy="2264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2" name="object 2"/>
          <p:cNvGrpSpPr/>
          <p:nvPr/>
        </p:nvGrpSpPr>
        <p:grpSpPr>
          <a:xfrm>
            <a:off x="2179319" y="2465805"/>
            <a:ext cx="7790180" cy="650240"/>
            <a:chOff x="655319" y="2465805"/>
            <a:chExt cx="7790180" cy="650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9" y="2465805"/>
              <a:ext cx="7789926" cy="6500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158" y="2493517"/>
              <a:ext cx="7737449" cy="59753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81599" y="3288760"/>
            <a:ext cx="1819275" cy="535940"/>
            <a:chOff x="3657598" y="3288760"/>
            <a:chExt cx="1819275" cy="53594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598" y="3288760"/>
              <a:ext cx="1818897" cy="5357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85539" y="3316477"/>
              <a:ext cx="1765300" cy="48298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3674" y="1834134"/>
            <a:ext cx="2174875" cy="1304925"/>
          </a:xfrm>
          <a:custGeom>
            <a:avLst/>
            <a:gdLst/>
            <a:ahLst/>
            <a:cxnLst/>
            <a:rect l="l" t="t" r="r" b="b"/>
            <a:pathLst>
              <a:path w="2174875" h="1304925">
                <a:moveTo>
                  <a:pt x="0" y="130428"/>
                </a:moveTo>
                <a:lnTo>
                  <a:pt x="10251" y="79670"/>
                </a:lnTo>
                <a:lnTo>
                  <a:pt x="38209" y="38211"/>
                </a:lnTo>
                <a:lnTo>
                  <a:pt x="79676" y="10253"/>
                </a:lnTo>
                <a:lnTo>
                  <a:pt x="130454" y="0"/>
                </a:lnTo>
                <a:lnTo>
                  <a:pt x="2044319" y="0"/>
                </a:lnTo>
                <a:lnTo>
                  <a:pt x="2095077" y="10253"/>
                </a:lnTo>
                <a:lnTo>
                  <a:pt x="2136536" y="38211"/>
                </a:lnTo>
                <a:lnTo>
                  <a:pt x="2164494" y="79670"/>
                </a:lnTo>
                <a:lnTo>
                  <a:pt x="2174748" y="130428"/>
                </a:lnTo>
                <a:lnTo>
                  <a:pt x="2174748" y="1174114"/>
                </a:lnTo>
                <a:lnTo>
                  <a:pt x="2164494" y="1224873"/>
                </a:lnTo>
                <a:lnTo>
                  <a:pt x="2136536" y="1266332"/>
                </a:lnTo>
                <a:lnTo>
                  <a:pt x="2095077" y="1294290"/>
                </a:lnTo>
                <a:lnTo>
                  <a:pt x="2044319" y="1304543"/>
                </a:lnTo>
                <a:lnTo>
                  <a:pt x="130454" y="1304543"/>
                </a:lnTo>
                <a:lnTo>
                  <a:pt x="79676" y="1294290"/>
                </a:lnTo>
                <a:lnTo>
                  <a:pt x="38209" y="1266332"/>
                </a:lnTo>
                <a:lnTo>
                  <a:pt x="10251" y="1224873"/>
                </a:lnTo>
                <a:lnTo>
                  <a:pt x="0" y="1174114"/>
                </a:lnTo>
                <a:lnTo>
                  <a:pt x="0" y="130428"/>
                </a:lnTo>
                <a:close/>
              </a:path>
            </a:pathLst>
          </a:custGeom>
          <a:ln w="25400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0375" y="1953514"/>
            <a:ext cx="2042795" cy="1056058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just">
              <a:lnSpc>
                <a:spcPts val="1150"/>
              </a:lnSpc>
              <a:spcBef>
                <a:spcPts val="235"/>
              </a:spcBef>
            </a:pPr>
            <a:r>
              <a:rPr sz="1100" spc="-5" dirty="0">
                <a:latin typeface="Calibri"/>
                <a:cs typeface="Calibri"/>
              </a:rPr>
              <a:t>Los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directores,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administradores</a:t>
            </a:r>
            <a:r>
              <a:rPr sz="1100" dirty="0">
                <a:latin typeface="Calibri"/>
                <a:cs typeface="Calibri"/>
              </a:rPr>
              <a:t> y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gerentes </a:t>
            </a:r>
            <a:r>
              <a:rPr sz="1100" spc="-5" dirty="0">
                <a:latin typeface="Calibri"/>
                <a:cs typeface="Calibri"/>
              </a:rPr>
              <a:t>generales </a:t>
            </a:r>
            <a:r>
              <a:rPr sz="1100" dirty="0">
                <a:latin typeface="Calibri"/>
                <a:cs typeface="Calibri"/>
              </a:rPr>
              <a:t>de las </a:t>
            </a:r>
            <a:r>
              <a:rPr sz="1100" spc="-5" dirty="0">
                <a:latin typeface="Calibri"/>
                <a:cs typeface="Calibri"/>
              </a:rPr>
              <a:t>empresas </a:t>
            </a:r>
            <a:r>
              <a:rPr sz="1100" dirty="0">
                <a:latin typeface="Calibri"/>
                <a:cs typeface="Calibri"/>
              </a:rPr>
              <a:t> no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participarán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las</a:t>
            </a:r>
            <a:r>
              <a:rPr sz="1100" spc="-5" dirty="0">
                <a:latin typeface="Calibri"/>
                <a:cs typeface="Calibri"/>
              </a:rPr>
              <a:t> utilidades.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50" dirty="0">
              <a:latin typeface="Calibri"/>
              <a:cs typeface="Calibri"/>
            </a:endParaRPr>
          </a:p>
          <a:p>
            <a:pPr marL="12700" marR="6985" algn="just">
              <a:lnSpc>
                <a:spcPts val="1150"/>
              </a:lnSpc>
              <a:spcBef>
                <a:spcPts val="840"/>
              </a:spcBef>
            </a:pPr>
            <a:r>
              <a:rPr sz="1100" b="1" dirty="0">
                <a:latin typeface="Calibri"/>
                <a:cs typeface="Calibri"/>
              </a:rPr>
              <a:t>Fundamento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legal</a:t>
            </a:r>
            <a:r>
              <a:rPr sz="1100" spc="-5" dirty="0">
                <a:latin typeface="Calibri"/>
                <a:cs typeface="Calibri"/>
              </a:rPr>
              <a:t>: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Articulo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127 </a:t>
            </a:r>
            <a:r>
              <a:rPr sz="1100" spc="-2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fracción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 </a:t>
            </a:r>
            <a:r>
              <a:rPr sz="1100" spc="-5" dirty="0">
                <a:latin typeface="Calibri"/>
                <a:cs typeface="Calibri"/>
              </a:rPr>
              <a:t>LFT.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29683" y="2215895"/>
            <a:ext cx="462280" cy="539750"/>
          </a:xfrm>
          <a:custGeom>
            <a:avLst/>
            <a:gdLst/>
            <a:ahLst/>
            <a:cxnLst/>
            <a:rect l="l" t="t" r="r" b="b"/>
            <a:pathLst>
              <a:path w="462279" h="539750">
                <a:moveTo>
                  <a:pt x="230886" y="0"/>
                </a:moveTo>
                <a:lnTo>
                  <a:pt x="230886" y="107950"/>
                </a:lnTo>
                <a:lnTo>
                  <a:pt x="0" y="107950"/>
                </a:lnTo>
                <a:lnTo>
                  <a:pt x="0" y="431545"/>
                </a:lnTo>
                <a:lnTo>
                  <a:pt x="230886" y="431545"/>
                </a:lnTo>
                <a:lnTo>
                  <a:pt x="230886" y="539495"/>
                </a:lnTo>
                <a:lnTo>
                  <a:pt x="461771" y="269748"/>
                </a:lnTo>
                <a:lnTo>
                  <a:pt x="230886" y="0"/>
                </a:lnTo>
                <a:close/>
              </a:path>
            </a:pathLst>
          </a:custGeom>
          <a:solidFill>
            <a:srgbClr val="DC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8626" y="1834134"/>
            <a:ext cx="2176780" cy="1304925"/>
          </a:xfrm>
          <a:custGeom>
            <a:avLst/>
            <a:gdLst/>
            <a:ahLst/>
            <a:cxnLst/>
            <a:rect l="l" t="t" r="r" b="b"/>
            <a:pathLst>
              <a:path w="2176779" h="1304925">
                <a:moveTo>
                  <a:pt x="0" y="130428"/>
                </a:moveTo>
                <a:lnTo>
                  <a:pt x="10253" y="79670"/>
                </a:lnTo>
                <a:lnTo>
                  <a:pt x="38211" y="38211"/>
                </a:lnTo>
                <a:lnTo>
                  <a:pt x="79670" y="10253"/>
                </a:lnTo>
                <a:lnTo>
                  <a:pt x="130428" y="0"/>
                </a:lnTo>
                <a:lnTo>
                  <a:pt x="2045843" y="0"/>
                </a:lnTo>
                <a:lnTo>
                  <a:pt x="2096601" y="10253"/>
                </a:lnTo>
                <a:lnTo>
                  <a:pt x="2138060" y="38211"/>
                </a:lnTo>
                <a:lnTo>
                  <a:pt x="2166018" y="79670"/>
                </a:lnTo>
                <a:lnTo>
                  <a:pt x="2176272" y="130428"/>
                </a:lnTo>
                <a:lnTo>
                  <a:pt x="2176272" y="1174114"/>
                </a:lnTo>
                <a:lnTo>
                  <a:pt x="2166018" y="1224873"/>
                </a:lnTo>
                <a:lnTo>
                  <a:pt x="2138060" y="1266332"/>
                </a:lnTo>
                <a:lnTo>
                  <a:pt x="2096601" y="1294290"/>
                </a:lnTo>
                <a:lnTo>
                  <a:pt x="2045843" y="1304543"/>
                </a:lnTo>
                <a:lnTo>
                  <a:pt x="130428" y="1304543"/>
                </a:lnTo>
                <a:lnTo>
                  <a:pt x="79670" y="1294290"/>
                </a:lnTo>
                <a:lnTo>
                  <a:pt x="38211" y="1266332"/>
                </a:lnTo>
                <a:lnTo>
                  <a:pt x="10253" y="1224873"/>
                </a:lnTo>
                <a:lnTo>
                  <a:pt x="0" y="1174114"/>
                </a:lnTo>
                <a:lnTo>
                  <a:pt x="0" y="130428"/>
                </a:lnTo>
                <a:close/>
              </a:path>
            </a:pathLst>
          </a:custGeom>
          <a:ln w="25400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24398" y="1953515"/>
            <a:ext cx="1745614" cy="49180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ts val="1150"/>
              </a:lnSpc>
              <a:spcBef>
                <a:spcPts val="235"/>
              </a:spcBef>
            </a:pPr>
            <a:r>
              <a:rPr sz="1100" spc="-5" dirty="0">
                <a:latin typeface="Calibri"/>
                <a:cs typeface="Calibri"/>
              </a:rPr>
              <a:t>Los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trabajadores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domésticos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no </a:t>
            </a:r>
            <a:r>
              <a:rPr sz="1100" spc="-2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participarán en el reparto </a:t>
            </a:r>
            <a:r>
              <a:rPr sz="1100" spc="-5" dirty="0">
                <a:latin typeface="Calibri"/>
                <a:cs typeface="Calibri"/>
              </a:rPr>
              <a:t>de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utilidades.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19827" y="2653411"/>
            <a:ext cx="1751330" cy="33791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464820" marR="5080" indent="-452755">
              <a:lnSpc>
                <a:spcPts val="1150"/>
              </a:lnSpc>
              <a:spcBef>
                <a:spcPts val="235"/>
              </a:spcBef>
            </a:pPr>
            <a:r>
              <a:rPr sz="1100" b="1" dirty="0">
                <a:latin typeface="Calibri"/>
                <a:cs typeface="Calibri"/>
              </a:rPr>
              <a:t>Fundamento</a:t>
            </a:r>
            <a:r>
              <a:rPr sz="1100" b="1" spc="-3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legal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Articulo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127 </a:t>
            </a:r>
            <a:r>
              <a:rPr sz="1100" spc="-2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fracción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VI</a:t>
            </a:r>
            <a:r>
              <a:rPr sz="1100" spc="-5" dirty="0">
                <a:latin typeface="Calibri"/>
                <a:cs typeface="Calibri"/>
              </a:rPr>
              <a:t> LFT.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74635" y="2215895"/>
            <a:ext cx="462280" cy="539750"/>
          </a:xfrm>
          <a:custGeom>
            <a:avLst/>
            <a:gdLst/>
            <a:ahLst/>
            <a:cxnLst/>
            <a:rect l="l" t="t" r="r" b="b"/>
            <a:pathLst>
              <a:path w="462279" h="539750">
                <a:moveTo>
                  <a:pt x="230886" y="0"/>
                </a:moveTo>
                <a:lnTo>
                  <a:pt x="230886" y="107950"/>
                </a:lnTo>
                <a:lnTo>
                  <a:pt x="0" y="107950"/>
                </a:lnTo>
                <a:lnTo>
                  <a:pt x="0" y="431545"/>
                </a:lnTo>
                <a:lnTo>
                  <a:pt x="230886" y="431545"/>
                </a:lnTo>
                <a:lnTo>
                  <a:pt x="230886" y="539495"/>
                </a:lnTo>
                <a:lnTo>
                  <a:pt x="461772" y="269748"/>
                </a:lnTo>
                <a:lnTo>
                  <a:pt x="230886" y="0"/>
                </a:lnTo>
                <a:close/>
              </a:path>
            </a:pathLst>
          </a:custGeom>
          <a:solidFill>
            <a:srgbClr val="DC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55103" y="1834134"/>
            <a:ext cx="2174875" cy="1304925"/>
          </a:xfrm>
          <a:custGeom>
            <a:avLst/>
            <a:gdLst/>
            <a:ahLst/>
            <a:cxnLst/>
            <a:rect l="l" t="t" r="r" b="b"/>
            <a:pathLst>
              <a:path w="2174875" h="1304925">
                <a:moveTo>
                  <a:pt x="0" y="130428"/>
                </a:moveTo>
                <a:lnTo>
                  <a:pt x="10253" y="79670"/>
                </a:lnTo>
                <a:lnTo>
                  <a:pt x="38211" y="38211"/>
                </a:lnTo>
                <a:lnTo>
                  <a:pt x="79670" y="10253"/>
                </a:lnTo>
                <a:lnTo>
                  <a:pt x="130428" y="0"/>
                </a:lnTo>
                <a:lnTo>
                  <a:pt x="2044319" y="0"/>
                </a:lnTo>
                <a:lnTo>
                  <a:pt x="2095077" y="10253"/>
                </a:lnTo>
                <a:lnTo>
                  <a:pt x="2136536" y="38211"/>
                </a:lnTo>
                <a:lnTo>
                  <a:pt x="2164494" y="79670"/>
                </a:lnTo>
                <a:lnTo>
                  <a:pt x="2174748" y="130428"/>
                </a:lnTo>
                <a:lnTo>
                  <a:pt x="2174748" y="1174114"/>
                </a:lnTo>
                <a:lnTo>
                  <a:pt x="2164494" y="1224873"/>
                </a:lnTo>
                <a:lnTo>
                  <a:pt x="2136536" y="1266332"/>
                </a:lnTo>
                <a:lnTo>
                  <a:pt x="2095077" y="1294290"/>
                </a:lnTo>
                <a:lnTo>
                  <a:pt x="2044319" y="1304543"/>
                </a:lnTo>
                <a:lnTo>
                  <a:pt x="130428" y="1304543"/>
                </a:lnTo>
                <a:lnTo>
                  <a:pt x="79670" y="1294290"/>
                </a:lnTo>
                <a:lnTo>
                  <a:pt x="38211" y="1266332"/>
                </a:lnTo>
                <a:lnTo>
                  <a:pt x="10253" y="1224873"/>
                </a:lnTo>
                <a:lnTo>
                  <a:pt x="0" y="1174114"/>
                </a:lnTo>
                <a:lnTo>
                  <a:pt x="0" y="130428"/>
                </a:lnTo>
                <a:close/>
              </a:path>
            </a:pathLst>
          </a:custGeom>
          <a:ln w="25400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49844" y="1965198"/>
            <a:ext cx="1985645" cy="73225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-1270" algn="ctr">
              <a:lnSpc>
                <a:spcPct val="91500"/>
              </a:lnSpc>
              <a:spcBef>
                <a:spcPts val="190"/>
              </a:spcBef>
            </a:pPr>
            <a:r>
              <a:rPr sz="1000" dirty="0">
                <a:latin typeface="Calibri"/>
                <a:cs typeface="Calibri"/>
              </a:rPr>
              <a:t>Los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trabajadores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eventuales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tendrán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derecho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participar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las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utilidades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la </a:t>
            </a:r>
            <a:r>
              <a:rPr sz="1000" spc="-19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empresa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cuando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hayan trabajado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sesenta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días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durante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el año,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por lo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menos.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16316" y="2690621"/>
            <a:ext cx="2050414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933450" marR="5080" indent="-920750">
              <a:lnSpc>
                <a:spcPts val="1000"/>
              </a:lnSpc>
              <a:spcBef>
                <a:spcPts val="200"/>
              </a:spcBef>
            </a:pPr>
            <a:r>
              <a:rPr sz="1000" b="1" spc="-5" dirty="0">
                <a:latin typeface="Calibri"/>
                <a:cs typeface="Calibri"/>
              </a:rPr>
              <a:t>Fundamento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legal</a:t>
            </a:r>
            <a:r>
              <a:rPr sz="1000" spc="-5" dirty="0">
                <a:latin typeface="Calibri"/>
                <a:cs typeface="Calibri"/>
              </a:rPr>
              <a:t>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Articulo </a:t>
            </a:r>
            <a:r>
              <a:rPr sz="1000" dirty="0">
                <a:latin typeface="Calibri"/>
                <a:cs typeface="Calibri"/>
              </a:rPr>
              <a:t>127 </a:t>
            </a:r>
            <a:r>
              <a:rPr sz="1000" spc="-5" dirty="0">
                <a:latin typeface="Calibri"/>
                <a:cs typeface="Calibri"/>
              </a:rPr>
              <a:t>fracción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VII </a:t>
            </a:r>
            <a:r>
              <a:rPr sz="1000" spc="-19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LFT.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71204" y="3329941"/>
            <a:ext cx="539750" cy="460375"/>
          </a:xfrm>
          <a:custGeom>
            <a:avLst/>
            <a:gdLst/>
            <a:ahLst/>
            <a:cxnLst/>
            <a:rect l="l" t="t" r="r" b="b"/>
            <a:pathLst>
              <a:path w="539750" h="460375">
                <a:moveTo>
                  <a:pt x="431546" y="0"/>
                </a:moveTo>
                <a:lnTo>
                  <a:pt x="107950" y="0"/>
                </a:lnTo>
                <a:lnTo>
                  <a:pt x="107950" y="230124"/>
                </a:lnTo>
                <a:lnTo>
                  <a:pt x="0" y="230124"/>
                </a:lnTo>
                <a:lnTo>
                  <a:pt x="269748" y="460248"/>
                </a:lnTo>
                <a:lnTo>
                  <a:pt x="539496" y="230124"/>
                </a:lnTo>
                <a:lnTo>
                  <a:pt x="431546" y="230124"/>
                </a:lnTo>
                <a:lnTo>
                  <a:pt x="431546" y="0"/>
                </a:lnTo>
                <a:close/>
              </a:path>
            </a:pathLst>
          </a:custGeom>
          <a:solidFill>
            <a:srgbClr val="DC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55103" y="4008883"/>
            <a:ext cx="2174875" cy="1304925"/>
          </a:xfrm>
          <a:custGeom>
            <a:avLst/>
            <a:gdLst/>
            <a:ahLst/>
            <a:cxnLst/>
            <a:rect l="l" t="t" r="r" b="b"/>
            <a:pathLst>
              <a:path w="2174875" h="1304925">
                <a:moveTo>
                  <a:pt x="0" y="130429"/>
                </a:moveTo>
                <a:lnTo>
                  <a:pt x="10253" y="79670"/>
                </a:lnTo>
                <a:lnTo>
                  <a:pt x="38211" y="38211"/>
                </a:lnTo>
                <a:lnTo>
                  <a:pt x="79670" y="10253"/>
                </a:lnTo>
                <a:lnTo>
                  <a:pt x="130428" y="0"/>
                </a:lnTo>
                <a:lnTo>
                  <a:pt x="2044319" y="0"/>
                </a:lnTo>
                <a:lnTo>
                  <a:pt x="2095077" y="10253"/>
                </a:lnTo>
                <a:lnTo>
                  <a:pt x="2136536" y="38211"/>
                </a:lnTo>
                <a:lnTo>
                  <a:pt x="2164494" y="79670"/>
                </a:lnTo>
                <a:lnTo>
                  <a:pt x="2174748" y="130429"/>
                </a:lnTo>
                <a:lnTo>
                  <a:pt x="2174748" y="1174115"/>
                </a:lnTo>
                <a:lnTo>
                  <a:pt x="2164494" y="1224873"/>
                </a:lnTo>
                <a:lnTo>
                  <a:pt x="2136536" y="1266332"/>
                </a:lnTo>
                <a:lnTo>
                  <a:pt x="2095077" y="1294290"/>
                </a:lnTo>
                <a:lnTo>
                  <a:pt x="2044319" y="1304544"/>
                </a:lnTo>
                <a:lnTo>
                  <a:pt x="130428" y="1304544"/>
                </a:lnTo>
                <a:lnTo>
                  <a:pt x="79670" y="1294290"/>
                </a:lnTo>
                <a:lnTo>
                  <a:pt x="38211" y="1266332"/>
                </a:lnTo>
                <a:lnTo>
                  <a:pt x="10253" y="1224873"/>
                </a:lnTo>
                <a:lnTo>
                  <a:pt x="0" y="1174115"/>
                </a:lnTo>
                <a:lnTo>
                  <a:pt x="0" y="130429"/>
                </a:lnTo>
                <a:close/>
              </a:path>
            </a:pathLst>
          </a:custGeom>
          <a:ln w="25400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145272" y="4129533"/>
            <a:ext cx="1994535" cy="49180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-1270" algn="ctr">
              <a:lnSpc>
                <a:spcPts val="1150"/>
              </a:lnSpc>
              <a:spcBef>
                <a:spcPts val="235"/>
              </a:spcBef>
            </a:pPr>
            <a:r>
              <a:rPr sz="1100" spc="-5" dirty="0">
                <a:latin typeface="Calibri"/>
                <a:cs typeface="Calibri"/>
              </a:rPr>
              <a:t>Personas físicas que </a:t>
            </a:r>
            <a:r>
              <a:rPr sz="1100" dirty="0">
                <a:latin typeface="Calibri"/>
                <a:cs typeface="Calibri"/>
              </a:rPr>
              <a:t>sean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propietarias </a:t>
            </a:r>
            <a:r>
              <a:rPr sz="1100" dirty="0">
                <a:latin typeface="Calibri"/>
                <a:cs typeface="Calibri"/>
              </a:rPr>
              <a:t>o </a:t>
            </a:r>
            <a:r>
              <a:rPr sz="1100" spc="-5" dirty="0">
                <a:latin typeface="Calibri"/>
                <a:cs typeface="Calibri"/>
              </a:rPr>
              <a:t>copropietarias </a:t>
            </a:r>
            <a:r>
              <a:rPr sz="1100" dirty="0">
                <a:latin typeface="Calibri"/>
                <a:cs typeface="Calibri"/>
              </a:rPr>
              <a:t>de </a:t>
            </a:r>
            <a:r>
              <a:rPr sz="1100" spc="-5" dirty="0">
                <a:latin typeface="Calibri"/>
                <a:cs typeface="Calibri"/>
              </a:rPr>
              <a:t>una </a:t>
            </a:r>
            <a:r>
              <a:rPr sz="1100" spc="-2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negociación.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36129" y="4829048"/>
            <a:ext cx="2013585" cy="33791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869315" marR="5080" indent="-857250">
              <a:lnSpc>
                <a:spcPts val="1150"/>
              </a:lnSpc>
              <a:spcBef>
                <a:spcPts val="235"/>
              </a:spcBef>
            </a:pPr>
            <a:r>
              <a:rPr sz="1100" b="1" dirty="0">
                <a:latin typeface="Calibri"/>
                <a:cs typeface="Calibri"/>
              </a:rPr>
              <a:t>Fundamento</a:t>
            </a:r>
            <a:r>
              <a:rPr sz="1100" dirty="0">
                <a:latin typeface="Calibri"/>
                <a:cs typeface="Calibri"/>
              </a:rPr>
              <a:t>: </a:t>
            </a:r>
            <a:r>
              <a:rPr sz="1100" spc="-5" dirty="0">
                <a:latin typeface="Calibri"/>
                <a:cs typeface="Calibri"/>
              </a:rPr>
              <a:t>Manual fiscal </a:t>
            </a:r>
            <a:r>
              <a:rPr sz="1100" dirty="0">
                <a:latin typeface="Calibri"/>
                <a:cs typeface="Calibri"/>
              </a:rPr>
              <a:t>y </a:t>
            </a:r>
            <a:r>
              <a:rPr sz="1100" spc="-5" dirty="0">
                <a:latin typeface="Calibri"/>
                <a:cs typeface="Calibri"/>
              </a:rPr>
              <a:t>laboral </a:t>
            </a:r>
            <a:r>
              <a:rPr sz="1100" spc="-2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2021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00544" y="4390644"/>
            <a:ext cx="462280" cy="539750"/>
          </a:xfrm>
          <a:custGeom>
            <a:avLst/>
            <a:gdLst/>
            <a:ahLst/>
            <a:cxnLst/>
            <a:rect l="l" t="t" r="r" b="b"/>
            <a:pathLst>
              <a:path w="462279" h="539750">
                <a:moveTo>
                  <a:pt x="230885" y="0"/>
                </a:moveTo>
                <a:lnTo>
                  <a:pt x="0" y="269747"/>
                </a:lnTo>
                <a:lnTo>
                  <a:pt x="230885" y="539495"/>
                </a:lnTo>
                <a:lnTo>
                  <a:pt x="230885" y="431545"/>
                </a:lnTo>
                <a:lnTo>
                  <a:pt x="461771" y="431545"/>
                </a:lnTo>
                <a:lnTo>
                  <a:pt x="461771" y="107949"/>
                </a:lnTo>
                <a:lnTo>
                  <a:pt x="230885" y="107949"/>
                </a:lnTo>
                <a:lnTo>
                  <a:pt x="230885" y="0"/>
                </a:lnTo>
                <a:close/>
              </a:path>
            </a:pathLst>
          </a:custGeom>
          <a:solidFill>
            <a:srgbClr val="DC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08626" y="4008883"/>
            <a:ext cx="2176780" cy="1304925"/>
          </a:xfrm>
          <a:custGeom>
            <a:avLst/>
            <a:gdLst/>
            <a:ahLst/>
            <a:cxnLst/>
            <a:rect l="l" t="t" r="r" b="b"/>
            <a:pathLst>
              <a:path w="2176779" h="1304925">
                <a:moveTo>
                  <a:pt x="0" y="130429"/>
                </a:moveTo>
                <a:lnTo>
                  <a:pt x="10253" y="79670"/>
                </a:lnTo>
                <a:lnTo>
                  <a:pt x="38211" y="38211"/>
                </a:lnTo>
                <a:lnTo>
                  <a:pt x="79670" y="10253"/>
                </a:lnTo>
                <a:lnTo>
                  <a:pt x="130428" y="0"/>
                </a:lnTo>
                <a:lnTo>
                  <a:pt x="2045843" y="0"/>
                </a:lnTo>
                <a:lnTo>
                  <a:pt x="2096601" y="10253"/>
                </a:lnTo>
                <a:lnTo>
                  <a:pt x="2138060" y="38211"/>
                </a:lnTo>
                <a:lnTo>
                  <a:pt x="2166018" y="79670"/>
                </a:lnTo>
                <a:lnTo>
                  <a:pt x="2176272" y="130429"/>
                </a:lnTo>
                <a:lnTo>
                  <a:pt x="2176272" y="1174115"/>
                </a:lnTo>
                <a:lnTo>
                  <a:pt x="2166018" y="1224873"/>
                </a:lnTo>
                <a:lnTo>
                  <a:pt x="2138060" y="1266332"/>
                </a:lnTo>
                <a:lnTo>
                  <a:pt x="2096601" y="1294290"/>
                </a:lnTo>
                <a:lnTo>
                  <a:pt x="2045843" y="1304544"/>
                </a:lnTo>
                <a:lnTo>
                  <a:pt x="130428" y="1304544"/>
                </a:lnTo>
                <a:lnTo>
                  <a:pt x="79670" y="1294290"/>
                </a:lnTo>
                <a:lnTo>
                  <a:pt x="38211" y="1266332"/>
                </a:lnTo>
                <a:lnTo>
                  <a:pt x="10253" y="1224873"/>
                </a:lnTo>
                <a:lnTo>
                  <a:pt x="0" y="1174115"/>
                </a:lnTo>
                <a:lnTo>
                  <a:pt x="0" y="130429"/>
                </a:lnTo>
                <a:close/>
              </a:path>
            </a:pathLst>
          </a:custGeom>
          <a:ln w="25400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100065" y="4047490"/>
            <a:ext cx="1991360" cy="802207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-1905" algn="ctr">
              <a:lnSpc>
                <a:spcPts val="1040"/>
              </a:lnSpc>
              <a:spcBef>
                <a:spcPts val="215"/>
              </a:spcBef>
            </a:pPr>
            <a:r>
              <a:rPr sz="1100" spc="-5" dirty="0">
                <a:latin typeface="Calibri"/>
                <a:cs typeface="Calibri"/>
              </a:rPr>
              <a:t>Profesionales,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técnicos,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artesanos y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otros </a:t>
            </a:r>
            <a:r>
              <a:rPr sz="1100" dirty="0">
                <a:latin typeface="Calibri"/>
                <a:cs typeface="Calibri"/>
              </a:rPr>
              <a:t>que </a:t>
            </a:r>
            <a:r>
              <a:rPr sz="1100" spc="-5" dirty="0">
                <a:latin typeface="Calibri"/>
                <a:cs typeface="Calibri"/>
              </a:rPr>
              <a:t>en forma independiente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prestan servicios a </a:t>
            </a:r>
            <a:r>
              <a:rPr sz="1100" dirty="0">
                <a:latin typeface="Calibri"/>
                <a:cs typeface="Calibri"/>
              </a:rPr>
              <a:t>una </a:t>
            </a:r>
            <a:r>
              <a:rPr sz="1100" spc="-5" dirty="0">
                <a:latin typeface="Calibri"/>
                <a:cs typeface="Calibri"/>
              </a:rPr>
              <a:t>empresa,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siempre y </a:t>
            </a:r>
            <a:r>
              <a:rPr sz="1100" dirty="0">
                <a:latin typeface="Calibri"/>
                <a:cs typeface="Calibri"/>
              </a:rPr>
              <a:t>cuando no </a:t>
            </a:r>
            <a:r>
              <a:rPr sz="1100" spc="-5" dirty="0">
                <a:latin typeface="Calibri"/>
                <a:cs typeface="Calibri"/>
              </a:rPr>
              <a:t>exista </a:t>
            </a:r>
            <a:r>
              <a:rPr sz="1100" dirty="0">
                <a:latin typeface="Calibri"/>
                <a:cs typeface="Calibri"/>
              </a:rPr>
              <a:t>una </a:t>
            </a:r>
            <a:r>
              <a:rPr sz="1100" spc="-5" dirty="0">
                <a:latin typeface="Calibri"/>
                <a:cs typeface="Calibri"/>
              </a:rPr>
              <a:t>relación </a:t>
            </a:r>
            <a:r>
              <a:rPr sz="1100" spc="-2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trabajo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subordinada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con el patrón.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29</a:t>
            </a:fld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5183886" y="4945127"/>
            <a:ext cx="1823085" cy="289246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789940" marR="5080" indent="-777875">
              <a:lnSpc>
                <a:spcPts val="1040"/>
              </a:lnSpc>
              <a:spcBef>
                <a:spcPts val="215"/>
              </a:spcBef>
            </a:pPr>
            <a:r>
              <a:rPr sz="1100" b="1" spc="-10" dirty="0">
                <a:latin typeface="Calibri"/>
                <a:cs typeface="Calibri"/>
              </a:rPr>
              <a:t>Fundamento</a:t>
            </a:r>
            <a:r>
              <a:rPr sz="1100" spc="-10" dirty="0">
                <a:latin typeface="Calibri"/>
                <a:cs typeface="Calibri"/>
              </a:rPr>
              <a:t>: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Manual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fiscal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y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laboral </a:t>
            </a:r>
            <a:r>
              <a:rPr sz="1100" spc="-2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2021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8233" y="1330059"/>
            <a:ext cx="9516770" cy="3091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Sujetos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obligados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repartir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utilidades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trabajadores</a:t>
            </a:r>
            <a:endParaRPr sz="2000" dirty="0">
              <a:latin typeface="Calibri"/>
              <a:cs typeface="Calibri"/>
            </a:endParaRPr>
          </a:p>
          <a:p>
            <a:pPr marL="12700" marR="5715" algn="just"/>
            <a:r>
              <a:rPr sz="2000" dirty="0">
                <a:latin typeface="Calibri"/>
                <a:cs typeface="Calibri"/>
              </a:rPr>
              <a:t>Son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sujetos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obligados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repartir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utilidades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todas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unidades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económicas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producción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distribución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bienes </a:t>
            </a:r>
            <a:r>
              <a:rPr sz="2000" spc="-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 servicios </a:t>
            </a:r>
            <a:r>
              <a:rPr sz="2000" spc="-5" dirty="0">
                <a:latin typeface="Calibri"/>
                <a:cs typeface="Calibri"/>
              </a:rPr>
              <a:t>de acuerdo </a:t>
            </a:r>
            <a:r>
              <a:rPr sz="2000" spc="-10" dirty="0">
                <a:latin typeface="Calibri"/>
                <a:cs typeface="Calibri"/>
              </a:rPr>
              <a:t>con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5" dirty="0">
                <a:latin typeface="Calibri"/>
                <a:cs typeface="Calibri"/>
              </a:rPr>
              <a:t>Ley </a:t>
            </a:r>
            <a:r>
              <a:rPr sz="2000" spc="-10" dirty="0">
                <a:latin typeface="Calibri"/>
                <a:cs typeface="Calibri"/>
              </a:rPr>
              <a:t>Federal </a:t>
            </a:r>
            <a:r>
              <a:rPr sz="2000" dirty="0">
                <a:latin typeface="Calibri"/>
                <a:cs typeface="Calibri"/>
              </a:rPr>
              <a:t>del </a:t>
            </a:r>
            <a:r>
              <a:rPr sz="2000" spc="-20" dirty="0">
                <a:latin typeface="Calibri"/>
                <a:cs typeface="Calibri"/>
              </a:rPr>
              <a:t>Trabajo </a:t>
            </a:r>
            <a:r>
              <a:rPr sz="2000" spc="-50" dirty="0">
                <a:latin typeface="Calibri"/>
                <a:cs typeface="Calibri"/>
              </a:rPr>
              <a:t>y, </a:t>
            </a:r>
            <a:r>
              <a:rPr sz="2000" spc="-5" dirty="0">
                <a:latin typeface="Calibri"/>
                <a:cs typeface="Calibri"/>
              </a:rPr>
              <a:t>en general, todas </a:t>
            </a:r>
            <a:r>
              <a:rPr sz="2000" dirty="0">
                <a:latin typeface="Calibri"/>
                <a:cs typeface="Calibri"/>
              </a:rPr>
              <a:t>las </a:t>
            </a:r>
            <a:r>
              <a:rPr sz="2000" spc="-5" dirty="0">
                <a:latin typeface="Calibri"/>
                <a:cs typeface="Calibri"/>
              </a:rPr>
              <a:t>personas físicas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morales que </a:t>
            </a:r>
            <a:r>
              <a:rPr sz="2000" spc="-10" dirty="0">
                <a:latin typeface="Calibri"/>
                <a:cs typeface="Calibri"/>
              </a:rPr>
              <a:t>tengan </a:t>
            </a:r>
            <a:r>
              <a:rPr sz="2000" spc="-5" dirty="0">
                <a:latin typeface="Calibri"/>
                <a:cs typeface="Calibri"/>
              </a:rPr>
              <a:t> trabajadores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servicio, sean</a:t>
            </a:r>
            <a:r>
              <a:rPr sz="2000" dirty="0">
                <a:latin typeface="Calibri"/>
                <a:cs typeface="Calibri"/>
              </a:rPr>
              <a:t> 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 </a:t>
            </a:r>
            <a:r>
              <a:rPr sz="2000" spc="-10" dirty="0">
                <a:latin typeface="Calibri"/>
                <a:cs typeface="Calibri"/>
              </a:rPr>
              <a:t>contribuyentes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impuesto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sobre</a:t>
            </a:r>
            <a:r>
              <a:rPr sz="2000" dirty="0">
                <a:latin typeface="Calibri"/>
                <a:cs typeface="Calibri"/>
              </a:rPr>
              <a:t> la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renta.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5080" algn="just"/>
            <a:r>
              <a:rPr sz="2000" b="1" dirty="0">
                <a:latin typeface="Calibri"/>
                <a:cs typeface="Calibri"/>
              </a:rPr>
              <a:t>Artículo </a:t>
            </a:r>
            <a:r>
              <a:rPr sz="2000" b="1" spc="-5" dirty="0">
                <a:latin typeface="Calibri"/>
                <a:cs typeface="Calibri"/>
              </a:rPr>
              <a:t>16 </a:t>
            </a:r>
            <a:r>
              <a:rPr sz="2000" b="1" spc="-30" dirty="0">
                <a:latin typeface="Calibri"/>
                <a:cs typeface="Calibri"/>
              </a:rPr>
              <a:t>LFT.- </a:t>
            </a:r>
            <a:r>
              <a:rPr sz="2000" spc="-20" dirty="0">
                <a:latin typeface="Calibri"/>
                <a:cs typeface="Calibri"/>
              </a:rPr>
              <a:t>Para </a:t>
            </a:r>
            <a:r>
              <a:rPr sz="2000" dirty="0">
                <a:latin typeface="Calibri"/>
                <a:cs typeface="Calibri"/>
              </a:rPr>
              <a:t>los </a:t>
            </a:r>
            <a:r>
              <a:rPr sz="2000" spc="-10" dirty="0">
                <a:latin typeface="Calibri"/>
                <a:cs typeface="Calibri"/>
              </a:rPr>
              <a:t>efectos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las </a:t>
            </a:r>
            <a:r>
              <a:rPr sz="2000" spc="-5" dirty="0">
                <a:latin typeface="Calibri"/>
                <a:cs typeface="Calibri"/>
              </a:rPr>
              <a:t>normas de </a:t>
            </a:r>
            <a:r>
              <a:rPr sz="2000" spc="-10" dirty="0">
                <a:latin typeface="Calibri"/>
                <a:cs typeface="Calibri"/>
              </a:rPr>
              <a:t>trabajo, </a:t>
            </a:r>
            <a:r>
              <a:rPr sz="2000" dirty="0">
                <a:latin typeface="Calibri"/>
                <a:cs typeface="Calibri"/>
              </a:rPr>
              <a:t>se </a:t>
            </a:r>
            <a:r>
              <a:rPr sz="2000" spc="-5" dirty="0">
                <a:latin typeface="Calibri"/>
                <a:cs typeface="Calibri"/>
              </a:rPr>
              <a:t>entiende por empresa </a:t>
            </a:r>
            <a:r>
              <a:rPr sz="2000" dirty="0">
                <a:latin typeface="Calibri"/>
                <a:cs typeface="Calibri"/>
              </a:rPr>
              <a:t>la unidad </a:t>
            </a:r>
            <a:r>
              <a:rPr sz="2000" spc="-5" dirty="0">
                <a:latin typeface="Calibri"/>
                <a:cs typeface="Calibri"/>
              </a:rPr>
              <a:t>económica </a:t>
            </a:r>
            <a:r>
              <a:rPr sz="2000" spc="-1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producción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distribución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bienes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servicios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establecimiento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unidad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técnica</a:t>
            </a:r>
            <a:r>
              <a:rPr sz="2000" spc="2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que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como</a:t>
            </a:r>
            <a:r>
              <a:rPr sz="2000" spc="2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sucursal, </a:t>
            </a:r>
            <a:r>
              <a:rPr sz="2000" spc="-3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agencia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10" dirty="0">
                <a:latin typeface="Calibri"/>
                <a:cs typeface="Calibri"/>
              </a:rPr>
              <a:t> otra</a:t>
            </a:r>
            <a:r>
              <a:rPr sz="2000" spc="-5" dirty="0">
                <a:latin typeface="Calibri"/>
                <a:cs typeface="Calibri"/>
              </a:rPr>
              <a:t> forma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semejante,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parte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integrante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contribuya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realización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los </a:t>
            </a:r>
            <a:r>
              <a:rPr sz="2000" spc="-5" dirty="0">
                <a:latin typeface="Calibri"/>
                <a:cs typeface="Calibri"/>
              </a:rPr>
              <a:t>fines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la </a:t>
            </a:r>
            <a:r>
              <a:rPr sz="2000" spc="-5" dirty="0">
                <a:latin typeface="Calibri"/>
                <a:cs typeface="Calibri"/>
              </a:rPr>
              <a:t>empresa.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5DB9861-B06F-7992-4796-A35EE3760885}"/>
              </a:ext>
            </a:extLst>
          </p:cNvPr>
          <p:cNvSpPr/>
          <p:nvPr/>
        </p:nvSpPr>
        <p:spPr>
          <a:xfrm>
            <a:off x="1941340" y="1955410"/>
            <a:ext cx="8440616" cy="2264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2" name="object 2"/>
          <p:cNvGrpSpPr/>
          <p:nvPr/>
        </p:nvGrpSpPr>
        <p:grpSpPr>
          <a:xfrm>
            <a:off x="2325622" y="2246371"/>
            <a:ext cx="7466965" cy="653415"/>
            <a:chOff x="801621" y="2246370"/>
            <a:chExt cx="7466965" cy="653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1621" y="2246370"/>
              <a:ext cx="7466842" cy="6530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357" y="2273427"/>
              <a:ext cx="7415339" cy="600837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169918" y="3072357"/>
            <a:ext cx="5749290" cy="650240"/>
            <a:chOff x="1645918" y="3072357"/>
            <a:chExt cx="5749290" cy="65024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5918" y="3072357"/>
              <a:ext cx="5749293" cy="6500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3097" y="3100451"/>
              <a:ext cx="5696331" cy="59677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8371" y="1073913"/>
            <a:ext cx="8269605" cy="41684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500" spc="-15" dirty="0">
                <a:latin typeface="Calibri"/>
                <a:cs typeface="Calibri"/>
              </a:rPr>
              <a:t>Para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determinar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participación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cada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trabajador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observarán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las </a:t>
            </a:r>
            <a:r>
              <a:rPr sz="1500" spc="-5" dirty="0">
                <a:latin typeface="Calibri"/>
                <a:cs typeface="Calibri"/>
              </a:rPr>
              <a:t>normas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siguientes:</a:t>
            </a:r>
            <a:endParaRPr sz="15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500" dirty="0">
              <a:latin typeface="Calibri"/>
              <a:cs typeface="Calibri"/>
            </a:endParaRPr>
          </a:p>
          <a:p>
            <a:pPr marL="12700" marR="5080" algn="just">
              <a:buAutoNum type="romanUcPeriod"/>
              <a:tabLst>
                <a:tab pos="170180" algn="l"/>
              </a:tabLst>
            </a:pPr>
            <a:r>
              <a:rPr sz="1500" spc="-5" dirty="0">
                <a:latin typeface="Calibri"/>
                <a:cs typeface="Calibri"/>
              </a:rPr>
              <a:t>Una comisión integrada por </a:t>
            </a:r>
            <a:r>
              <a:rPr sz="1500" dirty="0">
                <a:latin typeface="Calibri"/>
                <a:cs typeface="Calibri"/>
              </a:rPr>
              <a:t>igual </a:t>
            </a:r>
            <a:r>
              <a:rPr sz="1500" spc="-5" dirty="0">
                <a:latin typeface="Calibri"/>
                <a:cs typeface="Calibri"/>
              </a:rPr>
              <a:t>número de representantes de </a:t>
            </a:r>
            <a:r>
              <a:rPr sz="1500" dirty="0">
                <a:latin typeface="Calibri"/>
                <a:cs typeface="Calibri"/>
              </a:rPr>
              <a:t>los </a:t>
            </a:r>
            <a:r>
              <a:rPr sz="1500" spc="-5" dirty="0">
                <a:latin typeface="Calibri"/>
                <a:cs typeface="Calibri"/>
              </a:rPr>
              <a:t>trabajadores </a:t>
            </a:r>
            <a:r>
              <a:rPr sz="1500" dirty="0">
                <a:latin typeface="Calibri"/>
                <a:cs typeface="Calibri"/>
              </a:rPr>
              <a:t>y </a:t>
            </a:r>
            <a:r>
              <a:rPr sz="1500" spc="-5" dirty="0">
                <a:latin typeface="Calibri"/>
                <a:cs typeface="Calibri"/>
              </a:rPr>
              <a:t>del </a:t>
            </a:r>
            <a:r>
              <a:rPr sz="1500" spc="-10" dirty="0">
                <a:latin typeface="Calibri"/>
                <a:cs typeface="Calibri"/>
              </a:rPr>
              <a:t>patrón formulará </a:t>
            </a:r>
            <a:r>
              <a:rPr sz="1500" spc="5" dirty="0">
                <a:latin typeface="Calibri"/>
                <a:cs typeface="Calibri"/>
              </a:rPr>
              <a:t>un 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proyecto, </a:t>
            </a:r>
            <a:r>
              <a:rPr sz="1500" spc="-5" dirty="0">
                <a:latin typeface="Calibri"/>
                <a:cs typeface="Calibri"/>
              </a:rPr>
              <a:t>que determine </a:t>
            </a:r>
            <a:r>
              <a:rPr sz="1500" dirty="0">
                <a:latin typeface="Calibri"/>
                <a:cs typeface="Calibri"/>
              </a:rPr>
              <a:t>la </a:t>
            </a:r>
            <a:r>
              <a:rPr sz="1500" spc="-5" dirty="0">
                <a:latin typeface="Calibri"/>
                <a:cs typeface="Calibri"/>
              </a:rPr>
              <a:t>participación de cada trabajador </a:t>
            </a:r>
            <a:r>
              <a:rPr sz="1500" dirty="0">
                <a:latin typeface="Calibri"/>
                <a:cs typeface="Calibri"/>
              </a:rPr>
              <a:t>y lo </a:t>
            </a:r>
            <a:r>
              <a:rPr sz="1500" spc="-10" dirty="0">
                <a:latin typeface="Calibri"/>
                <a:cs typeface="Calibri"/>
              </a:rPr>
              <a:t>fijará </a:t>
            </a:r>
            <a:r>
              <a:rPr sz="1500" spc="-5" dirty="0">
                <a:latin typeface="Calibri"/>
                <a:cs typeface="Calibri"/>
              </a:rPr>
              <a:t>en lugar </a:t>
            </a:r>
            <a:r>
              <a:rPr sz="1500" dirty="0">
                <a:latin typeface="Calibri"/>
                <a:cs typeface="Calibri"/>
              </a:rPr>
              <a:t>visible </a:t>
            </a:r>
            <a:r>
              <a:rPr sz="1500" spc="-5" dirty="0">
                <a:latin typeface="Calibri"/>
                <a:cs typeface="Calibri"/>
              </a:rPr>
              <a:t>del establecimiento. </a:t>
            </a:r>
            <a:r>
              <a:rPr sz="1500" dirty="0">
                <a:latin typeface="Calibri"/>
                <a:cs typeface="Calibri"/>
              </a:rPr>
              <a:t>A </a:t>
            </a:r>
            <a:r>
              <a:rPr sz="1500" spc="-10" dirty="0">
                <a:latin typeface="Calibri"/>
                <a:cs typeface="Calibri"/>
              </a:rPr>
              <a:t>este </a:t>
            </a:r>
            <a:r>
              <a:rPr sz="1500" spc="-5" dirty="0">
                <a:latin typeface="Calibri"/>
                <a:cs typeface="Calibri"/>
              </a:rPr>
              <a:t> fin, el </a:t>
            </a:r>
            <a:r>
              <a:rPr sz="1500" spc="-10" dirty="0">
                <a:latin typeface="Calibri"/>
                <a:cs typeface="Calibri"/>
              </a:rPr>
              <a:t>patrón pondrá </a:t>
            </a:r>
            <a:r>
              <a:rPr sz="1500" dirty="0">
                <a:latin typeface="Calibri"/>
                <a:cs typeface="Calibri"/>
              </a:rPr>
              <a:t>a disposición </a:t>
            </a:r>
            <a:r>
              <a:rPr sz="1500" spc="-5" dirty="0">
                <a:latin typeface="Calibri"/>
                <a:cs typeface="Calibri"/>
              </a:rPr>
              <a:t>de </a:t>
            </a:r>
            <a:r>
              <a:rPr sz="1500" dirty="0">
                <a:latin typeface="Calibri"/>
                <a:cs typeface="Calibri"/>
              </a:rPr>
              <a:t>la Comisión la </a:t>
            </a:r>
            <a:r>
              <a:rPr sz="1500" spc="-5" dirty="0">
                <a:latin typeface="Calibri"/>
                <a:cs typeface="Calibri"/>
              </a:rPr>
              <a:t>lista de asistencia </a:t>
            </a:r>
            <a:r>
              <a:rPr sz="1500" dirty="0">
                <a:latin typeface="Calibri"/>
                <a:cs typeface="Calibri"/>
              </a:rPr>
              <a:t>y de </a:t>
            </a:r>
            <a:r>
              <a:rPr sz="1500" spc="-20" dirty="0">
                <a:latin typeface="Calibri"/>
                <a:cs typeface="Calibri"/>
              </a:rPr>
              <a:t>raya </a:t>
            </a:r>
            <a:r>
              <a:rPr sz="1500" spc="-5" dirty="0">
                <a:latin typeface="Calibri"/>
                <a:cs typeface="Calibri"/>
              </a:rPr>
              <a:t>de </a:t>
            </a:r>
            <a:r>
              <a:rPr sz="1500" dirty="0">
                <a:latin typeface="Calibri"/>
                <a:cs typeface="Calibri"/>
              </a:rPr>
              <a:t>los </a:t>
            </a:r>
            <a:r>
              <a:rPr sz="1500" spc="-5" dirty="0">
                <a:latin typeface="Calibri"/>
                <a:cs typeface="Calibri"/>
              </a:rPr>
              <a:t>trabajadores </a:t>
            </a:r>
            <a:r>
              <a:rPr sz="1500" dirty="0">
                <a:latin typeface="Calibri"/>
                <a:cs typeface="Calibri"/>
              </a:rPr>
              <a:t>y los </a:t>
            </a:r>
            <a:r>
              <a:rPr sz="1500" spc="-5" dirty="0">
                <a:latin typeface="Calibri"/>
                <a:cs typeface="Calibri"/>
              </a:rPr>
              <a:t>demás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elementos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que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disponga;</a:t>
            </a:r>
            <a:endParaRPr sz="15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  <a:buFont typeface="Calibri"/>
              <a:buAutoNum type="romanUcPeriod"/>
            </a:pPr>
            <a:endParaRPr sz="1500" dirty="0">
              <a:latin typeface="Calibri"/>
              <a:cs typeface="Calibri"/>
            </a:endParaRPr>
          </a:p>
          <a:p>
            <a:pPr marL="186055" indent="-173990" algn="just">
              <a:buAutoNum type="romanUcPeriod"/>
              <a:tabLst>
                <a:tab pos="186690" algn="l"/>
              </a:tabLst>
            </a:pPr>
            <a:r>
              <a:rPr sz="1500" dirty="0">
                <a:latin typeface="Calibri"/>
                <a:cs typeface="Calibri"/>
              </a:rPr>
              <a:t>Si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los</a:t>
            </a:r>
            <a:r>
              <a:rPr sz="1500" spc="-10" dirty="0">
                <a:latin typeface="Calibri"/>
                <a:cs typeface="Calibri"/>
              </a:rPr>
              <a:t> representantes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los </a:t>
            </a:r>
            <a:r>
              <a:rPr sz="1500" spc="-5" dirty="0">
                <a:latin typeface="Calibri"/>
                <a:cs typeface="Calibri"/>
              </a:rPr>
              <a:t>trabajadores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 </a:t>
            </a:r>
            <a:r>
              <a:rPr sz="1500" spc="-5" dirty="0">
                <a:latin typeface="Calibri"/>
                <a:cs typeface="Calibri"/>
              </a:rPr>
              <a:t>del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patrón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no</a:t>
            </a:r>
            <a:r>
              <a:rPr sz="1500" dirty="0">
                <a:latin typeface="Calibri"/>
                <a:cs typeface="Calibri"/>
              </a:rPr>
              <a:t> se</a:t>
            </a:r>
            <a:r>
              <a:rPr sz="1500" spc="-5" dirty="0">
                <a:latin typeface="Calibri"/>
                <a:cs typeface="Calibri"/>
              </a:rPr>
              <a:t> ponen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acuerdo,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decidirá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el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Inspector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del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Trabajo;</a:t>
            </a:r>
            <a:endParaRPr sz="15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  <a:buFont typeface="Calibri"/>
              <a:buAutoNum type="romanUcPeriod"/>
            </a:pPr>
            <a:endParaRPr sz="1500" dirty="0">
              <a:latin typeface="Calibri"/>
              <a:cs typeface="Calibri"/>
            </a:endParaRPr>
          </a:p>
          <a:p>
            <a:pPr marL="12700" marR="6985" algn="just">
              <a:buAutoNum type="romanUcPeriod"/>
              <a:tabLst>
                <a:tab pos="248920" algn="l"/>
              </a:tabLst>
            </a:pPr>
            <a:r>
              <a:rPr sz="1500" spc="-5" dirty="0">
                <a:latin typeface="Calibri"/>
                <a:cs typeface="Calibri"/>
              </a:rPr>
              <a:t>Los trabajadores </a:t>
            </a:r>
            <a:r>
              <a:rPr sz="1500" spc="-10" dirty="0">
                <a:latin typeface="Calibri"/>
                <a:cs typeface="Calibri"/>
              </a:rPr>
              <a:t>podrán </a:t>
            </a:r>
            <a:r>
              <a:rPr sz="1500" spc="-5" dirty="0">
                <a:latin typeface="Calibri"/>
                <a:cs typeface="Calibri"/>
              </a:rPr>
              <a:t>hacer </a:t>
            </a:r>
            <a:r>
              <a:rPr sz="1500" dirty="0">
                <a:latin typeface="Calibri"/>
                <a:cs typeface="Calibri"/>
              </a:rPr>
              <a:t>las </a:t>
            </a:r>
            <a:r>
              <a:rPr sz="1500" spc="-5" dirty="0">
                <a:latin typeface="Calibri"/>
                <a:cs typeface="Calibri"/>
              </a:rPr>
              <a:t>observaciones </a:t>
            </a:r>
            <a:r>
              <a:rPr sz="1500" dirty="0">
                <a:latin typeface="Calibri"/>
                <a:cs typeface="Calibri"/>
              </a:rPr>
              <a:t>que </a:t>
            </a:r>
            <a:r>
              <a:rPr sz="1500" spc="-5" dirty="0">
                <a:latin typeface="Calibri"/>
                <a:cs typeface="Calibri"/>
              </a:rPr>
              <a:t>juzguen </a:t>
            </a:r>
            <a:r>
              <a:rPr sz="1500" spc="-10" dirty="0">
                <a:latin typeface="Calibri"/>
                <a:cs typeface="Calibri"/>
              </a:rPr>
              <a:t>conveniente, </a:t>
            </a:r>
            <a:r>
              <a:rPr sz="1500" spc="-5" dirty="0">
                <a:latin typeface="Calibri"/>
                <a:cs typeface="Calibri"/>
              </a:rPr>
              <a:t>dentro de </a:t>
            </a:r>
            <a:r>
              <a:rPr sz="1500" dirty="0">
                <a:latin typeface="Calibri"/>
                <a:cs typeface="Calibri"/>
              </a:rPr>
              <a:t>un </a:t>
            </a:r>
            <a:r>
              <a:rPr sz="1500" spc="-5" dirty="0">
                <a:latin typeface="Calibri"/>
                <a:cs typeface="Calibri"/>
              </a:rPr>
              <a:t>término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5" dirty="0">
                <a:latin typeface="Calibri"/>
                <a:cs typeface="Calibri"/>
              </a:rPr>
              <a:t>quince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días; </a:t>
            </a:r>
            <a:r>
              <a:rPr sz="1500" dirty="0">
                <a:latin typeface="Calibri"/>
                <a:cs typeface="Calibri"/>
              </a:rPr>
              <a:t>y</a:t>
            </a:r>
          </a:p>
          <a:p>
            <a:pPr>
              <a:spcBef>
                <a:spcPts val="30"/>
              </a:spcBef>
              <a:buFont typeface="Calibri"/>
              <a:buAutoNum type="romanUcPeriod"/>
            </a:pPr>
            <a:endParaRPr sz="1500" dirty="0">
              <a:latin typeface="Calibri"/>
              <a:cs typeface="Calibri"/>
            </a:endParaRPr>
          </a:p>
          <a:p>
            <a:pPr marL="239395" indent="-227329" algn="just">
              <a:spcBef>
                <a:spcPts val="5"/>
              </a:spcBef>
              <a:buAutoNum type="romanUcPeriod"/>
              <a:tabLst>
                <a:tab pos="240029" algn="l"/>
              </a:tabLst>
            </a:pPr>
            <a:r>
              <a:rPr sz="1500" dirty="0">
                <a:latin typeface="Calibri"/>
                <a:cs typeface="Calibri"/>
              </a:rPr>
              <a:t>Si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</a:t>
            </a:r>
            <a:r>
              <a:rPr sz="1500" spc="1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formulan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objeciones,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serán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resueltas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por</a:t>
            </a:r>
            <a:r>
              <a:rPr sz="1500" spc="1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misma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comisión</a:t>
            </a:r>
            <a:r>
              <a:rPr sz="1500" spc="1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que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refiere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fracción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I,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dentro</a:t>
            </a:r>
            <a:r>
              <a:rPr sz="1500" spc="1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un</a:t>
            </a:r>
            <a:endParaRPr sz="1500" dirty="0">
              <a:latin typeface="Calibri"/>
              <a:cs typeface="Calibri"/>
            </a:endParaRPr>
          </a:p>
          <a:p>
            <a:pPr marL="12700"/>
            <a:r>
              <a:rPr sz="1500" spc="-5" dirty="0">
                <a:latin typeface="Calibri"/>
                <a:cs typeface="Calibri"/>
              </a:rPr>
              <a:t>término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quince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días.</a:t>
            </a:r>
            <a:endParaRPr sz="15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500" dirty="0"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sz="1500" b="1" spc="-5" dirty="0">
                <a:latin typeface="Calibri"/>
                <a:cs typeface="Calibri"/>
              </a:rPr>
              <a:t>Fundamento</a:t>
            </a:r>
            <a:r>
              <a:rPr sz="1500" b="1" spc="-5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legal</a:t>
            </a:r>
            <a:r>
              <a:rPr sz="1500" spc="-5" dirty="0">
                <a:latin typeface="Calibri"/>
                <a:cs typeface="Calibri"/>
              </a:rPr>
              <a:t>: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Articulo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125 </a:t>
            </a:r>
            <a:r>
              <a:rPr sz="1500" spc="-40" dirty="0">
                <a:latin typeface="Calibri"/>
                <a:cs typeface="Calibri"/>
              </a:rPr>
              <a:t>LFT.</a:t>
            </a:r>
            <a:endParaRPr sz="15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8432" y="4650290"/>
            <a:ext cx="1953768" cy="93573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24021" y="4199544"/>
            <a:ext cx="2214245" cy="0"/>
          </a:xfrm>
          <a:custGeom>
            <a:avLst/>
            <a:gdLst/>
            <a:ahLst/>
            <a:cxnLst/>
            <a:rect l="l" t="t" r="r" b="b"/>
            <a:pathLst>
              <a:path w="2214245">
                <a:moveTo>
                  <a:pt x="0" y="0"/>
                </a:moveTo>
                <a:lnTo>
                  <a:pt x="1414276" y="0"/>
                </a:lnTo>
              </a:path>
              <a:path w="2214245">
                <a:moveTo>
                  <a:pt x="1415702" y="0"/>
                </a:moveTo>
                <a:lnTo>
                  <a:pt x="1680879" y="0"/>
                </a:lnTo>
              </a:path>
              <a:path w="2214245">
                <a:moveTo>
                  <a:pt x="1682305" y="0"/>
                </a:moveTo>
                <a:lnTo>
                  <a:pt x="1947482" y="0"/>
                </a:lnTo>
              </a:path>
              <a:path w="2214245">
                <a:moveTo>
                  <a:pt x="1948909" y="0"/>
                </a:moveTo>
                <a:lnTo>
                  <a:pt x="2214060" y="0"/>
                </a:lnTo>
              </a:path>
            </a:pathLst>
          </a:custGeom>
          <a:ln w="1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26437" y="994918"/>
            <a:ext cx="8340090" cy="408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sz="1400" b="1" spc="-30" dirty="0">
                <a:latin typeface="Calibri"/>
                <a:cs typeface="Calibri"/>
              </a:rPr>
              <a:t>ACTA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CONSTITUTIVA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COMISIÓN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MIXTA</a:t>
            </a:r>
            <a:r>
              <a:rPr sz="1400" b="1" dirty="0">
                <a:latin typeface="Calibri"/>
                <a:cs typeface="Calibri"/>
              </a:rPr>
              <a:t> DE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REPARTO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10" dirty="0">
                <a:latin typeface="Calibri"/>
                <a:cs typeface="Calibri"/>
              </a:rPr>
              <a:t> UTILIDADES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5080" algn="just"/>
            <a:r>
              <a:rPr sz="1400" spc="-5" dirty="0">
                <a:latin typeface="Calibri"/>
                <a:cs typeface="Calibri"/>
              </a:rPr>
              <a:t>En </a:t>
            </a:r>
            <a:r>
              <a:rPr sz="1400" dirty="0">
                <a:latin typeface="Calibri"/>
                <a:cs typeface="Calibri"/>
              </a:rPr>
              <a:t>la Ciudad de </a:t>
            </a:r>
            <a:r>
              <a:rPr sz="1400" spc="-5" dirty="0">
                <a:latin typeface="Calibri"/>
                <a:cs typeface="Calibri"/>
              </a:rPr>
              <a:t>México., siendo </a:t>
            </a:r>
            <a:r>
              <a:rPr sz="1400" dirty="0">
                <a:latin typeface="Calibri"/>
                <a:cs typeface="Calibri"/>
              </a:rPr>
              <a:t>las 9:30 </a:t>
            </a:r>
            <a:r>
              <a:rPr sz="1400" spc="-5" dirty="0">
                <a:latin typeface="Calibri"/>
                <a:cs typeface="Calibri"/>
              </a:rPr>
              <a:t>horas del día </a:t>
            </a:r>
            <a:r>
              <a:rPr sz="1400" dirty="0">
                <a:latin typeface="Calibri"/>
                <a:cs typeface="Calibri"/>
              </a:rPr>
              <a:t>3 de </a:t>
            </a:r>
            <a:r>
              <a:rPr sz="1400" spc="-15" dirty="0">
                <a:latin typeface="Calibri"/>
                <a:cs typeface="Calibri"/>
              </a:rPr>
              <a:t>mayo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2022 y </a:t>
            </a:r>
            <a:r>
              <a:rPr sz="1400" spc="-5" dirty="0">
                <a:latin typeface="Calibri"/>
                <a:cs typeface="Calibri"/>
              </a:rPr>
              <a:t>constituyéndonos en el </a:t>
            </a:r>
            <a:r>
              <a:rPr sz="1400" spc="5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calle </a:t>
            </a:r>
            <a:r>
              <a:rPr sz="1400" spc="-10" dirty="0">
                <a:latin typeface="Calibri"/>
                <a:cs typeface="Calibri"/>
              </a:rPr>
              <a:t>Lago </a:t>
            </a:r>
            <a:r>
              <a:rPr sz="1400" spc="5" dirty="0">
                <a:latin typeface="Calibri"/>
                <a:cs typeface="Calibri"/>
              </a:rPr>
              <a:t>de 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tos </a:t>
            </a:r>
            <a:r>
              <a:rPr sz="1400" spc="-10" dirty="0">
                <a:latin typeface="Calibri"/>
                <a:cs typeface="Calibri"/>
              </a:rPr>
              <a:t>número </a:t>
            </a:r>
            <a:r>
              <a:rPr sz="1400" spc="-5" dirty="0">
                <a:latin typeface="Calibri"/>
                <a:cs typeface="Calibri"/>
              </a:rPr>
              <a:t>20 </a:t>
            </a:r>
            <a:r>
              <a:rPr sz="1400" dirty="0">
                <a:latin typeface="Calibri"/>
                <a:cs typeface="Calibri"/>
              </a:rPr>
              <a:t>en </a:t>
            </a:r>
            <a:r>
              <a:rPr sz="1400" spc="-5" dirty="0">
                <a:latin typeface="Calibri"/>
                <a:cs typeface="Calibri"/>
              </a:rPr>
              <a:t>esta ciudad, </a:t>
            </a:r>
            <a:r>
              <a:rPr sz="1400" dirty="0">
                <a:latin typeface="Calibri"/>
                <a:cs typeface="Calibri"/>
              </a:rPr>
              <a:t>mismo </a:t>
            </a:r>
            <a:r>
              <a:rPr sz="1400" spc="-5" dirty="0">
                <a:latin typeface="Calibri"/>
                <a:cs typeface="Calibri"/>
              </a:rPr>
              <a:t>que </a:t>
            </a:r>
            <a:r>
              <a:rPr sz="1400" dirty="0">
                <a:latin typeface="Calibri"/>
                <a:cs typeface="Calibri"/>
              </a:rPr>
              <a:t>tiene </a:t>
            </a:r>
            <a:r>
              <a:rPr sz="1400" spc="-5" dirty="0">
                <a:latin typeface="Calibri"/>
                <a:cs typeface="Calibri"/>
              </a:rPr>
              <a:t>actualmente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empresa denominada La </a:t>
            </a:r>
            <a:r>
              <a:rPr sz="1400" spc="-10" dirty="0">
                <a:latin typeface="Calibri"/>
                <a:cs typeface="Calibri"/>
              </a:rPr>
              <a:t>tomadora, </a:t>
            </a:r>
            <a:r>
              <a:rPr sz="1400" dirty="0">
                <a:latin typeface="Calibri"/>
                <a:cs typeface="Calibri"/>
              </a:rPr>
              <a:t>S.A.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65" dirty="0">
                <a:latin typeface="Calibri"/>
                <a:cs typeface="Calibri"/>
              </a:rPr>
              <a:t>C.V. 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procedemos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dar cumplimiento al </a:t>
            </a:r>
            <a:r>
              <a:rPr sz="1400" dirty="0">
                <a:latin typeface="Calibri"/>
                <a:cs typeface="Calibri"/>
              </a:rPr>
              <a:t>articulo 125 de la </a:t>
            </a:r>
            <a:r>
              <a:rPr sz="1400" spc="-40" dirty="0">
                <a:latin typeface="Calibri"/>
                <a:cs typeface="Calibri"/>
              </a:rPr>
              <a:t>LFT, </a:t>
            </a:r>
            <a:r>
              <a:rPr sz="1400" dirty="0">
                <a:latin typeface="Calibri"/>
                <a:cs typeface="Calibri"/>
              </a:rPr>
              <a:t>por lo </a:t>
            </a:r>
            <a:r>
              <a:rPr sz="1400" spc="-5" dirty="0">
                <a:latin typeface="Calibri"/>
                <a:cs typeface="Calibri"/>
              </a:rPr>
              <a:t>que </a:t>
            </a:r>
            <a:r>
              <a:rPr sz="1400" dirty="0">
                <a:latin typeface="Calibri"/>
                <a:cs typeface="Calibri"/>
              </a:rPr>
              <a:t>se </a:t>
            </a:r>
            <a:r>
              <a:rPr sz="1400" spc="-10" dirty="0">
                <a:latin typeface="Calibri"/>
                <a:cs typeface="Calibri"/>
              </a:rPr>
              <a:t>integra </a:t>
            </a:r>
            <a:r>
              <a:rPr sz="1400" dirty="0">
                <a:latin typeface="Calibri"/>
                <a:cs typeface="Calibri"/>
              </a:rPr>
              <a:t>una </a:t>
            </a:r>
            <a:r>
              <a:rPr sz="1400" spc="-5" dirty="0">
                <a:latin typeface="Calibri"/>
                <a:cs typeface="Calibri"/>
              </a:rPr>
              <a:t>comisión mixta de </a:t>
            </a:r>
            <a:r>
              <a:rPr sz="1400" spc="-10" dirty="0">
                <a:latin typeface="Calibri"/>
                <a:cs typeface="Calibri"/>
              </a:rPr>
              <a:t>cuatro </a:t>
            </a:r>
            <a:r>
              <a:rPr sz="1400" spc="-5" dirty="0">
                <a:latin typeface="Calibri"/>
                <a:cs typeface="Calibri"/>
              </a:rPr>
              <a:t> personas,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representación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trabajadores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Señorita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Irma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Álvarez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Gaona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SR.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Alberto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Monroy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Salinas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representación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patrón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señores</a:t>
            </a:r>
            <a:r>
              <a:rPr sz="1400" dirty="0">
                <a:latin typeface="Calibri"/>
                <a:cs typeface="Calibri"/>
              </a:rPr>
              <a:t> Claudia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Mendoza,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para</a:t>
            </a:r>
            <a:r>
              <a:rPr sz="1400" spc="-5" dirty="0">
                <a:latin typeface="Calibri"/>
                <a:cs typeface="Calibri"/>
              </a:rPr>
              <a:t> formular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proyecto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determine</a:t>
            </a:r>
            <a:r>
              <a:rPr sz="1400" dirty="0">
                <a:latin typeface="Calibri"/>
                <a:cs typeface="Calibri"/>
              </a:rPr>
              <a:t> la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participación de cada uno de </a:t>
            </a:r>
            <a:r>
              <a:rPr sz="1400" dirty="0">
                <a:latin typeface="Calibri"/>
                <a:cs typeface="Calibri"/>
              </a:rPr>
              <a:t>los </a:t>
            </a:r>
            <a:r>
              <a:rPr sz="1400" spc="-5" dirty="0">
                <a:latin typeface="Calibri"/>
                <a:cs typeface="Calibri"/>
              </a:rPr>
              <a:t>trabajadores en </a:t>
            </a:r>
            <a:r>
              <a:rPr sz="1400" dirty="0">
                <a:latin typeface="Calibri"/>
                <a:cs typeface="Calibri"/>
              </a:rPr>
              <a:t>las utilidades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empresa, </a:t>
            </a:r>
            <a:r>
              <a:rPr sz="1400" dirty="0">
                <a:latin typeface="Calibri"/>
                <a:cs typeface="Calibri"/>
              </a:rPr>
              <a:t>mismo </a:t>
            </a:r>
            <a:r>
              <a:rPr sz="1400" spc="-5" dirty="0">
                <a:latin typeface="Calibri"/>
                <a:cs typeface="Calibri"/>
              </a:rPr>
              <a:t>que </a:t>
            </a:r>
            <a:r>
              <a:rPr sz="1400" dirty="0">
                <a:latin typeface="Calibri"/>
                <a:cs typeface="Calibri"/>
              </a:rPr>
              <a:t>se </a:t>
            </a:r>
            <a:r>
              <a:rPr sz="1400" spc="-10" dirty="0">
                <a:latin typeface="Calibri"/>
                <a:cs typeface="Calibri"/>
              </a:rPr>
              <a:t>fijará </a:t>
            </a:r>
            <a:r>
              <a:rPr sz="1400" spc="-5" dirty="0">
                <a:latin typeface="Calibri"/>
                <a:cs typeface="Calibri"/>
              </a:rPr>
              <a:t>posteriormente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 un lugar </a:t>
            </a:r>
            <a:r>
              <a:rPr sz="1400" dirty="0">
                <a:latin typeface="Calibri"/>
                <a:cs typeface="Calibri"/>
              </a:rPr>
              <a:t>visible del </a:t>
            </a:r>
            <a:r>
              <a:rPr sz="1400" spc="-5" dirty="0">
                <a:latin typeface="Calibri"/>
                <a:cs typeface="Calibri"/>
              </a:rPr>
              <a:t>establecimiento para que </a:t>
            </a:r>
            <a:r>
              <a:rPr sz="1400" dirty="0">
                <a:latin typeface="Calibri"/>
                <a:cs typeface="Calibri"/>
              </a:rPr>
              <a:t>los </a:t>
            </a:r>
            <a:r>
              <a:rPr sz="1400" spc="-5" dirty="0">
                <a:latin typeface="Calibri"/>
                <a:cs typeface="Calibri"/>
              </a:rPr>
              <a:t>trabajadores </a:t>
            </a:r>
            <a:r>
              <a:rPr sz="1400" dirty="0">
                <a:latin typeface="Calibri"/>
                <a:cs typeface="Calibri"/>
              </a:rPr>
              <a:t>si </a:t>
            </a:r>
            <a:r>
              <a:rPr sz="1400" spc="-5" dirty="0">
                <a:latin typeface="Calibri"/>
                <a:cs typeface="Calibri"/>
              </a:rPr>
              <a:t>tuvieren </a:t>
            </a:r>
            <a:r>
              <a:rPr sz="1400" dirty="0">
                <a:latin typeface="Calibri"/>
                <a:cs typeface="Calibri"/>
              </a:rPr>
              <a:t>alguna </a:t>
            </a:r>
            <a:r>
              <a:rPr sz="1400" spc="-5" dirty="0">
                <a:latin typeface="Calibri"/>
                <a:cs typeface="Calibri"/>
              </a:rPr>
              <a:t>observación </a:t>
            </a:r>
            <a:r>
              <a:rPr sz="1400" spc="5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hagan valer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dentro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termino 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quince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días.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NOMBRES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5" dirty="0">
                <a:latin typeface="Calibri"/>
                <a:cs typeface="Calibri"/>
              </a:rPr>
              <a:t> FIRMAS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>
              <a:spcBef>
                <a:spcPts val="5"/>
              </a:spcBef>
            </a:pPr>
            <a:endParaRPr sz="1350" dirty="0">
              <a:latin typeface="Calibri"/>
              <a:cs typeface="Calibri"/>
            </a:endParaRPr>
          </a:p>
          <a:p>
            <a:pPr marL="2664460" marR="1790700" indent="1393825">
              <a:tabLst>
                <a:tab pos="6452235" algn="l"/>
              </a:tabLst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400" dirty="0">
                <a:latin typeface="Calibri"/>
                <a:cs typeface="Calibri"/>
              </a:rPr>
              <a:t>_  </a:t>
            </a:r>
            <a:r>
              <a:rPr sz="1400" spc="-10" dirty="0">
                <a:latin typeface="Calibri"/>
                <a:cs typeface="Calibri"/>
              </a:rPr>
              <a:t>REPRESENTANTES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LOS</a:t>
            </a:r>
            <a:r>
              <a:rPr sz="1400" spc="-5" dirty="0">
                <a:latin typeface="Calibri"/>
                <a:cs typeface="Calibri"/>
              </a:rPr>
              <a:t> TRABAJADORES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 dirty="0">
              <a:latin typeface="Calibri"/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NOMBRES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5" dirty="0">
                <a:latin typeface="Calibri"/>
                <a:cs typeface="Calibri"/>
              </a:rPr>
              <a:t> FIRMAS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68218" y="5693395"/>
            <a:ext cx="2214245" cy="0"/>
          </a:xfrm>
          <a:custGeom>
            <a:avLst/>
            <a:gdLst/>
            <a:ahLst/>
            <a:cxnLst/>
            <a:rect l="l" t="t" r="r" b="b"/>
            <a:pathLst>
              <a:path w="2214245">
                <a:moveTo>
                  <a:pt x="0" y="0"/>
                </a:moveTo>
                <a:lnTo>
                  <a:pt x="1414276" y="0"/>
                </a:lnTo>
              </a:path>
              <a:path w="2214245">
                <a:moveTo>
                  <a:pt x="1415702" y="0"/>
                </a:moveTo>
                <a:lnTo>
                  <a:pt x="1680879" y="0"/>
                </a:lnTo>
              </a:path>
              <a:path w="2214245">
                <a:moveTo>
                  <a:pt x="1682305" y="0"/>
                </a:moveTo>
                <a:lnTo>
                  <a:pt x="1947482" y="0"/>
                </a:lnTo>
              </a:path>
              <a:path w="2214245">
                <a:moveTo>
                  <a:pt x="1948909" y="0"/>
                </a:moveTo>
                <a:lnTo>
                  <a:pt x="2214060" y="0"/>
                </a:lnTo>
              </a:path>
            </a:pathLst>
          </a:custGeom>
          <a:ln w="1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29302" y="5693395"/>
            <a:ext cx="2392680" cy="0"/>
          </a:xfrm>
          <a:custGeom>
            <a:avLst/>
            <a:gdLst/>
            <a:ahLst/>
            <a:cxnLst/>
            <a:rect l="l" t="t" r="r" b="b"/>
            <a:pathLst>
              <a:path w="2392679">
                <a:moveTo>
                  <a:pt x="0" y="0"/>
                </a:moveTo>
                <a:lnTo>
                  <a:pt x="1325883" y="0"/>
                </a:lnTo>
              </a:path>
              <a:path w="2392679">
                <a:moveTo>
                  <a:pt x="1327310" y="0"/>
                </a:moveTo>
                <a:lnTo>
                  <a:pt x="1592487" y="0"/>
                </a:lnTo>
              </a:path>
              <a:path w="2392679">
                <a:moveTo>
                  <a:pt x="1593913" y="0"/>
                </a:moveTo>
                <a:lnTo>
                  <a:pt x="1859090" y="0"/>
                </a:lnTo>
              </a:path>
              <a:path w="2392679">
                <a:moveTo>
                  <a:pt x="1860516" y="0"/>
                </a:moveTo>
                <a:lnTo>
                  <a:pt x="2125693" y="0"/>
                </a:lnTo>
              </a:path>
              <a:path w="2392679">
                <a:moveTo>
                  <a:pt x="2127120" y="0"/>
                </a:moveTo>
                <a:lnTo>
                  <a:pt x="2392296" y="0"/>
                </a:lnTo>
              </a:path>
            </a:pathLst>
          </a:custGeom>
          <a:ln w="1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73192" y="5689803"/>
            <a:ext cx="22453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REPRESENTANTES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PATRON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4405" y="1160407"/>
            <a:ext cx="9427363" cy="3645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ENTREGA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LA COPIA</a:t>
            </a:r>
            <a:r>
              <a:rPr sz="1400" b="1" dirty="0">
                <a:latin typeface="Calibri"/>
                <a:cs typeface="Calibri"/>
              </a:rPr>
              <a:t> 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DECLARACIÓN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Y</a:t>
            </a:r>
            <a:r>
              <a:rPr sz="1400" b="1" spc="-5" dirty="0">
                <a:latin typeface="Calibri"/>
                <a:cs typeface="Calibri"/>
              </a:rPr>
              <a:t> SUS</a:t>
            </a:r>
            <a:r>
              <a:rPr sz="1400" b="1" spc="-10" dirty="0">
                <a:latin typeface="Calibri"/>
                <a:cs typeface="Calibri"/>
              </a:rPr>
              <a:t> ANEXOS</a:t>
            </a:r>
            <a:r>
              <a:rPr sz="1400" spc="-10" dirty="0"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5080" algn="just">
              <a:tabLst>
                <a:tab pos="1216025" algn="l"/>
                <a:tab pos="1340485" algn="l"/>
                <a:tab pos="2398395" algn="l"/>
                <a:tab pos="3730625" algn="l"/>
                <a:tab pos="3952875" algn="l"/>
              </a:tabLst>
            </a:pP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C.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	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CARÁCTER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	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EMPRESA,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HIZO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ENTREGA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OFICIALMENTE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MES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2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AÑO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SR.</a:t>
            </a:r>
            <a:r>
              <a:rPr sz="1400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400" spc="-5" dirty="0">
                <a:latin typeface="Calibri"/>
                <a:cs typeface="Calibri"/>
              </a:rPr>
              <a:t>INTEGRANTE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spc="2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COMISION,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COPIA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DE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DECLARACIÓN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ANUAL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I,S.R.</a:t>
            </a:r>
            <a:r>
              <a:rPr sz="1400" dirty="0">
                <a:latin typeface="Calibri"/>
                <a:cs typeface="Calibri"/>
              </a:rPr>
              <a:t> 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ANEXOS</a:t>
            </a:r>
            <a:r>
              <a:rPr sz="1400" spc="-5" dirty="0">
                <a:latin typeface="Calibri"/>
                <a:cs typeface="Calibri"/>
              </a:rPr>
              <a:t> POR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EJERCICIO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FISCAL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dirty="0">
                <a:latin typeface="Calibri"/>
                <a:cs typeface="Calibri"/>
              </a:rPr>
              <a:t> AÑO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2021,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PARA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DAR</a:t>
            </a:r>
            <a:r>
              <a:rPr sz="1400" spc="-5" dirty="0">
                <a:latin typeface="Calibri"/>
                <a:cs typeface="Calibri"/>
              </a:rPr>
              <a:t> CUMPLIMIENTO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LO 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ESTABLECIDO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 </a:t>
            </a:r>
            <a:r>
              <a:rPr sz="1400" spc="-10" dirty="0">
                <a:latin typeface="Calibri"/>
                <a:cs typeface="Calibri"/>
              </a:rPr>
              <a:t>ARTCULO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121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FEDERAL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TRABAJO.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41910" algn="just">
              <a:tabLst>
                <a:tab pos="1007110" algn="l"/>
                <a:tab pos="5633085" algn="l"/>
              </a:tabLst>
            </a:pP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SR.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400" spc="-5" dirty="0">
                <a:latin typeface="Calibri"/>
                <a:cs typeface="Calibri"/>
              </a:rPr>
              <a:t>INTEGRANTE</a:t>
            </a:r>
            <a:r>
              <a:rPr sz="1400" dirty="0">
                <a:latin typeface="Calibri"/>
                <a:cs typeface="Calibri"/>
              </a:rPr>
              <a:t> 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COMISION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MIXTA,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HACIENDO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USO</a:t>
            </a:r>
            <a:r>
              <a:rPr sz="1400" dirty="0">
                <a:latin typeface="Calibri"/>
                <a:cs typeface="Calibri"/>
              </a:rPr>
              <a:t> 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PALABRA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SOLICITO</a:t>
            </a:r>
            <a:r>
              <a:rPr sz="1400" spc="-5" dirty="0">
                <a:latin typeface="Calibri"/>
                <a:cs typeface="Calibri"/>
              </a:rPr>
              <a:t> EL</a:t>
            </a:r>
            <a:r>
              <a:rPr sz="1400" dirty="0">
                <a:latin typeface="Calibri"/>
                <a:cs typeface="Calibri"/>
              </a:rPr>
              <a:t> MANEJO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ADECUADO</a:t>
            </a:r>
            <a:r>
              <a:rPr sz="1400" dirty="0">
                <a:latin typeface="Calibri"/>
                <a:cs typeface="Calibri"/>
              </a:rPr>
              <a:t> 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INFORMACIÓN</a:t>
            </a:r>
            <a:r>
              <a:rPr sz="1400" dirty="0">
                <a:latin typeface="Calibri"/>
                <a:cs typeface="Calibri"/>
              </a:rPr>
              <a:t> 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INVITO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LOS</a:t>
            </a:r>
            <a:r>
              <a:rPr sz="1400" spc="-10" dirty="0">
                <a:latin typeface="Calibri"/>
                <a:cs typeface="Calibri"/>
              </a:rPr>
              <a:t> SRES,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COMISION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HACER</a:t>
            </a:r>
            <a:r>
              <a:rPr sz="1400" dirty="0">
                <a:latin typeface="Calibri"/>
                <a:cs typeface="Calibri"/>
              </a:rPr>
              <a:t> SU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MEJOR</a:t>
            </a:r>
            <a:r>
              <a:rPr sz="1400" dirty="0">
                <a:latin typeface="Calibri"/>
                <a:cs typeface="Calibri"/>
              </a:rPr>
              <a:t> TRABAJO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INFORMANDO </a:t>
            </a:r>
            <a:r>
              <a:rPr sz="1400" dirty="0">
                <a:latin typeface="Calibri"/>
                <a:cs typeface="Calibri"/>
              </a:rPr>
              <a:t>DE </a:t>
            </a:r>
            <a:r>
              <a:rPr sz="1400" spc="-15" dirty="0">
                <a:latin typeface="Calibri"/>
                <a:cs typeface="Calibri"/>
              </a:rPr>
              <a:t>LO </a:t>
            </a:r>
            <a:r>
              <a:rPr sz="1400" spc="-10" dirty="0">
                <a:latin typeface="Calibri"/>
                <a:cs typeface="Calibri"/>
              </a:rPr>
              <a:t>POSITIVO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20" dirty="0">
                <a:latin typeface="Calibri"/>
                <a:cs typeface="Calibri"/>
              </a:rPr>
              <a:t>NEGATIVO </a:t>
            </a:r>
            <a:r>
              <a:rPr sz="1400" dirty="0">
                <a:latin typeface="Calibri"/>
                <a:cs typeface="Calibri"/>
              </a:rPr>
              <a:t>QUE SE </a:t>
            </a:r>
            <a:r>
              <a:rPr sz="1400" spc="-5" dirty="0">
                <a:latin typeface="Calibri"/>
                <a:cs typeface="Calibri"/>
              </a:rPr>
              <a:t>PUDIERA </a:t>
            </a:r>
            <a:r>
              <a:rPr sz="1400" spc="-20" dirty="0">
                <a:latin typeface="Calibri"/>
                <a:cs typeface="Calibri"/>
              </a:rPr>
              <a:t>PRESENTAR </a:t>
            </a:r>
            <a:r>
              <a:rPr sz="1400" spc="-5" dirty="0">
                <a:latin typeface="Calibri"/>
                <a:cs typeface="Calibri"/>
              </a:rPr>
              <a:t>DURANTE </a:t>
            </a:r>
            <a:r>
              <a:rPr sz="1400" spc="-30" dirty="0">
                <a:latin typeface="Calibri"/>
                <a:cs typeface="Calibri"/>
              </a:rPr>
              <a:t>ESTAS </a:t>
            </a:r>
            <a:r>
              <a:rPr sz="1400" spc="-10" dirty="0">
                <a:latin typeface="Calibri"/>
                <a:cs typeface="Calibri"/>
              </a:rPr>
              <a:t>SESIONES, </a:t>
            </a:r>
            <a:r>
              <a:rPr sz="1400" dirty="0">
                <a:latin typeface="Calibri"/>
                <a:cs typeface="Calibri"/>
              </a:rPr>
              <a:t>SE </a:t>
            </a:r>
            <a:r>
              <a:rPr sz="1400" spc="-10" dirty="0">
                <a:latin typeface="Calibri"/>
                <a:cs typeface="Calibri"/>
              </a:rPr>
              <a:t>HIZO </a:t>
            </a:r>
            <a:r>
              <a:rPr sz="1400" spc="-5" dirty="0">
                <a:latin typeface="Calibri"/>
                <a:cs typeface="Calibri"/>
              </a:rPr>
              <a:t> ENTREGA</a:t>
            </a:r>
            <a:r>
              <a:rPr sz="1400" spc="3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spc="36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CARÁTULA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LA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DECLARACIÓN</a:t>
            </a:r>
            <a:r>
              <a:rPr sz="1400" spc="3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3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I,S,R,</a:t>
            </a:r>
            <a:r>
              <a:rPr sz="1400" spc="3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AÑO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LOS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SRES.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INTEGRANTES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LA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COMISION,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COMO</a:t>
            </a:r>
            <a:r>
              <a:rPr sz="1400" dirty="0">
                <a:latin typeface="Calibri"/>
                <a:cs typeface="Calibri"/>
              </a:rPr>
              <a:t> 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LOS</a:t>
            </a:r>
            <a:r>
              <a:rPr sz="1400" spc="-5" dirty="0">
                <a:latin typeface="Calibri"/>
                <a:cs typeface="Calibri"/>
              </a:rPr>
              <a:t> ANEXOS.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43815" algn="just"/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 </a:t>
            </a:r>
            <a:r>
              <a:rPr sz="1400" spc="-25" dirty="0">
                <a:latin typeface="Calibri"/>
                <a:cs typeface="Calibri"/>
              </a:rPr>
              <a:t>PARTE </a:t>
            </a:r>
            <a:r>
              <a:rPr sz="1400" spc="-15" dirty="0">
                <a:latin typeface="Calibri"/>
                <a:cs typeface="Calibri"/>
              </a:rPr>
              <a:t>LOS REPRESENTANTES </a:t>
            </a:r>
            <a:r>
              <a:rPr sz="1400" dirty="0">
                <a:latin typeface="Calibri"/>
                <a:cs typeface="Calibri"/>
              </a:rPr>
              <a:t>DE </a:t>
            </a:r>
            <a:r>
              <a:rPr sz="1400" spc="-5" dirty="0">
                <a:latin typeface="Calibri"/>
                <a:cs typeface="Calibri"/>
              </a:rPr>
              <a:t>LA EMPRESA </a:t>
            </a:r>
            <a:r>
              <a:rPr sz="1400" spc="-15" dirty="0">
                <a:latin typeface="Calibri"/>
                <a:cs typeface="Calibri"/>
              </a:rPr>
              <a:t>MANIFESTARON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 DE ACUERDO A </a:t>
            </a:r>
            <a:r>
              <a:rPr sz="1400" spc="-20" dirty="0">
                <a:latin typeface="Calibri"/>
                <a:cs typeface="Calibri"/>
              </a:rPr>
              <a:t>LO </a:t>
            </a:r>
            <a:r>
              <a:rPr sz="1400" dirty="0">
                <a:latin typeface="Calibri"/>
                <a:cs typeface="Calibri"/>
              </a:rPr>
              <a:t>QUE MARCA </a:t>
            </a:r>
            <a:r>
              <a:rPr sz="1400" spc="-5" dirty="0">
                <a:latin typeface="Calibri"/>
                <a:cs typeface="Calibri"/>
              </a:rPr>
              <a:t>LA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LEY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FEDERAL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dirty="0">
                <a:latin typeface="Calibri"/>
                <a:cs typeface="Calibri"/>
              </a:rPr>
              <a:t> TRABAJO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dirty="0">
                <a:latin typeface="Calibri"/>
                <a:cs typeface="Calibri"/>
              </a:rPr>
              <a:t> SU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ARTICULO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121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FRACCION</a:t>
            </a:r>
            <a:r>
              <a:rPr sz="1400" dirty="0">
                <a:latin typeface="Calibri"/>
                <a:cs typeface="Calibri"/>
              </a:rPr>
              <a:t> 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MISMO</a:t>
            </a:r>
            <a:r>
              <a:rPr sz="1400" dirty="0">
                <a:latin typeface="Calibri"/>
                <a:cs typeface="Calibri"/>
              </a:rPr>
              <a:t> Y</a:t>
            </a:r>
            <a:r>
              <a:rPr sz="1400" spc="5" dirty="0">
                <a:latin typeface="Calibri"/>
                <a:cs typeface="Calibri"/>
              </a:rPr>
              <a:t> EN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FORMA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COMPLEMENTARIA </a:t>
            </a:r>
            <a:r>
              <a:rPr sz="1400" spc="-5" dirty="0">
                <a:latin typeface="Calibri"/>
                <a:cs typeface="Calibri"/>
              </a:rPr>
              <a:t> ENTREGAN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LA COMISION </a:t>
            </a:r>
            <a:r>
              <a:rPr sz="1400" spc="-25" dirty="0">
                <a:latin typeface="Calibri"/>
                <a:cs typeface="Calibri"/>
              </a:rPr>
              <a:t>MIXTA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UNA CEDULA </a:t>
            </a:r>
            <a:r>
              <a:rPr sz="1400" dirty="0">
                <a:latin typeface="Calibri"/>
                <a:cs typeface="Calibri"/>
              </a:rPr>
              <a:t>QUE </a:t>
            </a:r>
            <a:r>
              <a:rPr sz="1400" spc="-5" dirty="0">
                <a:latin typeface="Calibri"/>
                <a:cs typeface="Calibri"/>
              </a:rPr>
              <a:t>MUESTRA LA DETERMINACIÓN </a:t>
            </a:r>
            <a:r>
              <a:rPr sz="1400" dirty="0">
                <a:latin typeface="Calibri"/>
                <a:cs typeface="Calibri"/>
              </a:rPr>
              <a:t>DE </a:t>
            </a:r>
            <a:r>
              <a:rPr sz="1400" spc="-5" dirty="0">
                <a:latin typeface="Calibri"/>
                <a:cs typeface="Calibri"/>
              </a:rPr>
              <a:t>LA UTILIDAD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5" dirty="0">
                <a:latin typeface="Calibri"/>
                <a:cs typeface="Calibri"/>
              </a:rPr>
              <a:t>REPARTIR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ACUERDO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ARTICULO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9º.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 LEY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 </a:t>
            </a:r>
            <a:r>
              <a:rPr sz="1400" dirty="0">
                <a:latin typeface="Calibri"/>
                <a:cs typeface="Calibri"/>
              </a:rPr>
              <a:t>I.S.R.</a:t>
            </a:r>
          </a:p>
          <a:p>
            <a:pPr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1878330"/>
            <a:r>
              <a:rPr sz="1400" spc="-15" dirty="0">
                <a:latin typeface="Calibri"/>
                <a:cs typeface="Calibri"/>
              </a:rPr>
              <a:t>CONSTANCIA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FIRMAS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2845" y="855027"/>
            <a:ext cx="9906391" cy="5147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GUIA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MONTO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UTILIDAD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REPARTIR </a:t>
            </a:r>
            <a:r>
              <a:rPr sz="1400" b="1" spc="-5" dirty="0">
                <a:latin typeface="Calibri"/>
                <a:cs typeface="Calibri"/>
              </a:rPr>
              <a:t>EN EL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EJERCICIO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FISCAL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DEL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5080" algn="just">
              <a:tabLst>
                <a:tab pos="4201795" algn="l"/>
                <a:tab pos="4418330" algn="l"/>
                <a:tab pos="6405880" algn="l"/>
                <a:tab pos="6605905" algn="l"/>
                <a:tab pos="7634605" algn="l"/>
              </a:tabLst>
            </a:pPr>
            <a:r>
              <a:rPr sz="1400" dirty="0">
                <a:latin typeface="Calibri"/>
                <a:cs typeface="Calibri"/>
              </a:rPr>
              <a:t>SE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INFORMA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PARTE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EMPRESA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LA</a:t>
            </a:r>
            <a:r>
              <a:rPr sz="1400" spc="-5" dirty="0">
                <a:latin typeface="Calibri"/>
                <a:cs typeface="Calibri"/>
              </a:rPr>
              <a:t> UTILIDAD</a:t>
            </a:r>
            <a:r>
              <a:rPr sz="1400" dirty="0">
                <a:latin typeface="Calibri"/>
                <a:cs typeface="Calibri"/>
              </a:rPr>
              <a:t> 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REPARTIR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CONFORMIDAD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RENTA 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GRAVABLE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ASCENDIO POR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EJERCICIO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FISCAL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	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MONTO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$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CUAL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AGREGANDO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MONTO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COBRADO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LAS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UTILIDADES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6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AÑO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MONTO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$</a:t>
            </a:r>
            <a:r>
              <a:rPr sz="1400" u="sng" spc="1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DA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MONTO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TOTAL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UT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L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-25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AD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2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ART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R 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RE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L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RA</a:t>
            </a:r>
            <a:r>
              <a:rPr sz="1400" spc="-5" dirty="0">
                <a:latin typeface="Calibri"/>
                <a:cs typeface="Calibri"/>
              </a:rPr>
              <a:t>B</a:t>
            </a:r>
            <a:r>
              <a:rPr sz="1400" spc="10" dirty="0">
                <a:latin typeface="Calibri"/>
                <a:cs typeface="Calibri"/>
              </a:rPr>
              <a:t>A</a:t>
            </a:r>
            <a:r>
              <a:rPr sz="1400" spc="-30" dirty="0">
                <a:latin typeface="Calibri"/>
                <a:cs typeface="Calibri"/>
              </a:rPr>
              <a:t>J</a:t>
            </a:r>
            <a:r>
              <a:rPr sz="1400" dirty="0">
                <a:latin typeface="Calibri"/>
                <a:cs typeface="Calibri"/>
              </a:rPr>
              <a:t>ADOR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-5" dirty="0">
                <a:latin typeface="Calibri"/>
                <a:cs typeface="Calibri"/>
              </a:rPr>
              <a:t> LA</a:t>
            </a:r>
            <a:r>
              <a:rPr sz="1400" dirty="0">
                <a:latin typeface="Calibri"/>
                <a:cs typeface="Calibri"/>
              </a:rPr>
              <a:t>B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RAR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 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Ñ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	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$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>
              <a:spcBef>
                <a:spcPts val="5"/>
              </a:spcBef>
            </a:pPr>
            <a:endParaRPr sz="1350" dirty="0">
              <a:latin typeface="Calibri"/>
              <a:cs typeface="Calibri"/>
            </a:endParaRPr>
          </a:p>
          <a:p>
            <a:pPr marL="12700" algn="just"/>
            <a:r>
              <a:rPr sz="1400" dirty="0">
                <a:latin typeface="Calibri"/>
                <a:cs typeface="Calibri"/>
              </a:rPr>
              <a:t>NORMAS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PROCEDIMIENTOS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PARA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REPARTO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INDIVIDUAL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6985" algn="just"/>
            <a:r>
              <a:rPr sz="1400" spc="-5" dirty="0">
                <a:latin typeface="Calibri"/>
                <a:cs typeface="Calibri"/>
              </a:rPr>
              <a:t>LA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COMISION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PARTICIPACION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UTILIDADES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ACUERDAN</a:t>
            </a:r>
            <a:r>
              <a:rPr sz="1400" dirty="0">
                <a:latin typeface="Calibri"/>
                <a:cs typeface="Calibri"/>
              </a:rPr>
              <a:t> QUE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PARA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DISTRIBUIR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UTILIDAD</a:t>
            </a:r>
            <a:r>
              <a:rPr sz="1400" dirty="0">
                <a:latin typeface="Calibri"/>
                <a:cs typeface="Calibri"/>
              </a:rPr>
              <a:t> ENTRE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LOS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TRABAJADORES </a:t>
            </a:r>
            <a:r>
              <a:rPr sz="1400" spc="-15" dirty="0">
                <a:latin typeface="Calibri"/>
                <a:cs typeface="Calibri"/>
              </a:rPr>
              <a:t>CON </a:t>
            </a:r>
            <a:r>
              <a:rPr sz="1400" spc="-5" dirty="0">
                <a:latin typeface="Calibri"/>
                <a:cs typeface="Calibri"/>
              </a:rPr>
              <a:t>DERECHO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25" dirty="0">
                <a:latin typeface="Calibri"/>
                <a:cs typeface="Calibri"/>
              </a:rPr>
              <a:t>REPARTO </a:t>
            </a:r>
            <a:r>
              <a:rPr sz="1400" dirty="0">
                <a:latin typeface="Calibri"/>
                <a:cs typeface="Calibri"/>
              </a:rPr>
              <a:t>SE </a:t>
            </a:r>
            <a:r>
              <a:rPr sz="1400" spc="-20" dirty="0">
                <a:latin typeface="Calibri"/>
                <a:cs typeface="Calibri"/>
              </a:rPr>
              <a:t>ESTABLEZCAN </a:t>
            </a:r>
            <a:r>
              <a:rPr sz="1400" dirty="0">
                <a:latin typeface="Calibri"/>
                <a:cs typeface="Calibri"/>
              </a:rPr>
              <a:t>Y APLIQUEN </a:t>
            </a:r>
            <a:r>
              <a:rPr sz="1400" spc="-5" dirty="0">
                <a:latin typeface="Calibri"/>
                <a:cs typeface="Calibri"/>
              </a:rPr>
              <a:t>LAS SIGUIENTES NORMAS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5" dirty="0">
                <a:latin typeface="Calibri"/>
                <a:cs typeface="Calibri"/>
              </a:rPr>
              <a:t>CRITERIOS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MISMOS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PERMITEN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DISTRIBUIR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EQUITATIVAMENTE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 UTILIDAD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ENTRE </a:t>
            </a:r>
            <a:r>
              <a:rPr sz="1400" spc="-15" dirty="0">
                <a:latin typeface="Calibri"/>
                <a:cs typeface="Calibri"/>
              </a:rPr>
              <a:t>LOS</a:t>
            </a:r>
            <a:r>
              <a:rPr sz="1400" spc="-5" dirty="0">
                <a:latin typeface="Calibri"/>
                <a:cs typeface="Calibri"/>
              </a:rPr>
              <a:t> TRABAJADORES.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 algn="just"/>
            <a:r>
              <a:rPr sz="1400" b="1" spc="-5" dirty="0">
                <a:latin typeface="Calibri"/>
                <a:cs typeface="Calibri"/>
              </a:rPr>
              <a:t>PERSONAS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EXCLUIDAS</a:t>
            </a:r>
            <a:r>
              <a:rPr sz="1400" b="1" dirty="0">
                <a:latin typeface="Calibri"/>
                <a:cs typeface="Calibri"/>
              </a:rPr>
              <a:t> DEL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REPARTO </a:t>
            </a:r>
            <a:r>
              <a:rPr sz="1400" b="1" spc="-5" dirty="0">
                <a:latin typeface="Calibri"/>
                <a:cs typeface="Calibri"/>
              </a:rPr>
              <a:t>DE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UTILIDADES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12700" algn="just"/>
            <a:r>
              <a:rPr sz="1400" dirty="0">
                <a:latin typeface="Calibri"/>
                <a:cs typeface="Calibri"/>
              </a:rPr>
              <a:t>DE</a:t>
            </a:r>
            <a:r>
              <a:rPr sz="1400" spc="-5" dirty="0">
                <a:latin typeface="Calibri"/>
                <a:cs typeface="Calibri"/>
              </a:rPr>
              <a:t> ACUERDO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PROPIA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COMISION </a:t>
            </a:r>
            <a:r>
              <a:rPr sz="1400" spc="-25" dirty="0">
                <a:latin typeface="Calibri"/>
                <a:cs typeface="Calibri"/>
              </a:rPr>
              <a:t>MIXTA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CONSIDERADOS;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DIRECTOR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GENERAL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DIRECTOR</a:t>
            </a:r>
            <a:endParaRPr sz="1400" dirty="0">
              <a:latin typeface="Calibri"/>
              <a:cs typeface="Calibri"/>
            </a:endParaRPr>
          </a:p>
          <a:p>
            <a:pPr marL="12700" algn="just"/>
            <a:r>
              <a:rPr sz="1400" spc="-10" dirty="0">
                <a:latin typeface="Calibri"/>
                <a:cs typeface="Calibri"/>
              </a:rPr>
              <a:t>ADJUNTO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PARA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LOS </a:t>
            </a:r>
            <a:r>
              <a:rPr sz="1400" spc="-10" dirty="0">
                <a:latin typeface="Calibri"/>
                <a:cs typeface="Calibri"/>
              </a:rPr>
              <a:t>EFECTOS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25" dirty="0">
                <a:latin typeface="Calibri"/>
                <a:cs typeface="Calibri"/>
              </a:rPr>
              <a:t>REPARTO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UTILIDADES.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380365"/>
            <a:r>
              <a:rPr sz="1400" spc="-5" dirty="0">
                <a:latin typeface="Calibri"/>
                <a:cs typeface="Calibri"/>
              </a:rPr>
              <a:t>LAS PERSONAS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15" dirty="0">
                <a:latin typeface="Calibri"/>
                <a:cs typeface="Calibri"/>
              </a:rPr>
              <a:t>PROFESIONISTAS </a:t>
            </a:r>
            <a:r>
              <a:rPr sz="1400" dirty="0">
                <a:latin typeface="Calibri"/>
                <a:cs typeface="Calibri"/>
              </a:rPr>
              <a:t>QUE </a:t>
            </a:r>
            <a:r>
              <a:rPr sz="1400" spc="-10" dirty="0">
                <a:latin typeface="Calibri"/>
                <a:cs typeface="Calibri"/>
              </a:rPr>
              <a:t>OBTENGAN</a:t>
            </a:r>
            <a:r>
              <a:rPr sz="1400" spc="-5" dirty="0">
                <a:latin typeface="Calibri"/>
                <a:cs typeface="Calibri"/>
              </a:rPr>
              <a:t> SUS INGRESOS POR </a:t>
            </a:r>
            <a:r>
              <a:rPr sz="1400" spc="-10" dirty="0">
                <a:latin typeface="Calibri"/>
                <a:cs typeface="Calibri"/>
              </a:rPr>
              <a:t>CONCEPTO </a:t>
            </a:r>
            <a:r>
              <a:rPr sz="1400" spc="-5" dirty="0">
                <a:latin typeface="Calibri"/>
                <a:cs typeface="Calibri"/>
              </a:rPr>
              <a:t>DE HONORARIOS DE </a:t>
            </a:r>
            <a:r>
              <a:rPr sz="1400" spc="-10" dirty="0">
                <a:latin typeface="Calibri"/>
                <a:cs typeface="Calibri"/>
              </a:rPr>
              <a:t>IGUAL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MANERA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 </a:t>
            </a:r>
            <a:r>
              <a:rPr sz="1400" spc="-10" dirty="0">
                <a:latin typeface="Calibri"/>
                <a:cs typeface="Calibri"/>
              </a:rPr>
              <a:t>EXCLUYEN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10" dirty="0">
                <a:latin typeface="Calibri"/>
                <a:cs typeface="Calibri"/>
              </a:rPr>
              <a:t> ESTE DERECHO.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/>
            <a:r>
              <a:rPr sz="1400" spc="-15" dirty="0">
                <a:latin typeface="Calibri"/>
                <a:cs typeface="Calibri"/>
              </a:rPr>
              <a:t>LOS</a:t>
            </a:r>
            <a:r>
              <a:rPr sz="1400" spc="-5" dirty="0">
                <a:latin typeface="Calibri"/>
                <a:cs typeface="Calibri"/>
              </a:rPr>
              <a:t> TRABAJADORES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25" dirty="0">
                <a:latin typeface="Calibri"/>
                <a:cs typeface="Calibri"/>
              </a:rPr>
              <a:t>CONTRATO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TERDRAN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DERECHO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PARTICIPAR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SIEMPRE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CUANDO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45" dirty="0">
                <a:latin typeface="Calibri"/>
                <a:cs typeface="Calibri"/>
              </a:rPr>
              <a:t>HAYAN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ACUMULADO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60</a:t>
            </a:r>
          </a:p>
          <a:p>
            <a:pPr marL="12700"/>
            <a:r>
              <a:rPr sz="1400" spc="-5" dirty="0">
                <a:latin typeface="Calibri"/>
                <a:cs typeface="Calibri"/>
              </a:rPr>
              <a:t>DÍAS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EJERCICIO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 MANERA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CONTINUA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 DISCONTINUA,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5" dirty="0">
                <a:latin typeface="Calibri"/>
                <a:cs typeface="Calibri"/>
              </a:rPr>
              <a:t>YA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LABORADOS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Y/O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PAGADOS.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BE667BD-1FA3-735E-CAA7-1CD7C56E8994}"/>
              </a:ext>
            </a:extLst>
          </p:cNvPr>
          <p:cNvSpPr/>
          <p:nvPr/>
        </p:nvSpPr>
        <p:spPr>
          <a:xfrm>
            <a:off x="1871004" y="1955410"/>
            <a:ext cx="8440616" cy="2264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2" name="object 2"/>
          <p:cNvGrpSpPr/>
          <p:nvPr/>
        </p:nvGrpSpPr>
        <p:grpSpPr>
          <a:xfrm>
            <a:off x="2090927" y="2322570"/>
            <a:ext cx="7939405" cy="648970"/>
            <a:chOff x="566926" y="2322570"/>
            <a:chExt cx="7939405" cy="648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926" y="2322570"/>
              <a:ext cx="7939280" cy="6484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677" y="2349499"/>
              <a:ext cx="7886763" cy="59677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570732" y="3142473"/>
            <a:ext cx="4959985" cy="652145"/>
            <a:chOff x="2046731" y="3142472"/>
            <a:chExt cx="4959985" cy="65214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6731" y="3142472"/>
              <a:ext cx="4959859" cy="6515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3782" y="3169792"/>
              <a:ext cx="4907788" cy="59944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2509" y="1012502"/>
            <a:ext cx="9737577" cy="4545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endParaRPr sz="1400" dirty="0">
              <a:latin typeface="Calibri"/>
              <a:cs typeface="Calibri"/>
            </a:endParaRPr>
          </a:p>
          <a:p>
            <a:pPr marL="12700"/>
            <a:r>
              <a:rPr sz="1350" spc="5" dirty="0">
                <a:latin typeface="Calibri"/>
                <a:cs typeface="Calibri"/>
              </a:rPr>
              <a:t>La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fracción IV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del</a:t>
            </a:r>
            <a:r>
              <a:rPr sz="1350" spc="1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articulo</a:t>
            </a:r>
            <a:r>
              <a:rPr sz="1350" spc="1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127</a:t>
            </a:r>
            <a:r>
              <a:rPr sz="1350" spc="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de la</a:t>
            </a:r>
            <a:r>
              <a:rPr sz="1350" spc="1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Ley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Federal</a:t>
            </a:r>
            <a:r>
              <a:rPr sz="1350" spc="2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del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Trabajo</a:t>
            </a:r>
            <a:r>
              <a:rPr sz="1350" spc="2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establece:</a:t>
            </a:r>
            <a:endParaRPr sz="135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00" dirty="0">
              <a:latin typeface="Calibri"/>
              <a:cs typeface="Calibri"/>
            </a:endParaRPr>
          </a:p>
          <a:p>
            <a:pPr marL="12700" marR="6985">
              <a:spcBef>
                <a:spcPts val="5"/>
              </a:spcBef>
            </a:pPr>
            <a:r>
              <a:rPr sz="1350" dirty="0">
                <a:latin typeface="Calibri"/>
                <a:cs typeface="Calibri"/>
              </a:rPr>
              <a:t>Las</a:t>
            </a:r>
            <a:r>
              <a:rPr sz="1350" spc="15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madres</a:t>
            </a:r>
            <a:r>
              <a:rPr sz="1350" spc="16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trabajadoras</a:t>
            </a:r>
            <a:r>
              <a:rPr sz="1350" spc="17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durante</a:t>
            </a:r>
            <a:r>
              <a:rPr sz="1350" spc="18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los</a:t>
            </a:r>
            <a:r>
              <a:rPr sz="1350" spc="16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periodos</a:t>
            </a:r>
            <a:r>
              <a:rPr sz="1350" spc="17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prenatal</a:t>
            </a:r>
            <a:r>
              <a:rPr sz="1350" spc="16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y</a:t>
            </a:r>
            <a:r>
              <a:rPr sz="1350" spc="16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postnatal,</a:t>
            </a:r>
            <a:r>
              <a:rPr sz="1350" spc="16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y</a:t>
            </a:r>
            <a:r>
              <a:rPr sz="1350" spc="16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los</a:t>
            </a:r>
            <a:r>
              <a:rPr sz="1350" spc="15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trabajadores</a:t>
            </a:r>
            <a:r>
              <a:rPr sz="1350" spc="18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victimas</a:t>
            </a:r>
            <a:r>
              <a:rPr sz="1350" spc="16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de</a:t>
            </a:r>
            <a:r>
              <a:rPr sz="1350" spc="16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un</a:t>
            </a:r>
            <a:r>
              <a:rPr sz="1350" spc="16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riesgo</a:t>
            </a:r>
            <a:r>
              <a:rPr sz="1350" spc="17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de</a:t>
            </a:r>
            <a:r>
              <a:rPr sz="1350" spc="16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trabajo </a:t>
            </a:r>
            <a:r>
              <a:rPr sz="1350" spc="-29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durante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el periodo</a:t>
            </a:r>
            <a:r>
              <a:rPr sz="1350" spc="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de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incapacidad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temporal, </a:t>
            </a:r>
            <a:r>
              <a:rPr sz="1350" spc="-10" dirty="0">
                <a:latin typeface="Calibri"/>
                <a:cs typeface="Calibri"/>
              </a:rPr>
              <a:t>serán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considerados </a:t>
            </a:r>
            <a:r>
              <a:rPr sz="1350" dirty="0">
                <a:latin typeface="Calibri"/>
                <a:cs typeface="Calibri"/>
              </a:rPr>
              <a:t>como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trabajadores</a:t>
            </a:r>
            <a:r>
              <a:rPr sz="1350" dirty="0">
                <a:latin typeface="Calibri"/>
                <a:cs typeface="Calibri"/>
              </a:rPr>
              <a:t> en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servicio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activo.</a:t>
            </a:r>
          </a:p>
          <a:p>
            <a:pPr>
              <a:spcBef>
                <a:spcPts val="35"/>
              </a:spcBef>
            </a:pPr>
            <a:endParaRPr sz="1300" dirty="0">
              <a:latin typeface="Calibri"/>
              <a:cs typeface="Calibri"/>
            </a:endParaRPr>
          </a:p>
          <a:p>
            <a:pPr marL="12700" marR="5080" algn="just"/>
            <a:r>
              <a:rPr sz="1350" spc="-5" dirty="0">
                <a:latin typeface="Calibri"/>
                <a:cs typeface="Calibri"/>
              </a:rPr>
              <a:t>El articulo 170 </a:t>
            </a:r>
            <a:r>
              <a:rPr sz="1350" dirty="0">
                <a:latin typeface="Calibri"/>
                <a:cs typeface="Calibri"/>
              </a:rPr>
              <a:t>de la </a:t>
            </a:r>
            <a:r>
              <a:rPr sz="1350" spc="-10" dirty="0">
                <a:latin typeface="Calibri"/>
                <a:cs typeface="Calibri"/>
              </a:rPr>
              <a:t>Ley Federal </a:t>
            </a:r>
            <a:r>
              <a:rPr sz="1350" spc="-5" dirty="0">
                <a:latin typeface="Calibri"/>
                <a:cs typeface="Calibri"/>
              </a:rPr>
              <a:t>del </a:t>
            </a:r>
            <a:r>
              <a:rPr sz="1350" spc="-20" dirty="0">
                <a:latin typeface="Calibri"/>
                <a:cs typeface="Calibri"/>
              </a:rPr>
              <a:t>Trabajo </a:t>
            </a:r>
            <a:r>
              <a:rPr sz="1350" spc="-5" dirty="0">
                <a:latin typeface="Calibri"/>
                <a:cs typeface="Calibri"/>
              </a:rPr>
              <a:t>señala que </a:t>
            </a:r>
            <a:r>
              <a:rPr sz="1350" dirty="0">
                <a:latin typeface="Calibri"/>
                <a:cs typeface="Calibri"/>
              </a:rPr>
              <a:t>los </a:t>
            </a:r>
            <a:r>
              <a:rPr sz="1350" spc="-5" dirty="0">
                <a:latin typeface="Calibri"/>
                <a:cs typeface="Calibri"/>
              </a:rPr>
              <a:t>periodos </a:t>
            </a:r>
            <a:r>
              <a:rPr sz="1350" spc="-10" dirty="0">
                <a:latin typeface="Calibri"/>
                <a:cs typeface="Calibri"/>
              </a:rPr>
              <a:t>prenatal </a:t>
            </a:r>
            <a:r>
              <a:rPr sz="1350" dirty="0">
                <a:latin typeface="Calibri"/>
                <a:cs typeface="Calibri"/>
              </a:rPr>
              <a:t>y </a:t>
            </a:r>
            <a:r>
              <a:rPr sz="1350" spc="-10" dirty="0">
                <a:latin typeface="Calibri"/>
                <a:cs typeface="Calibri"/>
              </a:rPr>
              <a:t>postnatal </a:t>
            </a:r>
            <a:r>
              <a:rPr sz="1350" spc="-5" dirty="0">
                <a:latin typeface="Calibri"/>
                <a:cs typeface="Calibri"/>
              </a:rPr>
              <a:t>son </a:t>
            </a:r>
            <a:r>
              <a:rPr sz="1350" dirty="0">
                <a:latin typeface="Calibri"/>
                <a:cs typeface="Calibri"/>
              </a:rPr>
              <a:t>de </a:t>
            </a:r>
            <a:r>
              <a:rPr sz="1350" spc="-5" dirty="0">
                <a:latin typeface="Calibri"/>
                <a:cs typeface="Calibri"/>
              </a:rPr>
              <a:t>seis semanas anteriores </a:t>
            </a:r>
            <a:r>
              <a:rPr sz="1350" dirty="0">
                <a:latin typeface="Calibri"/>
                <a:cs typeface="Calibri"/>
              </a:rPr>
              <a:t>y 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seis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posteriores</a:t>
            </a:r>
            <a:r>
              <a:rPr sz="1350" spc="-5" dirty="0">
                <a:latin typeface="Calibri"/>
                <a:cs typeface="Calibri"/>
              </a:rPr>
              <a:t> al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parto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y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percibirán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sus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salarios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íntegros.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Este</a:t>
            </a:r>
            <a:r>
              <a:rPr sz="1350" spc="-5" dirty="0">
                <a:latin typeface="Calibri"/>
                <a:cs typeface="Calibri"/>
              </a:rPr>
              <a:t> periodo</a:t>
            </a:r>
            <a:r>
              <a:rPr sz="1350" dirty="0">
                <a:latin typeface="Calibri"/>
                <a:cs typeface="Calibri"/>
              </a:rPr>
              <a:t> de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doce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semanas</a:t>
            </a:r>
            <a:r>
              <a:rPr sz="1350" dirty="0">
                <a:latin typeface="Calibri"/>
                <a:cs typeface="Calibri"/>
              </a:rPr>
              <a:t> de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descanso</a:t>
            </a:r>
            <a:r>
              <a:rPr sz="1350" dirty="0">
                <a:latin typeface="Calibri"/>
                <a:cs typeface="Calibri"/>
              </a:rPr>
              <a:t> en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total</a:t>
            </a:r>
            <a:r>
              <a:rPr sz="1350" spc="-5" dirty="0">
                <a:latin typeface="Calibri"/>
                <a:cs typeface="Calibri"/>
              </a:rPr>
              <a:t> se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considerara</a:t>
            </a:r>
            <a:r>
              <a:rPr sz="1350" spc="9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como</a:t>
            </a:r>
            <a:r>
              <a:rPr sz="1350" spc="8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días</a:t>
            </a:r>
            <a:r>
              <a:rPr sz="1350" spc="8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trabajados,</a:t>
            </a:r>
            <a:r>
              <a:rPr sz="1350" spc="8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así</a:t>
            </a:r>
            <a:r>
              <a:rPr sz="1350" spc="8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como</a:t>
            </a:r>
            <a:r>
              <a:rPr sz="1350" spc="8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el</a:t>
            </a:r>
            <a:r>
              <a:rPr sz="1350" spc="7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monto</a:t>
            </a:r>
            <a:r>
              <a:rPr sz="1350" spc="8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de</a:t>
            </a:r>
            <a:r>
              <a:rPr sz="1350" spc="8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los</a:t>
            </a:r>
            <a:r>
              <a:rPr sz="1350" spc="7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salarios</a:t>
            </a:r>
            <a:r>
              <a:rPr sz="1350" spc="9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percibidos,</a:t>
            </a:r>
            <a:r>
              <a:rPr sz="1350" spc="10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para</a:t>
            </a:r>
            <a:r>
              <a:rPr sz="1350" spc="9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los</a:t>
            </a:r>
            <a:r>
              <a:rPr sz="1350" spc="8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efectos</a:t>
            </a:r>
            <a:r>
              <a:rPr sz="1350" spc="8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del</a:t>
            </a:r>
            <a:r>
              <a:rPr sz="1350" spc="9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pago</a:t>
            </a:r>
            <a:r>
              <a:rPr sz="1350" spc="7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de</a:t>
            </a:r>
            <a:r>
              <a:rPr sz="1350" spc="9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utilidades</a:t>
            </a:r>
            <a:r>
              <a:rPr sz="1350" spc="9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 </a:t>
            </a:r>
            <a:r>
              <a:rPr sz="1350" spc="-29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que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se</a:t>
            </a:r>
            <a:r>
              <a:rPr sz="1350" spc="-10" dirty="0">
                <a:latin typeface="Calibri"/>
                <a:cs typeface="Calibri"/>
              </a:rPr>
              <a:t> refiere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el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articulo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123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de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la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Ley</a:t>
            </a:r>
            <a:r>
              <a:rPr sz="1350" spc="-10" dirty="0">
                <a:latin typeface="Calibri"/>
                <a:cs typeface="Calibri"/>
              </a:rPr>
              <a:t> Federal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del </a:t>
            </a:r>
            <a:r>
              <a:rPr sz="1350" spc="-15" dirty="0">
                <a:latin typeface="Calibri"/>
                <a:cs typeface="Calibri"/>
              </a:rPr>
              <a:t>Trabajo.</a:t>
            </a:r>
            <a:endParaRPr sz="135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00" dirty="0">
              <a:latin typeface="Calibri"/>
              <a:cs typeface="Calibri"/>
            </a:endParaRPr>
          </a:p>
          <a:p>
            <a:pPr marL="12700" marR="5080" algn="just"/>
            <a:r>
              <a:rPr sz="1350" spc="-5" dirty="0">
                <a:latin typeface="Calibri"/>
                <a:cs typeface="Calibri"/>
              </a:rPr>
              <a:t>El articulo 473 </a:t>
            </a:r>
            <a:r>
              <a:rPr sz="1350" dirty="0">
                <a:latin typeface="Calibri"/>
                <a:cs typeface="Calibri"/>
              </a:rPr>
              <a:t>de la </a:t>
            </a:r>
            <a:r>
              <a:rPr sz="1350" spc="-5" dirty="0">
                <a:latin typeface="Calibri"/>
                <a:cs typeface="Calibri"/>
              </a:rPr>
              <a:t>ley citada dispone que riesgos </a:t>
            </a:r>
            <a:r>
              <a:rPr sz="1350" dirty="0">
                <a:latin typeface="Calibri"/>
                <a:cs typeface="Calibri"/>
              </a:rPr>
              <a:t>de </a:t>
            </a:r>
            <a:r>
              <a:rPr sz="1350" spc="-5" dirty="0">
                <a:latin typeface="Calibri"/>
                <a:cs typeface="Calibri"/>
              </a:rPr>
              <a:t>trabajo son los accidentes </a:t>
            </a:r>
            <a:r>
              <a:rPr sz="1350" dirty="0">
                <a:latin typeface="Calibri"/>
                <a:cs typeface="Calibri"/>
              </a:rPr>
              <a:t>y </a:t>
            </a:r>
            <a:r>
              <a:rPr sz="1350" spc="-5" dirty="0">
                <a:latin typeface="Calibri"/>
                <a:cs typeface="Calibri"/>
              </a:rPr>
              <a:t>enfermedades </a:t>
            </a:r>
            <a:r>
              <a:rPr sz="1350" dirty="0">
                <a:latin typeface="Calibri"/>
                <a:cs typeface="Calibri"/>
              </a:rPr>
              <a:t>a </a:t>
            </a:r>
            <a:r>
              <a:rPr sz="1350" spc="-5" dirty="0">
                <a:latin typeface="Calibri"/>
                <a:cs typeface="Calibri"/>
              </a:rPr>
              <a:t>que </a:t>
            </a:r>
            <a:r>
              <a:rPr sz="1350" spc="-10" dirty="0">
                <a:latin typeface="Calibri"/>
                <a:cs typeface="Calibri"/>
              </a:rPr>
              <a:t>están expuestos </a:t>
            </a:r>
            <a:r>
              <a:rPr sz="1350" spc="-5" dirty="0">
                <a:latin typeface="Calibri"/>
                <a:cs typeface="Calibri"/>
              </a:rPr>
              <a:t>los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trabajadores </a:t>
            </a:r>
            <a:r>
              <a:rPr sz="1350" dirty="0">
                <a:latin typeface="Calibri"/>
                <a:cs typeface="Calibri"/>
              </a:rPr>
              <a:t>en </a:t>
            </a:r>
            <a:r>
              <a:rPr sz="1350" spc="-5" dirty="0">
                <a:latin typeface="Calibri"/>
                <a:cs typeface="Calibri"/>
              </a:rPr>
              <a:t>ejercicio </a:t>
            </a:r>
            <a:r>
              <a:rPr sz="1350" dirty="0">
                <a:latin typeface="Calibri"/>
                <a:cs typeface="Calibri"/>
              </a:rPr>
              <a:t>o </a:t>
            </a:r>
            <a:r>
              <a:rPr sz="1350" spc="-10" dirty="0">
                <a:latin typeface="Calibri"/>
                <a:cs typeface="Calibri"/>
              </a:rPr>
              <a:t>con </a:t>
            </a:r>
            <a:r>
              <a:rPr sz="1350" spc="-5" dirty="0">
                <a:latin typeface="Calibri"/>
                <a:cs typeface="Calibri"/>
              </a:rPr>
              <a:t>motivo del trabajo. Los riesgos </a:t>
            </a:r>
            <a:r>
              <a:rPr sz="1350" dirty="0">
                <a:latin typeface="Calibri"/>
                <a:cs typeface="Calibri"/>
              </a:rPr>
              <a:t>de </a:t>
            </a:r>
            <a:r>
              <a:rPr sz="1350" spc="-5" dirty="0">
                <a:latin typeface="Calibri"/>
                <a:cs typeface="Calibri"/>
              </a:rPr>
              <a:t>trabajo pueden </a:t>
            </a:r>
            <a:r>
              <a:rPr sz="1350" spc="-20" dirty="0">
                <a:latin typeface="Calibri"/>
                <a:cs typeface="Calibri"/>
              </a:rPr>
              <a:t>producir, </a:t>
            </a:r>
            <a:r>
              <a:rPr sz="1350" spc="-5" dirty="0">
                <a:latin typeface="Calibri"/>
                <a:cs typeface="Calibri"/>
              </a:rPr>
              <a:t>entre otras, </a:t>
            </a:r>
            <a:r>
              <a:rPr sz="1350" dirty="0">
                <a:latin typeface="Calibri"/>
                <a:cs typeface="Calibri"/>
              </a:rPr>
              <a:t>la </a:t>
            </a:r>
            <a:r>
              <a:rPr sz="1350" spc="-5" dirty="0">
                <a:latin typeface="Calibri"/>
                <a:cs typeface="Calibri"/>
              </a:rPr>
              <a:t>incapacidad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temporal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del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trabajador.</a:t>
            </a:r>
            <a:endParaRPr sz="135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300" dirty="0">
              <a:latin typeface="Calibri"/>
              <a:cs typeface="Calibri"/>
            </a:endParaRPr>
          </a:p>
          <a:p>
            <a:pPr marL="12700" marR="6985" algn="just"/>
            <a:r>
              <a:rPr sz="1350" spc="-5" dirty="0">
                <a:latin typeface="Calibri"/>
                <a:cs typeface="Calibri"/>
              </a:rPr>
              <a:t>El</a:t>
            </a:r>
            <a:r>
              <a:rPr sz="1350" spc="11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articulo</a:t>
            </a:r>
            <a:r>
              <a:rPr sz="1350" spc="10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478</a:t>
            </a:r>
            <a:r>
              <a:rPr sz="1350" spc="10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de</a:t>
            </a:r>
            <a:r>
              <a:rPr sz="1350" spc="1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la</a:t>
            </a:r>
            <a:r>
              <a:rPr sz="1350" spc="8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Ley</a:t>
            </a:r>
            <a:r>
              <a:rPr sz="1350" spc="11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Federal</a:t>
            </a:r>
            <a:r>
              <a:rPr sz="1350" spc="11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del</a:t>
            </a:r>
            <a:r>
              <a:rPr sz="1350" spc="110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Trabajo</a:t>
            </a:r>
            <a:r>
              <a:rPr sz="1350" spc="10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define</a:t>
            </a:r>
            <a:r>
              <a:rPr sz="1350" spc="10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la</a:t>
            </a:r>
            <a:r>
              <a:rPr sz="1350" spc="1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incapacidad</a:t>
            </a:r>
            <a:r>
              <a:rPr sz="1350" spc="10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temporal</a:t>
            </a:r>
            <a:r>
              <a:rPr sz="1350" spc="114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como</a:t>
            </a:r>
            <a:r>
              <a:rPr sz="1350" spc="10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una</a:t>
            </a:r>
            <a:r>
              <a:rPr sz="1350" spc="11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perdida</a:t>
            </a:r>
            <a:r>
              <a:rPr sz="1350" spc="1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de</a:t>
            </a:r>
            <a:r>
              <a:rPr sz="1350" spc="10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facultades</a:t>
            </a:r>
            <a:r>
              <a:rPr sz="1350" spc="9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</a:t>
            </a:r>
            <a:r>
              <a:rPr sz="1350" spc="10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aptitudes </a:t>
            </a:r>
            <a:r>
              <a:rPr sz="1350" spc="-29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que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imposibilita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parcial</a:t>
            </a:r>
            <a:r>
              <a:rPr sz="1350" spc="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totalmente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una</a:t>
            </a:r>
            <a:r>
              <a:rPr sz="1350" spc="1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persona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para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desempeñar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su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trabajo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por </a:t>
            </a:r>
            <a:r>
              <a:rPr sz="1350" dirty="0">
                <a:latin typeface="Calibri"/>
                <a:cs typeface="Calibri"/>
              </a:rPr>
              <a:t>algún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tiempo.</a:t>
            </a:r>
          </a:p>
          <a:p>
            <a:pPr>
              <a:spcBef>
                <a:spcPts val="35"/>
              </a:spcBef>
            </a:pPr>
            <a:endParaRPr sz="1300" dirty="0">
              <a:latin typeface="Calibri"/>
              <a:cs typeface="Calibri"/>
            </a:endParaRPr>
          </a:p>
          <a:p>
            <a:pPr marL="12700" marR="7620" algn="just"/>
            <a:r>
              <a:rPr sz="1350" dirty="0">
                <a:latin typeface="Calibri"/>
                <a:cs typeface="Calibri"/>
              </a:rPr>
              <a:t>En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estos</a:t>
            </a:r>
            <a:r>
              <a:rPr sz="1350" spc="-5" dirty="0">
                <a:latin typeface="Calibri"/>
                <a:cs typeface="Calibri"/>
              </a:rPr>
              <a:t> casos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el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importe</a:t>
            </a:r>
            <a:r>
              <a:rPr sz="1350" spc="-5" dirty="0">
                <a:latin typeface="Calibri"/>
                <a:cs typeface="Calibri"/>
              </a:rPr>
              <a:t> del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salario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que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perciben</a:t>
            </a:r>
            <a:r>
              <a:rPr sz="1350" dirty="0">
                <a:latin typeface="Calibri"/>
                <a:cs typeface="Calibri"/>
              </a:rPr>
              <a:t> los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trabajadores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del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patrón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del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IMSS,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durante</a:t>
            </a:r>
            <a:r>
              <a:rPr sz="1350" spc="-5" dirty="0">
                <a:latin typeface="Calibri"/>
                <a:cs typeface="Calibri"/>
              </a:rPr>
              <a:t> el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periodo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por </a:t>
            </a:r>
            <a:r>
              <a:rPr sz="1350" dirty="0">
                <a:latin typeface="Calibri"/>
                <a:cs typeface="Calibri"/>
              </a:rPr>
              <a:t> incapacidad </a:t>
            </a:r>
            <a:r>
              <a:rPr sz="1350" spc="-10" dirty="0">
                <a:latin typeface="Calibri"/>
                <a:cs typeface="Calibri"/>
              </a:rPr>
              <a:t>temporal, </a:t>
            </a:r>
            <a:r>
              <a:rPr sz="1350" dirty="0">
                <a:latin typeface="Calibri"/>
                <a:cs typeface="Calibri"/>
              </a:rPr>
              <a:t>se </a:t>
            </a:r>
            <a:r>
              <a:rPr sz="1350" spc="-10" dirty="0" err="1">
                <a:latin typeface="Calibri"/>
                <a:cs typeface="Calibri"/>
              </a:rPr>
              <a:t>tomar</a:t>
            </a:r>
            <a:r>
              <a:rPr lang="es-MX" sz="1350" spc="-10">
                <a:latin typeface="Calibri"/>
                <a:cs typeface="Calibri"/>
              </a:rPr>
              <a:t>á</a:t>
            </a:r>
            <a:r>
              <a:rPr sz="1350" spc="-1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en </a:t>
            </a:r>
            <a:r>
              <a:rPr sz="1350" spc="-5" dirty="0">
                <a:latin typeface="Calibri"/>
                <a:cs typeface="Calibri"/>
              </a:rPr>
              <a:t>cuenta </a:t>
            </a:r>
            <a:r>
              <a:rPr sz="1350" spc="-10" dirty="0">
                <a:latin typeface="Calibri"/>
                <a:cs typeface="Calibri"/>
              </a:rPr>
              <a:t>para </a:t>
            </a:r>
            <a:r>
              <a:rPr sz="1350" spc="-5" dirty="0">
                <a:latin typeface="Calibri"/>
                <a:cs typeface="Calibri"/>
              </a:rPr>
              <a:t>los </a:t>
            </a:r>
            <a:r>
              <a:rPr sz="1350" spc="-10" dirty="0">
                <a:latin typeface="Calibri"/>
                <a:cs typeface="Calibri"/>
              </a:rPr>
              <a:t>efectos </a:t>
            </a:r>
            <a:r>
              <a:rPr sz="1350" spc="-5" dirty="0">
                <a:latin typeface="Calibri"/>
                <a:cs typeface="Calibri"/>
              </a:rPr>
              <a:t>del pago </a:t>
            </a:r>
            <a:r>
              <a:rPr sz="1350" dirty="0">
                <a:latin typeface="Calibri"/>
                <a:cs typeface="Calibri"/>
              </a:rPr>
              <a:t>de </a:t>
            </a:r>
            <a:r>
              <a:rPr sz="1350" spc="-5" dirty="0">
                <a:latin typeface="Calibri"/>
                <a:cs typeface="Calibri"/>
              </a:rPr>
              <a:t>utilidades </a:t>
            </a:r>
            <a:r>
              <a:rPr sz="1350" dirty="0">
                <a:latin typeface="Calibri"/>
                <a:cs typeface="Calibri"/>
              </a:rPr>
              <a:t>a </a:t>
            </a:r>
            <a:r>
              <a:rPr sz="1350" spc="-5" dirty="0">
                <a:latin typeface="Calibri"/>
                <a:cs typeface="Calibri"/>
              </a:rPr>
              <a:t>que </a:t>
            </a:r>
            <a:r>
              <a:rPr sz="1350" dirty="0">
                <a:latin typeface="Calibri"/>
                <a:cs typeface="Calibri"/>
              </a:rPr>
              <a:t>se </a:t>
            </a:r>
            <a:r>
              <a:rPr sz="1350" spc="-10" dirty="0">
                <a:latin typeface="Calibri"/>
                <a:cs typeface="Calibri"/>
              </a:rPr>
              <a:t>refiere </a:t>
            </a:r>
            <a:r>
              <a:rPr sz="1350" dirty="0">
                <a:latin typeface="Calibri"/>
                <a:cs typeface="Calibri"/>
              </a:rPr>
              <a:t>la </a:t>
            </a:r>
            <a:r>
              <a:rPr sz="1350" spc="-5" dirty="0">
                <a:latin typeface="Calibri"/>
                <a:cs typeface="Calibri"/>
              </a:rPr>
              <a:t>segunda parte del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articulo 123</a:t>
            </a:r>
            <a:r>
              <a:rPr sz="1350" dirty="0">
                <a:latin typeface="Calibri"/>
                <a:cs typeface="Calibri"/>
              </a:rPr>
              <a:t> de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la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ley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invocada.</a:t>
            </a:r>
            <a:endParaRPr sz="135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300" dirty="0">
              <a:latin typeface="Calibri"/>
              <a:cs typeface="Calibri"/>
            </a:endParaRPr>
          </a:p>
          <a:p>
            <a:pPr marL="12700" marR="5080" algn="just"/>
            <a:r>
              <a:rPr sz="1350" dirty="0">
                <a:latin typeface="Calibri"/>
                <a:cs typeface="Calibri"/>
              </a:rPr>
              <a:t>Cuando </a:t>
            </a:r>
            <a:r>
              <a:rPr sz="1350" spc="-5" dirty="0">
                <a:latin typeface="Calibri"/>
                <a:cs typeface="Calibri"/>
              </a:rPr>
              <a:t>el accidente </a:t>
            </a:r>
            <a:r>
              <a:rPr sz="1350" dirty="0">
                <a:latin typeface="Calibri"/>
                <a:cs typeface="Calibri"/>
              </a:rPr>
              <a:t>de </a:t>
            </a:r>
            <a:r>
              <a:rPr sz="1350" spc="-5" dirty="0">
                <a:latin typeface="Calibri"/>
                <a:cs typeface="Calibri"/>
              </a:rPr>
              <a:t>trabajo produce </a:t>
            </a:r>
            <a:r>
              <a:rPr sz="1350" spc="5" dirty="0">
                <a:latin typeface="Calibri"/>
                <a:cs typeface="Calibri"/>
              </a:rPr>
              <a:t>la </a:t>
            </a:r>
            <a:r>
              <a:rPr sz="1350" spc="-5" dirty="0">
                <a:latin typeface="Calibri"/>
                <a:cs typeface="Calibri"/>
              </a:rPr>
              <a:t>muerte </a:t>
            </a:r>
            <a:r>
              <a:rPr sz="1350" spc="-10" dirty="0">
                <a:latin typeface="Calibri"/>
                <a:cs typeface="Calibri"/>
              </a:rPr>
              <a:t>durante </a:t>
            </a:r>
            <a:r>
              <a:rPr sz="1350" spc="-5" dirty="0">
                <a:latin typeface="Calibri"/>
                <a:cs typeface="Calibri"/>
              </a:rPr>
              <a:t>el ejercicio fiscal </a:t>
            </a:r>
            <a:r>
              <a:rPr sz="1350" spc="-10" dirty="0">
                <a:latin typeface="Calibri"/>
                <a:cs typeface="Calibri"/>
              </a:rPr>
              <a:t>materia </a:t>
            </a:r>
            <a:r>
              <a:rPr sz="1350" spc="-5" dirty="0">
                <a:latin typeface="Calibri"/>
                <a:cs typeface="Calibri"/>
              </a:rPr>
              <a:t>del </a:t>
            </a:r>
            <a:r>
              <a:rPr sz="1350" spc="-10" dirty="0">
                <a:latin typeface="Calibri"/>
                <a:cs typeface="Calibri"/>
              </a:rPr>
              <a:t>reparto, </a:t>
            </a:r>
            <a:r>
              <a:rPr sz="1350" dirty="0">
                <a:latin typeface="Calibri"/>
                <a:cs typeface="Calibri"/>
              </a:rPr>
              <a:t>la </a:t>
            </a:r>
            <a:r>
              <a:rPr sz="1350" spc="-5" dirty="0">
                <a:latin typeface="Calibri"/>
                <a:cs typeface="Calibri"/>
              </a:rPr>
              <a:t>cantidad que </a:t>
            </a:r>
            <a:r>
              <a:rPr sz="1350" dirty="0">
                <a:latin typeface="Calibri"/>
                <a:cs typeface="Calibri"/>
              </a:rPr>
              <a:t>le 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corresponda</a:t>
            </a:r>
            <a:r>
              <a:rPr sz="1350" spc="12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al</a:t>
            </a:r>
            <a:r>
              <a:rPr sz="1350" spc="11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trabajador</a:t>
            </a:r>
            <a:r>
              <a:rPr sz="1350" spc="12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fallecido</a:t>
            </a:r>
            <a:r>
              <a:rPr sz="1350" spc="114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por</a:t>
            </a:r>
            <a:r>
              <a:rPr sz="1350" spc="10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concepto</a:t>
            </a:r>
            <a:r>
              <a:rPr sz="1350" spc="1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de</a:t>
            </a:r>
            <a:r>
              <a:rPr sz="1350" spc="11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utilidades</a:t>
            </a:r>
            <a:r>
              <a:rPr sz="1350" spc="1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la</a:t>
            </a:r>
            <a:r>
              <a:rPr sz="1350" spc="1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cobraran</a:t>
            </a:r>
            <a:r>
              <a:rPr sz="1350" spc="11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los</a:t>
            </a:r>
            <a:r>
              <a:rPr sz="1350" spc="11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beneficiarios,</a:t>
            </a:r>
            <a:r>
              <a:rPr sz="1350" spc="10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según</a:t>
            </a:r>
            <a:r>
              <a:rPr sz="1350" spc="1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lo</a:t>
            </a:r>
            <a:r>
              <a:rPr sz="1350" spc="114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dispone</a:t>
            </a:r>
            <a:r>
              <a:rPr sz="1350" spc="114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el</a:t>
            </a:r>
            <a:r>
              <a:rPr sz="1350" spc="11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articulo 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115</a:t>
            </a:r>
            <a:r>
              <a:rPr sz="1350" dirty="0">
                <a:latin typeface="Calibri"/>
                <a:cs typeface="Calibri"/>
              </a:rPr>
              <a:t> de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la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Ley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Federal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del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Trabajo.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4201" y="857757"/>
            <a:ext cx="841311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Factor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para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el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reparto.</a:t>
            </a:r>
            <a:endParaRPr sz="1400">
              <a:latin typeface="Calibri"/>
              <a:cs typeface="Calibri"/>
            </a:endParaRPr>
          </a:p>
          <a:p>
            <a:pPr marL="12700" marR="5080" algn="just"/>
            <a:r>
              <a:rPr sz="1400" b="1" dirty="0">
                <a:latin typeface="Calibri"/>
                <a:cs typeface="Calibri"/>
              </a:rPr>
              <a:t>Artículo </a:t>
            </a:r>
            <a:r>
              <a:rPr sz="1400" b="1" spc="-5" dirty="0">
                <a:latin typeface="Calibri"/>
                <a:cs typeface="Calibri"/>
              </a:rPr>
              <a:t>123 </a:t>
            </a:r>
            <a:r>
              <a:rPr sz="1400" b="1" spc="-30" dirty="0">
                <a:latin typeface="Calibri"/>
                <a:cs typeface="Calibri"/>
              </a:rPr>
              <a:t>LFT.-</a:t>
            </a:r>
            <a:r>
              <a:rPr sz="1400" b="1" spc="25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 </a:t>
            </a:r>
            <a:r>
              <a:rPr sz="1400" dirty="0">
                <a:latin typeface="Calibri"/>
                <a:cs typeface="Calibri"/>
              </a:rPr>
              <a:t>utilidad repartible </a:t>
            </a:r>
            <a:r>
              <a:rPr sz="1400" spc="5" dirty="0">
                <a:latin typeface="Calibri"/>
                <a:cs typeface="Calibri"/>
              </a:rPr>
              <a:t>se </a:t>
            </a:r>
            <a:r>
              <a:rPr sz="1400" spc="-5" dirty="0">
                <a:latin typeface="Calibri"/>
                <a:cs typeface="Calibri"/>
              </a:rPr>
              <a:t>dividirá </a:t>
            </a:r>
            <a:r>
              <a:rPr sz="1400" dirty="0">
                <a:latin typeface="Calibri"/>
                <a:cs typeface="Calibri"/>
              </a:rPr>
              <a:t>en </a:t>
            </a:r>
            <a:r>
              <a:rPr sz="1400" spc="-5" dirty="0">
                <a:latin typeface="Calibri"/>
                <a:cs typeface="Calibri"/>
              </a:rPr>
              <a:t>dos partes </a:t>
            </a:r>
            <a:r>
              <a:rPr sz="1400" dirty="0">
                <a:latin typeface="Calibri"/>
                <a:cs typeface="Calibri"/>
              </a:rPr>
              <a:t>iguales: </a:t>
            </a:r>
            <a:r>
              <a:rPr sz="1400" spc="5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primera </a:t>
            </a:r>
            <a:r>
              <a:rPr sz="1400" dirty="0">
                <a:latin typeface="Calibri"/>
                <a:cs typeface="Calibri"/>
              </a:rPr>
              <a:t>se </a:t>
            </a:r>
            <a:r>
              <a:rPr sz="1400" spc="-10" dirty="0">
                <a:latin typeface="Calibri"/>
                <a:cs typeface="Calibri"/>
              </a:rPr>
              <a:t>repartirá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 </a:t>
            </a:r>
            <a:r>
              <a:rPr sz="1400" dirty="0">
                <a:latin typeface="Calibri"/>
                <a:cs typeface="Calibri"/>
              </a:rPr>
              <a:t>igual </a:t>
            </a:r>
            <a:r>
              <a:rPr sz="1400" spc="-5" dirty="0">
                <a:latin typeface="Calibri"/>
                <a:cs typeface="Calibri"/>
              </a:rPr>
              <a:t>entre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todos</a:t>
            </a:r>
            <a:r>
              <a:rPr sz="1400" dirty="0">
                <a:latin typeface="Calibri"/>
                <a:cs typeface="Calibri"/>
              </a:rPr>
              <a:t> los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trabajadores,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tomando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consideración</a:t>
            </a:r>
            <a:r>
              <a:rPr sz="1400" spc="-5" dirty="0">
                <a:latin typeface="Calibri"/>
                <a:cs typeface="Calibri"/>
              </a:rPr>
              <a:t> 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número</a:t>
            </a:r>
            <a:r>
              <a:rPr sz="1400" spc="-5" dirty="0">
                <a:latin typeface="Calibri"/>
                <a:cs typeface="Calibri"/>
              </a:rPr>
              <a:t> 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días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cada</a:t>
            </a:r>
            <a:r>
              <a:rPr sz="1400" spc="-5" dirty="0">
                <a:latin typeface="Calibri"/>
                <a:cs typeface="Calibri"/>
              </a:rPr>
              <a:t> uno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año, </a:t>
            </a:r>
            <a:r>
              <a:rPr sz="1400" spc="-5" dirty="0">
                <a:latin typeface="Calibri"/>
                <a:cs typeface="Calibri"/>
              </a:rPr>
              <a:t> independientemente del </a:t>
            </a:r>
            <a:r>
              <a:rPr sz="1400" spc="-10" dirty="0">
                <a:latin typeface="Calibri"/>
                <a:cs typeface="Calibri"/>
              </a:rPr>
              <a:t>monto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los salarios. </a:t>
            </a:r>
            <a:r>
              <a:rPr sz="1400" spc="-5" dirty="0">
                <a:latin typeface="Calibri"/>
                <a:cs typeface="Calibri"/>
              </a:rPr>
              <a:t>La segunda </a:t>
            </a:r>
            <a:r>
              <a:rPr sz="1400" dirty="0">
                <a:latin typeface="Calibri"/>
                <a:cs typeface="Calibri"/>
              </a:rPr>
              <a:t>se </a:t>
            </a:r>
            <a:r>
              <a:rPr sz="1400" spc="-10" dirty="0">
                <a:latin typeface="Calibri"/>
                <a:cs typeface="Calibri"/>
              </a:rPr>
              <a:t>repartirá </a:t>
            </a:r>
            <a:r>
              <a:rPr sz="1400" spc="-5" dirty="0">
                <a:latin typeface="Calibri"/>
                <a:cs typeface="Calibri"/>
              </a:rPr>
              <a:t>en </a:t>
            </a:r>
            <a:r>
              <a:rPr sz="1400" spc="-10" dirty="0">
                <a:latin typeface="Calibri"/>
                <a:cs typeface="Calibri"/>
              </a:rPr>
              <a:t>proporción </a:t>
            </a:r>
            <a:r>
              <a:rPr sz="1400" spc="-5" dirty="0">
                <a:latin typeface="Calibri"/>
                <a:cs typeface="Calibri"/>
              </a:rPr>
              <a:t>al </a:t>
            </a:r>
            <a:r>
              <a:rPr sz="1400" spc="-10" dirty="0">
                <a:latin typeface="Calibri"/>
                <a:cs typeface="Calibri"/>
              </a:rPr>
              <a:t>monto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los </a:t>
            </a:r>
            <a:r>
              <a:rPr sz="1400" spc="-5" dirty="0">
                <a:latin typeface="Calibri"/>
                <a:cs typeface="Calibri"/>
              </a:rPr>
              <a:t>salarios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devengados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 trabajo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prestado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durante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 </a:t>
            </a:r>
            <a:r>
              <a:rPr sz="1400" dirty="0">
                <a:latin typeface="Calibri"/>
                <a:cs typeface="Calibri"/>
              </a:rPr>
              <a:t>año.</a:t>
            </a:r>
            <a:endParaRPr sz="140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12700" marR="6350" algn="just">
              <a:spcBef>
                <a:spcPts val="5"/>
              </a:spcBef>
            </a:pPr>
            <a:r>
              <a:rPr sz="1400" b="1" dirty="0">
                <a:latin typeface="Calibri"/>
                <a:cs typeface="Calibri"/>
              </a:rPr>
              <a:t>Artículo </a:t>
            </a:r>
            <a:r>
              <a:rPr sz="1400" b="1" spc="-5" dirty="0">
                <a:latin typeface="Calibri"/>
                <a:cs typeface="Calibri"/>
              </a:rPr>
              <a:t>124 </a:t>
            </a:r>
            <a:r>
              <a:rPr sz="1400" b="1" spc="-30" dirty="0">
                <a:latin typeface="Calibri"/>
                <a:cs typeface="Calibri"/>
              </a:rPr>
              <a:t>LFT.-</a:t>
            </a:r>
            <a:r>
              <a:rPr sz="1400" b="1" spc="254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Para </a:t>
            </a:r>
            <a:r>
              <a:rPr sz="1400" spc="-5" dirty="0">
                <a:latin typeface="Calibri"/>
                <a:cs typeface="Calibri"/>
              </a:rPr>
              <a:t>los </a:t>
            </a:r>
            <a:r>
              <a:rPr sz="1400" spc="-10" dirty="0">
                <a:latin typeface="Calibri"/>
                <a:cs typeface="Calibri"/>
              </a:rPr>
              <a:t>efectos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10" dirty="0">
                <a:latin typeface="Calibri"/>
                <a:cs typeface="Calibri"/>
              </a:rPr>
              <a:t>este </a:t>
            </a:r>
            <a:r>
              <a:rPr sz="1400" spc="-5" dirty="0">
                <a:latin typeface="Calibri"/>
                <a:cs typeface="Calibri"/>
              </a:rPr>
              <a:t>capítulo, </a:t>
            </a:r>
            <a:r>
              <a:rPr sz="1400" dirty="0">
                <a:latin typeface="Calibri"/>
                <a:cs typeface="Calibri"/>
              </a:rPr>
              <a:t>se </a:t>
            </a:r>
            <a:r>
              <a:rPr sz="1400" spc="-5" dirty="0">
                <a:latin typeface="Calibri"/>
                <a:cs typeface="Calibri"/>
              </a:rPr>
              <a:t>entiende por salario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cantidad </a:t>
            </a:r>
            <a:r>
              <a:rPr sz="1400" dirty="0">
                <a:latin typeface="Calibri"/>
                <a:cs typeface="Calibri"/>
              </a:rPr>
              <a:t>que </a:t>
            </a:r>
            <a:r>
              <a:rPr sz="1400" spc="-5" dirty="0">
                <a:latin typeface="Calibri"/>
                <a:cs typeface="Calibri"/>
              </a:rPr>
              <a:t>perciba cada trabajador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efectivo</a:t>
            </a:r>
            <a:r>
              <a:rPr sz="1400" spc="-5" dirty="0">
                <a:latin typeface="Calibri"/>
                <a:cs typeface="Calibri"/>
              </a:rPr>
              <a:t> por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cuota</a:t>
            </a:r>
            <a:r>
              <a:rPr sz="1400" dirty="0">
                <a:latin typeface="Calibri"/>
                <a:cs typeface="Calibri"/>
              </a:rPr>
              <a:t> diaria.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consideran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como</a:t>
            </a:r>
            <a:r>
              <a:rPr sz="1400" spc="-5" dirty="0">
                <a:latin typeface="Calibri"/>
                <a:cs typeface="Calibri"/>
              </a:rPr>
              <a:t> parte</a:t>
            </a:r>
            <a:r>
              <a:rPr sz="1400" dirty="0">
                <a:latin typeface="Calibri"/>
                <a:cs typeface="Calibri"/>
              </a:rPr>
              <a:t> 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él</a:t>
            </a:r>
            <a:r>
              <a:rPr sz="1400" dirty="0">
                <a:latin typeface="Calibri"/>
                <a:cs typeface="Calibri"/>
              </a:rPr>
              <a:t> las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gratificaciones,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percepciones</a:t>
            </a:r>
            <a:r>
              <a:rPr sz="1400" dirty="0">
                <a:latin typeface="Calibri"/>
                <a:cs typeface="Calibri"/>
              </a:rPr>
              <a:t> 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demás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prestaciones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refiere</a:t>
            </a:r>
            <a:r>
              <a:rPr sz="1400" spc="-5" dirty="0">
                <a:latin typeface="Calibri"/>
                <a:cs typeface="Calibri"/>
              </a:rPr>
              <a:t> el</a:t>
            </a:r>
            <a:r>
              <a:rPr sz="1400" dirty="0">
                <a:latin typeface="Calibri"/>
                <a:cs typeface="Calibri"/>
              </a:rPr>
              <a:t> artículo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84,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ni</a:t>
            </a:r>
            <a:r>
              <a:rPr sz="1400" dirty="0">
                <a:latin typeface="Calibri"/>
                <a:cs typeface="Calibri"/>
              </a:rPr>
              <a:t> las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sumas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perciba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concepto</a:t>
            </a:r>
            <a:r>
              <a:rPr sz="1400" spc="-5" dirty="0">
                <a:latin typeface="Calibri"/>
                <a:cs typeface="Calibri"/>
              </a:rPr>
              <a:t> 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trabajo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extraordinario.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18182" y="5062983"/>
          <a:ext cx="3171190" cy="7117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1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6783">
                <a:tc>
                  <a:txBody>
                    <a:bodyPr/>
                    <a:lstStyle/>
                    <a:p>
                      <a:pPr marL="127000">
                        <a:lnSpc>
                          <a:spcPts val="105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½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PTU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repartir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95">
                <a:tc>
                  <a:txBody>
                    <a:bodyPr/>
                    <a:lstStyle/>
                    <a:p>
                      <a:pPr marL="127000" marR="112395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394970" algn="l"/>
                          <a:tab pos="809625" algn="l"/>
                          <a:tab pos="1080770" algn="l"/>
                          <a:tab pos="2165985" algn="l"/>
                          <a:tab pos="2884170" algn="l"/>
                          <a:tab pos="305054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)	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	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	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ías 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tra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aja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	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   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	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  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trabajadores</a:t>
                      </a:r>
                      <a:r>
                        <a:rPr sz="11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con</a:t>
                      </a:r>
                      <a:r>
                        <a:rPr sz="1100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derecho</a:t>
                      </a:r>
                      <a:r>
                        <a:rPr sz="110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PTU			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379">
                <a:tc>
                  <a:txBody>
                    <a:bodyPr/>
                    <a:lstStyle/>
                    <a:p>
                      <a:pPr marL="127000">
                        <a:lnSpc>
                          <a:spcPts val="12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(=)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Factor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PTU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días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trabajados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915658" y="4991100"/>
          <a:ext cx="3169920" cy="7117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9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6784">
                <a:tc>
                  <a:txBody>
                    <a:bodyPr/>
                    <a:lstStyle/>
                    <a:p>
                      <a:pPr marL="127000">
                        <a:lnSpc>
                          <a:spcPts val="105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½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PTU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repartir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69">
                <a:tc>
                  <a:txBody>
                    <a:bodyPr/>
                    <a:lstStyle/>
                    <a:p>
                      <a:pPr marL="127000" marR="111760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3049905" algn="l"/>
                        </a:tabLst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(/)</a:t>
                      </a:r>
                      <a:r>
                        <a:rPr sz="11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Sueldos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ordinarios</a:t>
                      </a:r>
                      <a:r>
                        <a:rPr sz="11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todos</a:t>
                      </a:r>
                      <a:r>
                        <a:rPr sz="11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1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trabajadores </a:t>
                      </a:r>
                      <a:r>
                        <a:rPr sz="1100" spc="-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con</a:t>
                      </a:r>
                      <a:r>
                        <a:rPr sz="1100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derecho</a:t>
                      </a:r>
                      <a:r>
                        <a:rPr sz="1100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PTU	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353">
                <a:tc>
                  <a:txBody>
                    <a:bodyPr/>
                    <a:lstStyle/>
                    <a:p>
                      <a:pPr marL="127000">
                        <a:lnSpc>
                          <a:spcPts val="12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(=)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Factor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PTU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sueldos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7289" y="3960889"/>
            <a:ext cx="1824227" cy="122375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544570" y="3285744"/>
            <a:ext cx="2947670" cy="1728470"/>
            <a:chOff x="2020570" y="3285744"/>
            <a:chExt cx="2947670" cy="17284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7892" y="3285744"/>
              <a:ext cx="1260348" cy="13845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020570" y="3983990"/>
              <a:ext cx="1688464" cy="1030605"/>
            </a:xfrm>
            <a:custGeom>
              <a:avLst/>
              <a:gdLst/>
              <a:ahLst/>
              <a:cxnLst/>
              <a:rect l="l" t="t" r="r" b="b"/>
              <a:pathLst>
                <a:path w="1688464" h="1030604">
                  <a:moveTo>
                    <a:pt x="14097" y="914273"/>
                  </a:moveTo>
                  <a:lnTo>
                    <a:pt x="8128" y="917829"/>
                  </a:lnTo>
                  <a:lnTo>
                    <a:pt x="2031" y="921385"/>
                  </a:lnTo>
                  <a:lnTo>
                    <a:pt x="0" y="929132"/>
                  </a:lnTo>
                  <a:lnTo>
                    <a:pt x="58928" y="1030224"/>
                  </a:lnTo>
                  <a:lnTo>
                    <a:pt x="73660" y="1004951"/>
                  </a:lnTo>
                  <a:lnTo>
                    <a:pt x="46228" y="1004951"/>
                  </a:lnTo>
                  <a:lnTo>
                    <a:pt x="46228" y="958106"/>
                  </a:lnTo>
                  <a:lnTo>
                    <a:pt x="25400" y="922401"/>
                  </a:lnTo>
                  <a:lnTo>
                    <a:pt x="21971" y="916305"/>
                  </a:lnTo>
                  <a:lnTo>
                    <a:pt x="14097" y="914273"/>
                  </a:lnTo>
                  <a:close/>
                </a:path>
                <a:path w="1688464" h="1030604">
                  <a:moveTo>
                    <a:pt x="46228" y="958106"/>
                  </a:moveTo>
                  <a:lnTo>
                    <a:pt x="46228" y="1004951"/>
                  </a:lnTo>
                  <a:lnTo>
                    <a:pt x="71628" y="1004951"/>
                  </a:lnTo>
                  <a:lnTo>
                    <a:pt x="71628" y="998601"/>
                  </a:lnTo>
                  <a:lnTo>
                    <a:pt x="48006" y="998601"/>
                  </a:lnTo>
                  <a:lnTo>
                    <a:pt x="58928" y="979877"/>
                  </a:lnTo>
                  <a:lnTo>
                    <a:pt x="46228" y="958106"/>
                  </a:lnTo>
                  <a:close/>
                </a:path>
                <a:path w="1688464" h="1030604">
                  <a:moveTo>
                    <a:pt x="103759" y="914273"/>
                  </a:moveTo>
                  <a:lnTo>
                    <a:pt x="95885" y="916305"/>
                  </a:lnTo>
                  <a:lnTo>
                    <a:pt x="92456" y="922401"/>
                  </a:lnTo>
                  <a:lnTo>
                    <a:pt x="71628" y="958106"/>
                  </a:lnTo>
                  <a:lnTo>
                    <a:pt x="71628" y="1004951"/>
                  </a:lnTo>
                  <a:lnTo>
                    <a:pt x="73660" y="1004951"/>
                  </a:lnTo>
                  <a:lnTo>
                    <a:pt x="117856" y="929132"/>
                  </a:lnTo>
                  <a:lnTo>
                    <a:pt x="115824" y="921385"/>
                  </a:lnTo>
                  <a:lnTo>
                    <a:pt x="109728" y="917829"/>
                  </a:lnTo>
                  <a:lnTo>
                    <a:pt x="103759" y="914273"/>
                  </a:lnTo>
                  <a:close/>
                </a:path>
                <a:path w="1688464" h="1030604">
                  <a:moveTo>
                    <a:pt x="58928" y="979877"/>
                  </a:moveTo>
                  <a:lnTo>
                    <a:pt x="48006" y="998601"/>
                  </a:lnTo>
                  <a:lnTo>
                    <a:pt x="69850" y="998601"/>
                  </a:lnTo>
                  <a:lnTo>
                    <a:pt x="58928" y="979877"/>
                  </a:lnTo>
                  <a:close/>
                </a:path>
                <a:path w="1688464" h="1030604">
                  <a:moveTo>
                    <a:pt x="71628" y="958106"/>
                  </a:moveTo>
                  <a:lnTo>
                    <a:pt x="58928" y="979877"/>
                  </a:lnTo>
                  <a:lnTo>
                    <a:pt x="69850" y="998601"/>
                  </a:lnTo>
                  <a:lnTo>
                    <a:pt x="71628" y="998601"/>
                  </a:lnTo>
                  <a:lnTo>
                    <a:pt x="71628" y="958106"/>
                  </a:lnTo>
                  <a:close/>
                </a:path>
                <a:path w="1688464" h="1030604">
                  <a:moveTo>
                    <a:pt x="1688465" y="0"/>
                  </a:moveTo>
                  <a:lnTo>
                    <a:pt x="51943" y="0"/>
                  </a:lnTo>
                  <a:lnTo>
                    <a:pt x="46228" y="5715"/>
                  </a:lnTo>
                  <a:lnTo>
                    <a:pt x="46228" y="958106"/>
                  </a:lnTo>
                  <a:lnTo>
                    <a:pt x="58928" y="979877"/>
                  </a:lnTo>
                  <a:lnTo>
                    <a:pt x="71627" y="958106"/>
                  </a:lnTo>
                  <a:lnTo>
                    <a:pt x="71628" y="25400"/>
                  </a:lnTo>
                  <a:lnTo>
                    <a:pt x="58928" y="25400"/>
                  </a:lnTo>
                  <a:lnTo>
                    <a:pt x="71628" y="12700"/>
                  </a:lnTo>
                  <a:lnTo>
                    <a:pt x="1688465" y="12700"/>
                  </a:lnTo>
                  <a:lnTo>
                    <a:pt x="1688465" y="0"/>
                  </a:lnTo>
                  <a:close/>
                </a:path>
                <a:path w="1688464" h="1030604">
                  <a:moveTo>
                    <a:pt x="71628" y="12700"/>
                  </a:moveTo>
                  <a:lnTo>
                    <a:pt x="58928" y="25400"/>
                  </a:lnTo>
                  <a:lnTo>
                    <a:pt x="71628" y="25400"/>
                  </a:lnTo>
                  <a:lnTo>
                    <a:pt x="71628" y="12700"/>
                  </a:lnTo>
                  <a:close/>
                </a:path>
                <a:path w="1688464" h="1030604">
                  <a:moveTo>
                    <a:pt x="1688465" y="12700"/>
                  </a:moveTo>
                  <a:lnTo>
                    <a:pt x="71628" y="12700"/>
                  </a:lnTo>
                  <a:lnTo>
                    <a:pt x="71628" y="25400"/>
                  </a:lnTo>
                  <a:lnTo>
                    <a:pt x="1688465" y="25400"/>
                  </a:lnTo>
                  <a:lnTo>
                    <a:pt x="1688465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451091" y="3960864"/>
            <a:ext cx="2200910" cy="1152525"/>
            <a:chOff x="4927091" y="3960863"/>
            <a:chExt cx="2200910" cy="115252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7091" y="3960863"/>
              <a:ext cx="2200656" cy="11521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969001" y="3983989"/>
              <a:ext cx="2066289" cy="958215"/>
            </a:xfrm>
            <a:custGeom>
              <a:avLst/>
              <a:gdLst/>
              <a:ahLst/>
              <a:cxnLst/>
              <a:rect l="l" t="t" r="r" b="b"/>
              <a:pathLst>
                <a:path w="2066290" h="958214">
                  <a:moveTo>
                    <a:pt x="1962023" y="842264"/>
                  </a:moveTo>
                  <a:lnTo>
                    <a:pt x="1955927" y="845820"/>
                  </a:lnTo>
                  <a:lnTo>
                    <a:pt x="1949957" y="849376"/>
                  </a:lnTo>
                  <a:lnTo>
                    <a:pt x="1947799" y="857123"/>
                  </a:lnTo>
                  <a:lnTo>
                    <a:pt x="2006853" y="958215"/>
                  </a:lnTo>
                  <a:lnTo>
                    <a:pt x="2021585" y="932942"/>
                  </a:lnTo>
                  <a:lnTo>
                    <a:pt x="1994153" y="932942"/>
                  </a:lnTo>
                  <a:lnTo>
                    <a:pt x="1994027" y="885879"/>
                  </a:lnTo>
                  <a:lnTo>
                    <a:pt x="1969770" y="844296"/>
                  </a:lnTo>
                  <a:lnTo>
                    <a:pt x="1962023" y="842264"/>
                  </a:lnTo>
                  <a:close/>
                </a:path>
                <a:path w="2066290" h="958214">
                  <a:moveTo>
                    <a:pt x="1994153" y="886097"/>
                  </a:moveTo>
                  <a:lnTo>
                    <a:pt x="1994153" y="932942"/>
                  </a:lnTo>
                  <a:lnTo>
                    <a:pt x="2019553" y="932942"/>
                  </a:lnTo>
                  <a:lnTo>
                    <a:pt x="2019553" y="926592"/>
                  </a:lnTo>
                  <a:lnTo>
                    <a:pt x="1995804" y="926592"/>
                  </a:lnTo>
                  <a:lnTo>
                    <a:pt x="2006790" y="907759"/>
                  </a:lnTo>
                  <a:lnTo>
                    <a:pt x="1994153" y="886097"/>
                  </a:lnTo>
                  <a:close/>
                </a:path>
                <a:path w="2066290" h="958214">
                  <a:moveTo>
                    <a:pt x="2051557" y="842264"/>
                  </a:moveTo>
                  <a:lnTo>
                    <a:pt x="2043811" y="844296"/>
                  </a:lnTo>
                  <a:lnTo>
                    <a:pt x="2019553" y="885879"/>
                  </a:lnTo>
                  <a:lnTo>
                    <a:pt x="2019553" y="932942"/>
                  </a:lnTo>
                  <a:lnTo>
                    <a:pt x="2021585" y="932942"/>
                  </a:lnTo>
                  <a:lnTo>
                    <a:pt x="2065781" y="857123"/>
                  </a:lnTo>
                  <a:lnTo>
                    <a:pt x="2063750" y="849376"/>
                  </a:lnTo>
                  <a:lnTo>
                    <a:pt x="2051557" y="842264"/>
                  </a:lnTo>
                  <a:close/>
                </a:path>
                <a:path w="2066290" h="958214">
                  <a:moveTo>
                    <a:pt x="2006790" y="907759"/>
                  </a:moveTo>
                  <a:lnTo>
                    <a:pt x="1995804" y="926592"/>
                  </a:lnTo>
                  <a:lnTo>
                    <a:pt x="2017776" y="926592"/>
                  </a:lnTo>
                  <a:lnTo>
                    <a:pt x="2006790" y="907759"/>
                  </a:lnTo>
                  <a:close/>
                </a:path>
                <a:path w="2066290" h="958214">
                  <a:moveTo>
                    <a:pt x="2019553" y="885879"/>
                  </a:moveTo>
                  <a:lnTo>
                    <a:pt x="2006790" y="907759"/>
                  </a:lnTo>
                  <a:lnTo>
                    <a:pt x="2017776" y="926592"/>
                  </a:lnTo>
                  <a:lnTo>
                    <a:pt x="2019553" y="926592"/>
                  </a:lnTo>
                  <a:lnTo>
                    <a:pt x="2019553" y="885879"/>
                  </a:lnTo>
                  <a:close/>
                </a:path>
                <a:path w="2066290" h="958214">
                  <a:moveTo>
                    <a:pt x="1994153" y="12700"/>
                  </a:moveTo>
                  <a:lnTo>
                    <a:pt x="1994153" y="886097"/>
                  </a:lnTo>
                  <a:lnTo>
                    <a:pt x="2006790" y="907759"/>
                  </a:lnTo>
                  <a:lnTo>
                    <a:pt x="2019427" y="886097"/>
                  </a:lnTo>
                  <a:lnTo>
                    <a:pt x="2019553" y="25400"/>
                  </a:lnTo>
                  <a:lnTo>
                    <a:pt x="2006853" y="25400"/>
                  </a:lnTo>
                  <a:lnTo>
                    <a:pt x="1994153" y="12700"/>
                  </a:lnTo>
                  <a:close/>
                </a:path>
                <a:path w="2066290" h="958214">
                  <a:moveTo>
                    <a:pt x="2013839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1994153" y="25400"/>
                  </a:lnTo>
                  <a:lnTo>
                    <a:pt x="1994153" y="12700"/>
                  </a:lnTo>
                  <a:lnTo>
                    <a:pt x="2019553" y="12700"/>
                  </a:lnTo>
                  <a:lnTo>
                    <a:pt x="2019553" y="5715"/>
                  </a:lnTo>
                  <a:lnTo>
                    <a:pt x="2013839" y="0"/>
                  </a:lnTo>
                  <a:close/>
                </a:path>
                <a:path w="2066290" h="958214">
                  <a:moveTo>
                    <a:pt x="2019553" y="12700"/>
                  </a:moveTo>
                  <a:lnTo>
                    <a:pt x="1994153" y="12700"/>
                  </a:lnTo>
                  <a:lnTo>
                    <a:pt x="2006853" y="25400"/>
                  </a:lnTo>
                  <a:lnTo>
                    <a:pt x="2019553" y="25400"/>
                  </a:lnTo>
                  <a:lnTo>
                    <a:pt x="2019553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5219" y="1341246"/>
            <a:ext cx="79787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Una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vez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identificados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días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laborados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sueldos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percibidos,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limitantes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2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Ley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Federal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del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Trabajo,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-10" dirty="0">
                <a:latin typeface="Calibri"/>
                <a:cs typeface="Calibri"/>
              </a:rPr>
              <a:t> procede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siguiente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manera: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455411" y="2637790"/>
            <a:ext cx="44488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spc="2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PTU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divide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dos,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para</a:t>
            </a:r>
            <a:r>
              <a:rPr sz="1400" spc="2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obtener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una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base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para</a:t>
            </a:r>
            <a:r>
              <a:rPr sz="1400" spc="2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días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otra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para</a:t>
            </a:r>
            <a:r>
              <a:rPr sz="1400" spc="-5" dirty="0">
                <a:latin typeface="Calibri"/>
                <a:cs typeface="Calibri"/>
              </a:rPr>
              <a:t> salarios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percibidos.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46250" y="2660396"/>
          <a:ext cx="3119755" cy="624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532">
                <a:tc>
                  <a:txBody>
                    <a:bodyPr/>
                    <a:lstStyle/>
                    <a:p>
                      <a:pPr marL="127000">
                        <a:lnSpc>
                          <a:spcPts val="133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PTU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repartir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33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86,500.00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948">
                <a:tc>
                  <a:txBody>
                    <a:bodyPr/>
                    <a:lstStyle/>
                    <a:p>
                      <a:pPr marL="127000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(/)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5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723">
                <a:tc>
                  <a:txBody>
                    <a:bodyPr/>
                    <a:lstStyle/>
                    <a:p>
                      <a:pPr marL="127000">
                        <a:lnSpc>
                          <a:spcPts val="14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(=)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Base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factor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4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43,250.00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874012" y="4265421"/>
          <a:ext cx="4303395" cy="624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596">
                <a:tc>
                  <a:txBody>
                    <a:bodyPr/>
                    <a:lstStyle/>
                    <a:p>
                      <a:pPr marL="127000" marR="460375">
                        <a:lnSpc>
                          <a:spcPts val="133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Base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PTU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33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43,250.00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948">
                <a:tc>
                  <a:txBody>
                    <a:bodyPr/>
                    <a:lstStyle/>
                    <a:p>
                      <a:pPr marL="127000">
                        <a:lnSpc>
                          <a:spcPts val="1510"/>
                        </a:lnSpc>
                        <a:tabLst>
                          <a:tab pos="2559685" algn="l"/>
                          <a:tab pos="307911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(/)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Días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trabajados	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510"/>
                        </a:lnSpc>
                      </a:pP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1,182.00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660">
                <a:tc>
                  <a:txBody>
                    <a:bodyPr/>
                    <a:lstStyle/>
                    <a:p>
                      <a:pPr marL="127000" marR="39370">
                        <a:lnSpc>
                          <a:spcPts val="1480"/>
                        </a:lnSpc>
                        <a:tabLst>
                          <a:tab pos="2559685" algn="l"/>
                          <a:tab pos="3033395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(=)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Factor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días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trabajados	</a:t>
                      </a:r>
                      <a:r>
                        <a:rPr sz="1400" u="dbl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480"/>
                        </a:lnSpc>
                      </a:pPr>
                      <a:r>
                        <a:rPr sz="1400" u="dbl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36.59052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699630" y="4193540"/>
          <a:ext cx="3119120" cy="62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7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533">
                <a:tc>
                  <a:txBody>
                    <a:bodyPr/>
                    <a:lstStyle/>
                    <a:p>
                      <a:pPr marL="127000">
                        <a:lnSpc>
                          <a:spcPts val="133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Base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PTU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133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43,250.00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707">
                <a:tc>
                  <a:txBody>
                    <a:bodyPr/>
                    <a:lstStyle/>
                    <a:p>
                      <a:pPr marL="127000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(/)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Sueldos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percibidos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ts val="1510"/>
                        </a:lnSpc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u="sng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410,140.00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786">
                <a:tc>
                  <a:txBody>
                    <a:bodyPr/>
                    <a:lstStyle/>
                    <a:p>
                      <a:pPr marL="127000">
                        <a:lnSpc>
                          <a:spcPts val="14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(=)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Factor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sueldos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ts val="1480"/>
                        </a:lnSpc>
                        <a:tabLst>
                          <a:tab pos="333375" algn="l"/>
                        </a:tabLst>
                      </a:pPr>
                      <a:r>
                        <a:rPr sz="1400" u="dbl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1400" u="dbl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0.10545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6437" y="1073913"/>
            <a:ext cx="834009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Se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multiplica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factor</a:t>
            </a:r>
            <a:r>
              <a:rPr sz="1400" spc="-5" dirty="0">
                <a:latin typeface="Calibri"/>
                <a:cs typeface="Calibri"/>
              </a:rPr>
              <a:t> de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días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trabajados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cada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uno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trabajadores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igual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proceso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para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sueldos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percibidos.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39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88363" y="2129664"/>
          <a:ext cx="4537075" cy="1337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4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 marL="148590">
                        <a:lnSpc>
                          <a:spcPts val="165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Nombre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165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Días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trabajados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165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Factor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días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165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PTU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días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Claudia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365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36.59052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13,355.54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84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Irma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36.59052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12,953.05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Rosario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185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36.59052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6,769.25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Gustavo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36.59052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10,172.17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65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1,182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65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43,250.00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72734" y="4145916"/>
          <a:ext cx="4682490" cy="13373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2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 marL="162560">
                        <a:lnSpc>
                          <a:spcPts val="165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Nombre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65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Sueldo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percibido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ts val="165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Factor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días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65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PTU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sueldos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10160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Claudia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182,500.00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0.10545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19,244.95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84">
                <a:tc>
                  <a:txBody>
                    <a:bodyPr/>
                    <a:lstStyle/>
                    <a:p>
                      <a:pPr marL="10160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Irma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123,900.00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0.10545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13,065.48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Rosario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25,900.00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0.10545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2,731.20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884"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Gustavo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77,840.00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0.10545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65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8,208.37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884">
                <a:tc>
                  <a:txBody>
                    <a:bodyPr/>
                    <a:lstStyle/>
                    <a:p>
                      <a:pPr marL="10160">
                        <a:lnSpc>
                          <a:spcPts val="1650"/>
                        </a:lnSpc>
                        <a:spcBef>
                          <a:spcPts val="5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5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410,140.00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65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43,250.00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0A202CB9-E698-C375-E699-DE22F1A4B147}"/>
              </a:ext>
            </a:extLst>
          </p:cNvPr>
          <p:cNvGrpSpPr/>
          <p:nvPr/>
        </p:nvGrpSpPr>
        <p:grpSpPr>
          <a:xfrm>
            <a:off x="1997612" y="1955410"/>
            <a:ext cx="8440616" cy="2264898"/>
            <a:chOff x="1997612" y="1955410"/>
            <a:chExt cx="8440616" cy="2264898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EA89355B-01BF-04C6-3A9F-637E5E6CDF02}"/>
                </a:ext>
              </a:extLst>
            </p:cNvPr>
            <p:cNvSpPr/>
            <p:nvPr/>
          </p:nvSpPr>
          <p:spPr>
            <a:xfrm>
              <a:off x="1997612" y="1955410"/>
              <a:ext cx="8440616" cy="2264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2" name="object 2"/>
            <p:cNvGrpSpPr/>
            <p:nvPr/>
          </p:nvGrpSpPr>
          <p:grpSpPr>
            <a:xfrm>
              <a:off x="2229288" y="2762739"/>
              <a:ext cx="7983855" cy="650240"/>
              <a:chOff x="571497" y="2970249"/>
              <a:chExt cx="7983855" cy="650240"/>
            </a:xfrm>
          </p:grpSpPr>
          <p:pic>
            <p:nvPicPr>
              <p:cNvPr id="3" name="object 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71497" y="2970249"/>
                <a:ext cx="7983478" cy="650038"/>
              </a:xfrm>
              <a:prstGeom prst="rect">
                <a:avLst/>
              </a:prstGeom>
            </p:spPr>
          </p:pic>
          <p:pic>
            <p:nvPicPr>
              <p:cNvPr id="4" name="object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99224" y="2997580"/>
                <a:ext cx="7930984" cy="597408"/>
              </a:xfrm>
              <a:prstGeom prst="rect">
                <a:avLst/>
              </a:prstGeom>
            </p:spPr>
          </p:pic>
        </p:grpSp>
      </p:grp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4</a:t>
            </a:fld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952370" y="1625601"/>
          <a:ext cx="8289282" cy="1341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9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43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96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96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67639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Limitante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que beneficie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más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trabajador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Tabajador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PTU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días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(+)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PTU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sueldos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(=)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de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PTU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125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Sueldo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9215">
                        <a:lnSpc>
                          <a:spcPts val="128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mensual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5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Sueldo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tres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meses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2018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PTU</a:t>
                      </a:r>
                      <a:r>
                        <a:rPr sz="11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2019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PTU</a:t>
                      </a:r>
                      <a:r>
                        <a:rPr sz="11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2020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Promedio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125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PTU</a:t>
                      </a:r>
                      <a:r>
                        <a:rPr sz="11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02235">
                        <a:lnSpc>
                          <a:spcPts val="1285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repartir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Claudia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13,355.54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19,244.95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32,600.49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11,500.00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34,500.00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6,500.00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7,150.00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6,435.00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6,695.00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32,600.49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Irma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12,953.05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13,065.48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26,018.53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9,750.00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29,250.00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5,800.00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6,380.00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5,742.00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5,974.00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26,018.53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Rosario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6,769.25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2,731.20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9,500.45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7,123.00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21,369.00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4,750.00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5,225.00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4,702.50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4,892.50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9,500.45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Gustavo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10,172.17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8,208.37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18,380.54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6,890.00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20,670.00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7,550.00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8,305.00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7,474.50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7,776.50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18,380.54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ts val="1220"/>
                        </a:lnSpc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Total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43,250.00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43,250.00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86,500.01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2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86,500.01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40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98370" y="1001345"/>
            <a:ext cx="75819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Ejemplo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52370" y="4289933"/>
          <a:ext cx="8169272" cy="1280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3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2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0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29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60019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702310">
                        <a:lnSpc>
                          <a:spcPts val="116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Limitante</a:t>
                      </a:r>
                      <a:r>
                        <a:rPr sz="105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el que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beneficie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más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0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trabajador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Tabajador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PTU</a:t>
                      </a:r>
                      <a:r>
                        <a:rPr sz="105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0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días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(+)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PTU</a:t>
                      </a:r>
                      <a:r>
                        <a:rPr sz="10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 sueldos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(=)</a:t>
                      </a:r>
                      <a:r>
                        <a:rPr sz="105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05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5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PTU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1215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Sueldo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76200">
                        <a:lnSpc>
                          <a:spcPts val="1205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mensual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15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Sueldo</a:t>
                      </a:r>
                      <a:r>
                        <a:rPr sz="105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tres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205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meses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PTU</a:t>
                      </a:r>
                      <a:r>
                        <a:rPr sz="105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2018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PTU</a:t>
                      </a:r>
                      <a:r>
                        <a:rPr sz="105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2019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PTU</a:t>
                      </a:r>
                      <a:r>
                        <a:rPr sz="105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2020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Promedio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ts val="1215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PTU</a:t>
                      </a:r>
                      <a:r>
                        <a:rPr sz="105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a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07950">
                        <a:lnSpc>
                          <a:spcPts val="1205"/>
                        </a:lnSpc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repartir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19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Claudia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13,355.54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19,244.95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32,600.49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8,500.00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25,500.00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6,500.00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7,150.00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6,435.00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6,695.00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25,500.00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19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Irma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12,953.05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13,065.48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26,018.53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7,500.00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22,500.00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5,800.00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6,380.00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5,742.00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5,974.00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22,500.00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Rosario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6,769.25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2,731.20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9,500.45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6,700.00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20,100.00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4,750.00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5,225.00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4,702.50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4,892.50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20,100.00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019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Gustavo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10,172.17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8,208.37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18,380.54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5,900.00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17,700.00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7,550.00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8,305.00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7,474.50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7,776.50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17,700.00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Total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43,250.00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43,250.00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86,500.01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6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85,800.00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019097" y="3896614"/>
            <a:ext cx="7575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Ejemplo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937F620-8252-CCC6-5AD0-1CDB0E37D82D}"/>
              </a:ext>
            </a:extLst>
          </p:cNvPr>
          <p:cNvSpPr/>
          <p:nvPr/>
        </p:nvSpPr>
        <p:spPr>
          <a:xfrm>
            <a:off x="1941340" y="1955410"/>
            <a:ext cx="8440616" cy="2264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2" name="object 2"/>
          <p:cNvGrpSpPr/>
          <p:nvPr/>
        </p:nvGrpSpPr>
        <p:grpSpPr>
          <a:xfrm>
            <a:off x="2587752" y="2305807"/>
            <a:ext cx="6925945" cy="653415"/>
            <a:chOff x="1063751" y="2305806"/>
            <a:chExt cx="6925945" cy="653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751" y="2305806"/>
              <a:ext cx="6925819" cy="6530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1311" y="2333624"/>
              <a:ext cx="6873748" cy="600837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909314" y="3128767"/>
            <a:ext cx="6243320" cy="653415"/>
            <a:chOff x="1385314" y="3128766"/>
            <a:chExt cx="6243320" cy="6534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5314" y="3128766"/>
              <a:ext cx="6243069" cy="6530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2621" y="3156585"/>
              <a:ext cx="6190615" cy="60083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4201" y="1067231"/>
            <a:ext cx="834199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Opción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retención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ISR </a:t>
            </a:r>
            <a:r>
              <a:rPr sz="1400" b="1" spc="-10" dirty="0">
                <a:latin typeface="Calibri"/>
                <a:cs typeface="Calibri"/>
              </a:rPr>
              <a:t>para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PTU</a:t>
            </a:r>
            <a:endParaRPr sz="1400" dirty="0">
              <a:latin typeface="Calibri"/>
              <a:cs typeface="Calibri"/>
            </a:endParaRPr>
          </a:p>
          <a:p>
            <a:pPr marL="12700" marR="5080" algn="just"/>
            <a:r>
              <a:rPr sz="1400" b="1" dirty="0">
                <a:latin typeface="Calibri"/>
                <a:cs typeface="Calibri"/>
              </a:rPr>
              <a:t>Artículo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174</a:t>
            </a:r>
            <a:r>
              <a:rPr sz="1400" b="1" dirty="0">
                <a:latin typeface="Calibri"/>
                <a:cs typeface="Calibri"/>
              </a:rPr>
              <a:t> RLISR.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Tratándose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las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remuneraciones</a:t>
            </a:r>
            <a:r>
              <a:rPr sz="1400" spc="-5" dirty="0">
                <a:latin typeface="Calibri"/>
                <a:cs typeface="Calibri"/>
              </a:rPr>
              <a:t> por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concepto</a:t>
            </a:r>
            <a:r>
              <a:rPr sz="1400" spc="-5" dirty="0">
                <a:latin typeface="Calibri"/>
                <a:cs typeface="Calibri"/>
              </a:rPr>
              <a:t> 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gratificación</a:t>
            </a:r>
            <a:r>
              <a:rPr sz="1400" dirty="0">
                <a:latin typeface="Calibri"/>
                <a:cs typeface="Calibri"/>
              </a:rPr>
              <a:t> anual,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participación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de 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utilidades, primas </a:t>
            </a:r>
            <a:r>
              <a:rPr sz="1400" spc="-5" dirty="0">
                <a:latin typeface="Calibri"/>
                <a:cs typeface="Calibri"/>
              </a:rPr>
              <a:t>dominicales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5" dirty="0">
                <a:latin typeface="Calibri"/>
                <a:cs typeface="Calibri"/>
              </a:rPr>
              <a:t>vacacionales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que </a:t>
            </a:r>
            <a:r>
              <a:rPr sz="1400" spc="5" dirty="0">
                <a:latin typeface="Calibri"/>
                <a:cs typeface="Calibri"/>
              </a:rPr>
              <a:t>se </a:t>
            </a:r>
            <a:r>
              <a:rPr sz="1400" spc="-10" dirty="0">
                <a:latin typeface="Calibri"/>
                <a:cs typeface="Calibri"/>
              </a:rPr>
              <a:t>refiere </a:t>
            </a:r>
            <a:r>
              <a:rPr sz="1400" spc="-5" dirty="0">
                <a:latin typeface="Calibri"/>
                <a:cs typeface="Calibri"/>
              </a:rPr>
              <a:t>el </a:t>
            </a:r>
            <a:r>
              <a:rPr sz="1400" dirty="0">
                <a:latin typeface="Calibri"/>
                <a:cs typeface="Calibri"/>
              </a:rPr>
              <a:t>artículo </a:t>
            </a:r>
            <a:r>
              <a:rPr sz="1400" spc="-5" dirty="0">
                <a:latin typeface="Calibri"/>
                <a:cs typeface="Calibri"/>
              </a:rPr>
              <a:t>96 de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25" dirty="0">
                <a:latin typeface="Calibri"/>
                <a:cs typeface="Calibri"/>
              </a:rPr>
              <a:t>Ley,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persona </a:t>
            </a:r>
            <a:r>
              <a:rPr sz="1400" dirty="0">
                <a:latin typeface="Calibri"/>
                <a:cs typeface="Calibri"/>
              </a:rPr>
              <a:t>que </a:t>
            </a:r>
            <a:r>
              <a:rPr sz="1400" spc="-5" dirty="0">
                <a:latin typeface="Calibri"/>
                <a:cs typeface="Calibri"/>
              </a:rPr>
              <a:t>haga dichos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pagos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podrá</a:t>
            </a:r>
            <a:r>
              <a:rPr sz="1400" spc="-5" dirty="0">
                <a:latin typeface="Calibri"/>
                <a:cs typeface="Calibri"/>
              </a:rPr>
              <a:t> optar por</a:t>
            </a:r>
            <a:r>
              <a:rPr sz="1400" spc="-10" dirty="0">
                <a:latin typeface="Calibri"/>
                <a:cs typeface="Calibri"/>
              </a:rPr>
              <a:t> retener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Impuesto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corresponda </a:t>
            </a:r>
            <a:r>
              <a:rPr sz="1400" spc="-10" dirty="0">
                <a:latin typeface="Calibri"/>
                <a:cs typeface="Calibri"/>
              </a:rPr>
              <a:t>conforme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</a:t>
            </a:r>
            <a:r>
              <a:rPr sz="1400" spc="-10" dirty="0">
                <a:latin typeface="Calibri"/>
                <a:cs typeface="Calibri"/>
              </a:rPr>
              <a:t> siguiente: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42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54201" y="2706371"/>
            <a:ext cx="20256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III.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4200" y="2134030"/>
            <a:ext cx="8342630" cy="26603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3384" indent="-401320" algn="just">
              <a:spcBef>
                <a:spcPts val="105"/>
              </a:spcBef>
              <a:buAutoNum type="romanUcPeriod"/>
              <a:tabLst>
                <a:tab pos="414020" algn="l"/>
              </a:tabLst>
            </a:pPr>
            <a:r>
              <a:rPr sz="1400" spc="-5" dirty="0">
                <a:latin typeface="Calibri"/>
                <a:cs typeface="Calibri"/>
              </a:rPr>
              <a:t>La </a:t>
            </a:r>
            <a:r>
              <a:rPr sz="1400" spc="-10" dirty="0">
                <a:latin typeface="Calibri"/>
                <a:cs typeface="Calibri"/>
              </a:rPr>
              <a:t>remuneración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trate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-5" dirty="0">
                <a:latin typeface="Calibri"/>
                <a:cs typeface="Calibri"/>
              </a:rPr>
              <a:t> dividirá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entre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365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resultado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-5" dirty="0">
                <a:latin typeface="Calibri"/>
                <a:cs typeface="Calibri"/>
              </a:rPr>
              <a:t> multiplicará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30.4;</a:t>
            </a:r>
            <a:endParaRPr sz="1400" dirty="0">
              <a:latin typeface="Calibri"/>
              <a:cs typeface="Calibri"/>
            </a:endParaRPr>
          </a:p>
          <a:p>
            <a:pPr marL="413384" marR="5080" indent="-401320" algn="just">
              <a:buFont typeface="Calibri"/>
              <a:buAutoNum type="romanUcPeriod"/>
              <a:tabLst>
                <a:tab pos="454025" algn="l"/>
              </a:tabLst>
            </a:pPr>
            <a:r>
              <a:rPr dirty="0"/>
              <a:t>	</a:t>
            </a:r>
            <a:r>
              <a:rPr sz="1400" dirty="0">
                <a:latin typeface="Calibri"/>
                <a:cs typeface="Calibri"/>
              </a:rPr>
              <a:t>A la </a:t>
            </a:r>
            <a:r>
              <a:rPr sz="1400" spc="-5" dirty="0">
                <a:latin typeface="Calibri"/>
                <a:cs typeface="Calibri"/>
              </a:rPr>
              <a:t>cantidad </a:t>
            </a:r>
            <a:r>
              <a:rPr sz="1400" dirty="0">
                <a:latin typeface="Calibri"/>
                <a:cs typeface="Calibri"/>
              </a:rPr>
              <a:t>que </a:t>
            </a:r>
            <a:r>
              <a:rPr sz="1400" spc="5" dirty="0">
                <a:latin typeface="Calibri"/>
                <a:cs typeface="Calibri"/>
              </a:rPr>
              <a:t>se </a:t>
            </a:r>
            <a:r>
              <a:rPr sz="1400" spc="-10" dirty="0">
                <a:latin typeface="Calibri"/>
                <a:cs typeface="Calibri"/>
              </a:rPr>
              <a:t>obtenga conforme </a:t>
            </a:r>
            <a:r>
              <a:rPr sz="1400" dirty="0">
                <a:latin typeface="Calibri"/>
                <a:cs typeface="Calibri"/>
              </a:rPr>
              <a:t>a la </a:t>
            </a:r>
            <a:r>
              <a:rPr sz="1400" spc="-10" dirty="0">
                <a:latin typeface="Calibri"/>
                <a:cs typeface="Calibri"/>
              </a:rPr>
              <a:t>fracción </a:t>
            </a:r>
            <a:r>
              <a:rPr sz="1400" spc="-15" dirty="0">
                <a:latin typeface="Calibri"/>
                <a:cs typeface="Calibri"/>
              </a:rPr>
              <a:t>anterior, </a:t>
            </a:r>
            <a:r>
              <a:rPr sz="1400" dirty="0">
                <a:latin typeface="Calibri"/>
                <a:cs typeface="Calibri"/>
              </a:rPr>
              <a:t>se le </a:t>
            </a:r>
            <a:r>
              <a:rPr sz="1400" spc="-5" dirty="0">
                <a:latin typeface="Calibri"/>
                <a:cs typeface="Calibri"/>
              </a:rPr>
              <a:t>adicionará el ingreso ordinario por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prestación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servicio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personal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subordinado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perciba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forma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regular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mes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que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-10" dirty="0">
                <a:latin typeface="Calibri"/>
                <a:cs typeface="Calibri"/>
              </a:rPr>
              <a:t> trate</a:t>
            </a:r>
            <a:r>
              <a:rPr sz="1400" dirty="0">
                <a:latin typeface="Calibri"/>
                <a:cs typeface="Calibri"/>
              </a:rPr>
              <a:t> y</a:t>
            </a:r>
            <a:r>
              <a:rPr sz="1400" spc="-5" dirty="0">
                <a:latin typeface="Calibri"/>
                <a:cs typeface="Calibri"/>
              </a:rPr>
              <a:t> 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resultado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</a:t>
            </a:r>
            <a:r>
              <a:rPr sz="1400" spc="-5" dirty="0">
                <a:latin typeface="Calibri"/>
                <a:cs typeface="Calibri"/>
              </a:rPr>
              <a:t> aplicará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 </a:t>
            </a:r>
            <a:r>
              <a:rPr sz="1400" spc="-10" dirty="0">
                <a:latin typeface="Calibri"/>
                <a:cs typeface="Calibri"/>
              </a:rPr>
              <a:t>procedimiento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establecido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artículo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96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la </a:t>
            </a:r>
            <a:r>
              <a:rPr sz="1400" spc="-5" dirty="0">
                <a:latin typeface="Calibri"/>
                <a:cs typeface="Calibri"/>
              </a:rPr>
              <a:t>Ley;</a:t>
            </a:r>
            <a:endParaRPr sz="1400" dirty="0">
              <a:latin typeface="Calibri"/>
              <a:cs typeface="Calibri"/>
            </a:endParaRPr>
          </a:p>
          <a:p>
            <a:pPr marL="413384" marR="5080" algn="just"/>
            <a:r>
              <a:rPr sz="1400" spc="-5" dirty="0">
                <a:latin typeface="Calibri"/>
                <a:cs typeface="Calibri"/>
              </a:rPr>
              <a:t>El Impuesto </a:t>
            </a:r>
            <a:r>
              <a:rPr sz="1400" dirty="0">
                <a:latin typeface="Calibri"/>
                <a:cs typeface="Calibri"/>
              </a:rPr>
              <a:t>que se </a:t>
            </a:r>
            <a:r>
              <a:rPr sz="1400" spc="-10" dirty="0">
                <a:latin typeface="Calibri"/>
                <a:cs typeface="Calibri"/>
              </a:rPr>
              <a:t>obtenga conforme </a:t>
            </a:r>
            <a:r>
              <a:rPr sz="1400" dirty="0">
                <a:latin typeface="Calibri"/>
                <a:cs typeface="Calibri"/>
              </a:rPr>
              <a:t>a la </a:t>
            </a:r>
            <a:r>
              <a:rPr sz="1400" spc="-5" dirty="0">
                <a:latin typeface="Calibri"/>
                <a:cs typeface="Calibri"/>
              </a:rPr>
              <a:t>fracción anterior </a:t>
            </a:r>
            <a:r>
              <a:rPr sz="1400" dirty="0">
                <a:latin typeface="Calibri"/>
                <a:cs typeface="Calibri"/>
              </a:rPr>
              <a:t>se </a:t>
            </a:r>
            <a:r>
              <a:rPr sz="1400" spc="-5" dirty="0">
                <a:latin typeface="Calibri"/>
                <a:cs typeface="Calibri"/>
              </a:rPr>
              <a:t>disminuirá </a:t>
            </a:r>
            <a:r>
              <a:rPr sz="1400" spc="-10" dirty="0">
                <a:latin typeface="Calibri"/>
                <a:cs typeface="Calibri"/>
              </a:rPr>
              <a:t>con </a:t>
            </a:r>
            <a:r>
              <a:rPr sz="1400" spc="-5" dirty="0">
                <a:latin typeface="Calibri"/>
                <a:cs typeface="Calibri"/>
              </a:rPr>
              <a:t>el Impuesto </a:t>
            </a:r>
            <a:r>
              <a:rPr sz="1400" dirty="0">
                <a:latin typeface="Calibri"/>
                <a:cs typeface="Calibri"/>
              </a:rPr>
              <a:t>que </a:t>
            </a:r>
            <a:r>
              <a:rPr sz="1400" spc="-5" dirty="0">
                <a:latin typeface="Calibri"/>
                <a:cs typeface="Calibri"/>
              </a:rPr>
              <a:t>correspondería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 ingreso ordinario por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prestación </a:t>
            </a:r>
            <a:r>
              <a:rPr sz="1400" dirty="0">
                <a:latin typeface="Calibri"/>
                <a:cs typeface="Calibri"/>
              </a:rPr>
              <a:t>de </a:t>
            </a:r>
            <a:r>
              <a:rPr sz="1400" spc="-5" dirty="0">
                <a:latin typeface="Calibri"/>
                <a:cs typeface="Calibri"/>
              </a:rPr>
              <a:t>un </a:t>
            </a:r>
            <a:r>
              <a:rPr sz="1400" dirty="0">
                <a:latin typeface="Calibri"/>
                <a:cs typeface="Calibri"/>
              </a:rPr>
              <a:t>servicio </a:t>
            </a:r>
            <a:r>
              <a:rPr sz="1400" spc="-5" dirty="0">
                <a:latin typeface="Calibri"/>
                <a:cs typeface="Calibri"/>
              </a:rPr>
              <a:t>personal subordinado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que </a:t>
            </a:r>
            <a:r>
              <a:rPr sz="1400" dirty="0">
                <a:latin typeface="Calibri"/>
                <a:cs typeface="Calibri"/>
              </a:rPr>
              <a:t>se </a:t>
            </a:r>
            <a:r>
              <a:rPr sz="1400" spc="-10" dirty="0">
                <a:latin typeface="Calibri"/>
                <a:cs typeface="Calibri"/>
              </a:rPr>
              <a:t>refiere </a:t>
            </a:r>
            <a:r>
              <a:rPr sz="1400" spc="-5" dirty="0">
                <a:latin typeface="Calibri"/>
                <a:cs typeface="Calibri"/>
              </a:rPr>
              <a:t>dicha fracción,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calculando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este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último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sin </a:t>
            </a:r>
            <a:r>
              <a:rPr sz="1400" spc="-10" dirty="0">
                <a:latin typeface="Calibri"/>
                <a:cs typeface="Calibri"/>
              </a:rPr>
              <a:t>considerar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 </a:t>
            </a:r>
            <a:r>
              <a:rPr sz="1400" spc="-5" dirty="0">
                <a:latin typeface="Calibri"/>
                <a:cs typeface="Calibri"/>
              </a:rPr>
              <a:t>demás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remuneraciones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mencionadas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este</a:t>
            </a:r>
            <a:r>
              <a:rPr sz="1400" spc="-5" dirty="0">
                <a:latin typeface="Calibri"/>
                <a:cs typeface="Calibri"/>
              </a:rPr>
              <a:t> artículo;</a:t>
            </a:r>
            <a:endParaRPr sz="1400" dirty="0">
              <a:latin typeface="Calibri"/>
              <a:cs typeface="Calibri"/>
            </a:endParaRPr>
          </a:p>
          <a:p>
            <a:pPr marL="413384" marR="5080" indent="-401320" algn="just">
              <a:buAutoNum type="romanUcPeriod" startAt="4"/>
              <a:tabLst>
                <a:tab pos="414020" algn="l"/>
              </a:tabLst>
            </a:pPr>
            <a:r>
              <a:rPr sz="1400" spc="-5" dirty="0">
                <a:latin typeface="Calibri"/>
                <a:cs typeface="Calibri"/>
              </a:rPr>
              <a:t>El Impuesto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retener </a:t>
            </a:r>
            <a:r>
              <a:rPr sz="1400" spc="-10" dirty="0">
                <a:latin typeface="Calibri"/>
                <a:cs typeface="Calibri"/>
              </a:rPr>
              <a:t>será </a:t>
            </a:r>
            <a:r>
              <a:rPr sz="1400" spc="-5" dirty="0">
                <a:latin typeface="Calibri"/>
                <a:cs typeface="Calibri"/>
              </a:rPr>
              <a:t>el que resulte de aplicar </a:t>
            </a:r>
            <a:r>
              <a:rPr sz="1400" dirty="0">
                <a:latin typeface="Calibri"/>
                <a:cs typeface="Calibri"/>
              </a:rPr>
              <a:t>a las </a:t>
            </a:r>
            <a:r>
              <a:rPr sz="1400" spc="-5" dirty="0">
                <a:latin typeface="Calibri"/>
                <a:cs typeface="Calibri"/>
              </a:rPr>
              <a:t>remuneraciones </a:t>
            </a:r>
            <a:r>
              <a:rPr sz="1400" dirty="0">
                <a:latin typeface="Calibri"/>
                <a:cs typeface="Calibri"/>
              </a:rPr>
              <a:t>a que se </a:t>
            </a:r>
            <a:r>
              <a:rPr sz="1400" spc="-10" dirty="0">
                <a:latin typeface="Calibri"/>
                <a:cs typeface="Calibri"/>
              </a:rPr>
              <a:t>refiere este </a:t>
            </a:r>
            <a:r>
              <a:rPr sz="1400" spc="-5" dirty="0">
                <a:latin typeface="Calibri"/>
                <a:cs typeface="Calibri"/>
              </a:rPr>
              <a:t>artículo, sin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deducción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alguna,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5" dirty="0">
                <a:latin typeface="Calibri"/>
                <a:cs typeface="Calibri"/>
              </a:rPr>
              <a:t> tasa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 que</a:t>
            </a:r>
            <a:r>
              <a:rPr sz="1400" dirty="0">
                <a:latin typeface="Calibri"/>
                <a:cs typeface="Calibri"/>
              </a:rPr>
              <a:t> se</a:t>
            </a:r>
            <a:r>
              <a:rPr sz="1400" spc="-10" dirty="0">
                <a:latin typeface="Calibri"/>
                <a:cs typeface="Calibri"/>
              </a:rPr>
              <a:t> refiere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5" dirty="0">
                <a:latin typeface="Calibri"/>
                <a:cs typeface="Calibri"/>
              </a:rPr>
              <a:t> fracción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siguiente,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</a:p>
          <a:p>
            <a:pPr marL="413384" marR="5715" indent="-401320" algn="just">
              <a:buAutoNum type="romanUcPeriod" startAt="4"/>
              <a:tabLst>
                <a:tab pos="414020" algn="l"/>
              </a:tabLst>
            </a:pPr>
            <a:r>
              <a:rPr sz="1400" spc="-5" dirty="0">
                <a:latin typeface="Calibri"/>
                <a:cs typeface="Calibri"/>
              </a:rPr>
              <a:t>La tasa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que </a:t>
            </a:r>
            <a:r>
              <a:rPr sz="1400" dirty="0">
                <a:latin typeface="Calibri"/>
                <a:cs typeface="Calibri"/>
              </a:rPr>
              <a:t>se </a:t>
            </a:r>
            <a:r>
              <a:rPr sz="1400" spc="-10" dirty="0">
                <a:latin typeface="Calibri"/>
                <a:cs typeface="Calibri"/>
              </a:rPr>
              <a:t>refiere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fracción </a:t>
            </a:r>
            <a:r>
              <a:rPr sz="1400" spc="-20" dirty="0">
                <a:latin typeface="Calibri"/>
                <a:cs typeface="Calibri"/>
              </a:rPr>
              <a:t>anterior, </a:t>
            </a:r>
            <a:r>
              <a:rPr sz="1400" dirty="0">
                <a:latin typeface="Calibri"/>
                <a:cs typeface="Calibri"/>
              </a:rPr>
              <a:t>se </a:t>
            </a:r>
            <a:r>
              <a:rPr sz="1400" spc="-5" dirty="0">
                <a:latin typeface="Calibri"/>
                <a:cs typeface="Calibri"/>
              </a:rPr>
              <a:t>calculará </a:t>
            </a:r>
            <a:r>
              <a:rPr sz="1400" dirty="0">
                <a:latin typeface="Calibri"/>
                <a:cs typeface="Calibri"/>
              </a:rPr>
              <a:t>dividiendo </a:t>
            </a:r>
            <a:r>
              <a:rPr sz="1400" spc="-5" dirty="0">
                <a:latin typeface="Calibri"/>
                <a:cs typeface="Calibri"/>
              </a:rPr>
              <a:t>el Impuesto que </a:t>
            </a:r>
            <a:r>
              <a:rPr sz="1400" spc="5" dirty="0">
                <a:latin typeface="Calibri"/>
                <a:cs typeface="Calibri"/>
              </a:rPr>
              <a:t>se </a:t>
            </a:r>
            <a:r>
              <a:rPr sz="1400" spc="-5" dirty="0">
                <a:latin typeface="Calibri"/>
                <a:cs typeface="Calibri"/>
              </a:rPr>
              <a:t>determine en términos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fracción </a:t>
            </a:r>
            <a:r>
              <a:rPr sz="1400" spc="-10" dirty="0">
                <a:latin typeface="Calibri"/>
                <a:cs typeface="Calibri"/>
              </a:rPr>
              <a:t>III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10" dirty="0">
                <a:latin typeface="Calibri"/>
                <a:cs typeface="Calibri"/>
              </a:rPr>
              <a:t>este </a:t>
            </a:r>
            <a:r>
              <a:rPr sz="1400" dirty="0">
                <a:latin typeface="Calibri"/>
                <a:cs typeface="Calibri"/>
              </a:rPr>
              <a:t>artículo </a:t>
            </a:r>
            <a:r>
              <a:rPr sz="1400" spc="-10" dirty="0">
                <a:latin typeface="Calibri"/>
                <a:cs typeface="Calibri"/>
              </a:rPr>
              <a:t>entre </a:t>
            </a:r>
            <a:r>
              <a:rPr sz="1400" spc="5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cantidad </a:t>
            </a:r>
            <a:r>
              <a:rPr sz="1400" dirty="0">
                <a:latin typeface="Calibri"/>
                <a:cs typeface="Calibri"/>
              </a:rPr>
              <a:t>que </a:t>
            </a:r>
            <a:r>
              <a:rPr sz="1400" spc="-5" dirty="0">
                <a:latin typeface="Calibri"/>
                <a:cs typeface="Calibri"/>
              </a:rPr>
              <a:t>resulte </a:t>
            </a:r>
            <a:r>
              <a:rPr sz="1400" spc="-10" dirty="0">
                <a:latin typeface="Calibri"/>
                <a:cs typeface="Calibri"/>
              </a:rPr>
              <a:t>conforme </a:t>
            </a:r>
            <a:r>
              <a:rPr sz="1400" dirty="0">
                <a:latin typeface="Calibri"/>
                <a:cs typeface="Calibri"/>
              </a:rPr>
              <a:t>a la </a:t>
            </a:r>
            <a:r>
              <a:rPr sz="1400" spc="-10" dirty="0">
                <a:latin typeface="Calibri"/>
                <a:cs typeface="Calibri"/>
              </a:rPr>
              <a:t>fracción </a:t>
            </a:r>
            <a:r>
              <a:rPr sz="1400" dirty="0">
                <a:latin typeface="Calibri"/>
                <a:cs typeface="Calibri"/>
              </a:rPr>
              <a:t>I </a:t>
            </a:r>
            <a:r>
              <a:rPr sz="1400" spc="-5" dirty="0">
                <a:latin typeface="Calibri"/>
                <a:cs typeface="Calibri"/>
              </a:rPr>
              <a:t>de dicho </a:t>
            </a:r>
            <a:r>
              <a:rPr sz="1400" dirty="0">
                <a:latin typeface="Calibri"/>
                <a:cs typeface="Calibri"/>
              </a:rPr>
              <a:t>artículo. </a:t>
            </a:r>
            <a:r>
              <a:rPr sz="1400" spc="-5" dirty="0">
                <a:latin typeface="Calibri"/>
                <a:cs typeface="Calibri"/>
              </a:rPr>
              <a:t>El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cociente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multiplicará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cien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5" dirty="0">
                <a:latin typeface="Calibri"/>
                <a:cs typeface="Calibri"/>
              </a:rPr>
              <a:t> el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producto</a:t>
            </a:r>
            <a:r>
              <a:rPr sz="1400" dirty="0">
                <a:latin typeface="Calibri"/>
                <a:cs typeface="Calibri"/>
              </a:rPr>
              <a:t> se</a:t>
            </a:r>
            <a:r>
              <a:rPr sz="1400" spc="-10" dirty="0">
                <a:latin typeface="Calibri"/>
                <a:cs typeface="Calibri"/>
              </a:rPr>
              <a:t> expresará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ciento.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5235" y="2347216"/>
            <a:ext cx="8147684" cy="1984375"/>
            <a:chOff x="331235" y="2347215"/>
            <a:chExt cx="8147684" cy="1984375"/>
          </a:xfrm>
        </p:grpSpPr>
        <p:sp>
          <p:nvSpPr>
            <p:cNvPr id="3" name="object 3"/>
            <p:cNvSpPr/>
            <p:nvPr/>
          </p:nvSpPr>
          <p:spPr>
            <a:xfrm>
              <a:off x="331235" y="2347215"/>
              <a:ext cx="4102735" cy="1984375"/>
            </a:xfrm>
            <a:custGeom>
              <a:avLst/>
              <a:gdLst/>
              <a:ahLst/>
              <a:cxnLst/>
              <a:rect l="l" t="t" r="r" b="b"/>
              <a:pathLst>
                <a:path w="4102735" h="1984375">
                  <a:moveTo>
                    <a:pt x="4102288" y="0"/>
                  </a:moveTo>
                  <a:lnTo>
                    <a:pt x="0" y="0"/>
                  </a:lnTo>
                  <a:lnTo>
                    <a:pt x="0" y="1984276"/>
                  </a:lnTo>
                  <a:lnTo>
                    <a:pt x="4102288" y="1984276"/>
                  </a:lnTo>
                  <a:lnTo>
                    <a:pt x="4102288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25050" y="2347215"/>
              <a:ext cx="4053840" cy="1984375"/>
            </a:xfrm>
            <a:custGeom>
              <a:avLst/>
              <a:gdLst/>
              <a:ahLst/>
              <a:cxnLst/>
              <a:rect l="l" t="t" r="r" b="b"/>
              <a:pathLst>
                <a:path w="4053840" h="1984375">
                  <a:moveTo>
                    <a:pt x="4053404" y="0"/>
                  </a:moveTo>
                  <a:lnTo>
                    <a:pt x="0" y="0"/>
                  </a:lnTo>
                  <a:lnTo>
                    <a:pt x="0" y="1984276"/>
                  </a:lnTo>
                  <a:lnTo>
                    <a:pt x="4053404" y="1984276"/>
                  </a:lnTo>
                  <a:lnTo>
                    <a:pt x="4053404" y="0"/>
                  </a:lnTo>
                  <a:close/>
                </a:path>
              </a:pathLst>
            </a:custGeom>
            <a:solidFill>
              <a:srgbClr val="DA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58830" y="758729"/>
            <a:ext cx="3329940" cy="1320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750" b="1" spc="95" dirty="0">
                <a:solidFill>
                  <a:srgbClr val="0000FF"/>
                </a:solidFill>
                <a:latin typeface="Calibri"/>
                <a:cs typeface="Calibri"/>
              </a:rPr>
              <a:t>Determinación</a:t>
            </a:r>
            <a:r>
              <a:rPr sz="750" b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50" b="1" spc="95" dirty="0">
                <a:solidFill>
                  <a:srgbClr val="0000FF"/>
                </a:solidFill>
                <a:latin typeface="Calibri"/>
                <a:cs typeface="Calibri"/>
              </a:rPr>
              <a:t>del</a:t>
            </a:r>
            <a:r>
              <a:rPr sz="750" b="1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50" b="1" spc="85" dirty="0">
                <a:solidFill>
                  <a:srgbClr val="0000FF"/>
                </a:solidFill>
                <a:latin typeface="Calibri"/>
                <a:cs typeface="Calibri"/>
              </a:rPr>
              <a:t>ISR</a:t>
            </a:r>
            <a:r>
              <a:rPr sz="75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50" b="1" spc="105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750" b="1" spc="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50" b="1" spc="85" dirty="0">
                <a:solidFill>
                  <a:srgbClr val="0000FF"/>
                </a:solidFill>
                <a:latin typeface="Calibri"/>
                <a:cs typeface="Calibri"/>
              </a:rPr>
              <a:t>la</a:t>
            </a:r>
            <a:r>
              <a:rPr sz="75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50" b="1" spc="75" dirty="0">
                <a:solidFill>
                  <a:srgbClr val="0000FF"/>
                </a:solidFill>
                <a:latin typeface="Calibri"/>
                <a:cs typeface="Calibri"/>
              </a:rPr>
              <a:t>gratificación</a:t>
            </a:r>
            <a:r>
              <a:rPr sz="750" b="1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50" b="1" spc="80" dirty="0">
                <a:solidFill>
                  <a:srgbClr val="0000FF"/>
                </a:solidFill>
                <a:latin typeface="Calibri"/>
                <a:cs typeface="Calibri"/>
              </a:rPr>
              <a:t>anual</a:t>
            </a:r>
            <a:r>
              <a:rPr sz="750" b="1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50" b="1" spc="75" dirty="0">
                <a:solidFill>
                  <a:srgbClr val="0000FF"/>
                </a:solidFill>
                <a:latin typeface="Calibri"/>
                <a:cs typeface="Calibri"/>
              </a:rPr>
              <a:t>(articulo</a:t>
            </a:r>
            <a:r>
              <a:rPr sz="750" b="1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50" b="1" spc="80" dirty="0">
                <a:solidFill>
                  <a:srgbClr val="0000FF"/>
                </a:solidFill>
                <a:latin typeface="Calibri"/>
                <a:cs typeface="Calibri"/>
              </a:rPr>
              <a:t>174</a:t>
            </a:r>
            <a:r>
              <a:rPr sz="75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50" b="1" spc="75" dirty="0">
                <a:solidFill>
                  <a:srgbClr val="0000FF"/>
                </a:solidFill>
                <a:latin typeface="Calibri"/>
                <a:cs typeface="Calibri"/>
              </a:rPr>
              <a:t>RLISR)</a:t>
            </a:r>
            <a:endParaRPr sz="75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55235" y="1191715"/>
          <a:ext cx="8142602" cy="3136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9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9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2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3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735"/>
                        </a:lnSpc>
                      </a:pPr>
                      <a:r>
                        <a:rPr sz="750" spc="95" dirty="0">
                          <a:latin typeface="Calibri"/>
                          <a:cs typeface="Calibri"/>
                        </a:rPr>
                        <a:t>Importe</a:t>
                      </a:r>
                      <a:r>
                        <a:rPr sz="75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80" dirty="0">
                          <a:latin typeface="Calibri"/>
                          <a:cs typeface="Calibri"/>
                        </a:rPr>
                        <a:t>gratificación</a:t>
                      </a:r>
                      <a:r>
                        <a:rPr sz="7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0" dirty="0">
                          <a:latin typeface="Calibri"/>
                          <a:cs typeface="Calibri"/>
                        </a:rPr>
                        <a:t>anual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ts val="735"/>
                        </a:lnSpc>
                      </a:pPr>
                      <a:r>
                        <a:rPr sz="750" spc="70" dirty="0">
                          <a:latin typeface="Calibri"/>
                          <a:cs typeface="Calibri"/>
                        </a:rPr>
                        <a:t>4,000.00</a:t>
                      </a:r>
                      <a:r>
                        <a:rPr sz="75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8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Captura</a:t>
                      </a:r>
                      <a:r>
                        <a:rPr sz="75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9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manual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rowSpan="7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31">
                <a:tc>
                  <a:txBody>
                    <a:bodyPr/>
                    <a:lstStyle/>
                    <a:p>
                      <a:pPr marL="15875">
                        <a:lnSpc>
                          <a:spcPts val="865"/>
                        </a:lnSpc>
                      </a:pPr>
                      <a:r>
                        <a:rPr sz="750" spc="85" dirty="0">
                          <a:latin typeface="Calibri"/>
                          <a:cs typeface="Calibri"/>
                        </a:rPr>
                        <a:t>Entre: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865"/>
                        </a:lnSpc>
                      </a:pPr>
                      <a:r>
                        <a:rPr sz="750" spc="75" dirty="0">
                          <a:latin typeface="Calibri"/>
                          <a:cs typeface="Calibri"/>
                        </a:rPr>
                        <a:t>días</a:t>
                      </a:r>
                      <a:r>
                        <a:rPr sz="7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0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7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5" dirty="0">
                          <a:latin typeface="Calibri"/>
                          <a:cs typeface="Calibri"/>
                        </a:rPr>
                        <a:t>año</a:t>
                      </a:r>
                      <a:r>
                        <a:rPr sz="7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80" dirty="0">
                          <a:latin typeface="Calibri"/>
                          <a:cs typeface="Calibri"/>
                        </a:rPr>
                        <a:t>365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65"/>
                        </a:lnSpc>
                        <a:tabLst>
                          <a:tab pos="504190" algn="l"/>
                        </a:tabLst>
                      </a:pPr>
                      <a:r>
                        <a:rPr sz="7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750" u="sng" spc="6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365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919">
                <a:tc>
                  <a:txBody>
                    <a:bodyPr/>
                    <a:lstStyle/>
                    <a:p>
                      <a:pPr marL="15875">
                        <a:lnSpc>
                          <a:spcPts val="865"/>
                        </a:lnSpc>
                      </a:pPr>
                      <a:r>
                        <a:rPr sz="750" spc="80" dirty="0">
                          <a:latin typeface="Calibri"/>
                          <a:cs typeface="Calibri"/>
                        </a:rPr>
                        <a:t>Igual: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865"/>
                        </a:lnSpc>
                      </a:pPr>
                      <a:r>
                        <a:rPr sz="750" spc="100" dirty="0">
                          <a:latin typeface="Calibri"/>
                          <a:cs typeface="Calibri"/>
                        </a:rPr>
                        <a:t>Resultado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ts val="865"/>
                        </a:lnSpc>
                      </a:pPr>
                      <a:r>
                        <a:rPr sz="750" spc="75" dirty="0">
                          <a:latin typeface="Calibri"/>
                          <a:cs typeface="Calibri"/>
                        </a:rPr>
                        <a:t>10.96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919">
                <a:tc>
                  <a:txBody>
                    <a:bodyPr/>
                    <a:lstStyle/>
                    <a:p>
                      <a:pPr marL="15875">
                        <a:lnSpc>
                          <a:spcPts val="865"/>
                        </a:lnSpc>
                      </a:pPr>
                      <a:r>
                        <a:rPr sz="750" spc="85" dirty="0">
                          <a:latin typeface="Calibri"/>
                          <a:cs typeface="Calibri"/>
                        </a:rPr>
                        <a:t>Por: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865"/>
                        </a:lnSpc>
                      </a:pPr>
                      <a:r>
                        <a:rPr sz="750" spc="90" dirty="0">
                          <a:latin typeface="Calibri"/>
                          <a:cs typeface="Calibri"/>
                        </a:rPr>
                        <a:t>Proporción</a:t>
                      </a:r>
                      <a:r>
                        <a:rPr sz="7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5" dirty="0">
                          <a:latin typeface="Calibri"/>
                          <a:cs typeface="Calibri"/>
                        </a:rPr>
                        <a:t>mensual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65"/>
                        </a:lnSpc>
                        <a:tabLst>
                          <a:tab pos="471170" algn="l"/>
                        </a:tabLst>
                      </a:pPr>
                      <a:r>
                        <a:rPr sz="7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750" u="sng" spc="7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30.4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831">
                <a:tc>
                  <a:txBody>
                    <a:bodyPr/>
                    <a:lstStyle/>
                    <a:p>
                      <a:pPr marL="15875">
                        <a:lnSpc>
                          <a:spcPts val="865"/>
                        </a:lnSpc>
                      </a:pPr>
                      <a:r>
                        <a:rPr sz="750" spc="80" dirty="0">
                          <a:latin typeface="Calibri"/>
                          <a:cs typeface="Calibri"/>
                        </a:rPr>
                        <a:t>Igual: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865"/>
                        </a:lnSpc>
                      </a:pPr>
                      <a:r>
                        <a:rPr sz="750" spc="100" dirty="0">
                          <a:latin typeface="Calibri"/>
                          <a:cs typeface="Calibri"/>
                        </a:rPr>
                        <a:t>Resultado</a:t>
                      </a:r>
                      <a:r>
                        <a:rPr sz="7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70" dirty="0">
                          <a:latin typeface="Calibri"/>
                          <a:cs typeface="Calibri"/>
                        </a:rPr>
                        <a:t>(I)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ts val="865"/>
                        </a:lnSpc>
                      </a:pPr>
                      <a:r>
                        <a:rPr sz="750" spc="70" dirty="0">
                          <a:latin typeface="Calibri"/>
                          <a:cs typeface="Calibri"/>
                        </a:rPr>
                        <a:t>333.15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87">
                <a:tc>
                  <a:txBody>
                    <a:bodyPr/>
                    <a:lstStyle/>
                    <a:p>
                      <a:pPr marL="15875">
                        <a:lnSpc>
                          <a:spcPts val="865"/>
                        </a:lnSpc>
                      </a:pPr>
                      <a:r>
                        <a:rPr sz="750" spc="90" dirty="0">
                          <a:latin typeface="Calibri"/>
                          <a:cs typeface="Calibri"/>
                        </a:rPr>
                        <a:t>Ma: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865"/>
                        </a:lnSpc>
                      </a:pPr>
                      <a:r>
                        <a:rPr sz="750" spc="95" dirty="0">
                          <a:latin typeface="Calibri"/>
                          <a:cs typeface="Calibri"/>
                        </a:rPr>
                        <a:t>Ingreso</a:t>
                      </a:r>
                      <a:r>
                        <a:rPr sz="7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0" dirty="0">
                          <a:latin typeface="Calibri"/>
                          <a:cs typeface="Calibri"/>
                        </a:rPr>
                        <a:t>ordinario</a:t>
                      </a:r>
                      <a:r>
                        <a:rPr sz="7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5" dirty="0">
                          <a:latin typeface="Calibri"/>
                          <a:cs typeface="Calibri"/>
                        </a:rPr>
                        <a:t>mensual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65"/>
                        </a:lnSpc>
                        <a:tabLst>
                          <a:tab pos="267335" algn="l"/>
                        </a:tabLst>
                      </a:pPr>
                      <a:r>
                        <a:rPr sz="7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750" u="sng" spc="7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8,000.00</a:t>
                      </a:r>
                      <a:r>
                        <a:rPr sz="75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8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Captura</a:t>
                      </a:r>
                      <a:r>
                        <a:rPr sz="75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9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manual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157">
                <a:tc>
                  <a:txBody>
                    <a:bodyPr/>
                    <a:lstStyle/>
                    <a:p>
                      <a:pPr marL="15875">
                        <a:lnSpc>
                          <a:spcPts val="865"/>
                        </a:lnSpc>
                      </a:pPr>
                      <a:r>
                        <a:rPr sz="750" spc="80" dirty="0">
                          <a:latin typeface="Calibri"/>
                          <a:cs typeface="Calibri"/>
                        </a:rPr>
                        <a:t>Igual: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865"/>
                        </a:lnSpc>
                      </a:pPr>
                      <a:r>
                        <a:rPr sz="750" b="1" spc="90" dirty="0">
                          <a:latin typeface="Calibri"/>
                          <a:cs typeface="Calibri"/>
                        </a:rPr>
                        <a:t>Resultado</a:t>
                      </a:r>
                      <a:r>
                        <a:rPr sz="7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65" dirty="0">
                          <a:latin typeface="Calibri"/>
                          <a:cs typeface="Calibri"/>
                        </a:rPr>
                        <a:t>(II)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ts val="865"/>
                        </a:lnSpc>
                      </a:pPr>
                      <a:r>
                        <a:rPr sz="750" b="1" spc="70" dirty="0">
                          <a:latin typeface="Calibri"/>
                          <a:cs typeface="Calibri"/>
                        </a:rPr>
                        <a:t>8,333.15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b="1" spc="9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Determinación</a:t>
                      </a:r>
                      <a:r>
                        <a:rPr sz="750" b="1" spc="1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9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750" b="1" spc="4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8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ISR</a:t>
                      </a:r>
                      <a:r>
                        <a:rPr sz="750" b="1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9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750" b="1" spc="4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9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ingreso</a:t>
                      </a:r>
                      <a:r>
                        <a:rPr sz="750" b="1" spc="2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8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ordinario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865"/>
                        </a:lnSpc>
                      </a:pPr>
                      <a:r>
                        <a:rPr sz="750" spc="100" dirty="0">
                          <a:latin typeface="Calibri"/>
                          <a:cs typeface="Calibri"/>
                        </a:rPr>
                        <a:t>Resultado</a:t>
                      </a:r>
                      <a:r>
                        <a:rPr sz="7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70" dirty="0">
                          <a:latin typeface="Calibri"/>
                          <a:cs typeface="Calibri"/>
                        </a:rPr>
                        <a:t>(II)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ts val="865"/>
                        </a:lnSpc>
                      </a:pPr>
                      <a:r>
                        <a:rPr sz="750" spc="70" dirty="0">
                          <a:latin typeface="Calibri"/>
                          <a:cs typeface="Calibri"/>
                        </a:rPr>
                        <a:t>8,333.15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730885">
                        <a:lnSpc>
                          <a:spcPts val="865"/>
                        </a:lnSpc>
                      </a:pPr>
                      <a:r>
                        <a:rPr sz="750" spc="95" dirty="0">
                          <a:latin typeface="Calibri"/>
                          <a:cs typeface="Calibri"/>
                        </a:rPr>
                        <a:t>Ingreso</a:t>
                      </a:r>
                      <a:r>
                        <a:rPr sz="7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0" dirty="0">
                          <a:latin typeface="Calibri"/>
                          <a:cs typeface="Calibri"/>
                        </a:rPr>
                        <a:t>ordinario</a:t>
                      </a:r>
                      <a:r>
                        <a:rPr sz="7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5" dirty="0">
                          <a:latin typeface="Calibri"/>
                          <a:cs typeface="Calibri"/>
                        </a:rPr>
                        <a:t>mensual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ts val="865"/>
                        </a:lnSpc>
                      </a:pPr>
                      <a:r>
                        <a:rPr sz="750" spc="70" dirty="0">
                          <a:latin typeface="Calibri"/>
                          <a:cs typeface="Calibri"/>
                        </a:rPr>
                        <a:t>8,000.00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87">
                <a:tc>
                  <a:txBody>
                    <a:bodyPr/>
                    <a:lstStyle/>
                    <a:p>
                      <a:pPr marL="15875">
                        <a:lnSpc>
                          <a:spcPts val="865"/>
                        </a:lnSpc>
                      </a:pPr>
                      <a:r>
                        <a:rPr sz="750" spc="105" dirty="0">
                          <a:latin typeface="Calibri"/>
                          <a:cs typeface="Calibri"/>
                        </a:rPr>
                        <a:t>Menos: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865"/>
                        </a:lnSpc>
                      </a:pPr>
                      <a:r>
                        <a:rPr sz="750" spc="110" dirty="0">
                          <a:latin typeface="Calibri"/>
                          <a:cs typeface="Calibri"/>
                        </a:rPr>
                        <a:t>Impuesto</a:t>
                      </a:r>
                      <a:r>
                        <a:rPr sz="7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75" dirty="0">
                          <a:latin typeface="Calibri"/>
                          <a:cs typeface="Calibri"/>
                        </a:rPr>
                        <a:t>local</a:t>
                      </a:r>
                      <a:r>
                        <a:rPr sz="75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7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5" dirty="0">
                          <a:latin typeface="Calibri"/>
                          <a:cs typeface="Calibri"/>
                        </a:rPr>
                        <a:t>ingresos</a:t>
                      </a:r>
                      <a:r>
                        <a:rPr sz="75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0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80" dirty="0">
                          <a:latin typeface="Calibri"/>
                          <a:cs typeface="Calibri"/>
                        </a:rPr>
                        <a:t>salarios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65"/>
                        </a:lnSpc>
                        <a:tabLst>
                          <a:tab pos="724535" algn="l"/>
                        </a:tabLst>
                      </a:pPr>
                      <a:r>
                        <a:rPr sz="7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865"/>
                        </a:lnSpc>
                        <a:tabLst>
                          <a:tab pos="730885" algn="l"/>
                        </a:tabLst>
                      </a:pPr>
                      <a:r>
                        <a:rPr sz="750" spc="105" dirty="0">
                          <a:latin typeface="Calibri"/>
                          <a:cs typeface="Calibri"/>
                        </a:rPr>
                        <a:t>Menos:	</a:t>
                      </a:r>
                      <a:r>
                        <a:rPr sz="750" spc="110" dirty="0">
                          <a:latin typeface="Calibri"/>
                          <a:cs typeface="Calibri"/>
                        </a:rPr>
                        <a:t>Impuesto</a:t>
                      </a:r>
                      <a:r>
                        <a:rPr sz="7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75" dirty="0">
                          <a:latin typeface="Calibri"/>
                          <a:cs typeface="Calibri"/>
                        </a:rPr>
                        <a:t>local</a:t>
                      </a:r>
                      <a:r>
                        <a:rPr sz="75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7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5" dirty="0">
                          <a:latin typeface="Calibri"/>
                          <a:cs typeface="Calibri"/>
                        </a:rPr>
                        <a:t>ingresos</a:t>
                      </a:r>
                      <a:r>
                        <a:rPr sz="75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0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7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80" dirty="0">
                          <a:latin typeface="Calibri"/>
                          <a:cs typeface="Calibri"/>
                        </a:rPr>
                        <a:t>salarios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marR="264795" algn="r">
                        <a:lnSpc>
                          <a:spcPts val="865"/>
                        </a:lnSpc>
                        <a:tabLst>
                          <a:tab pos="685800" algn="l"/>
                        </a:tabLst>
                      </a:pPr>
                      <a:r>
                        <a:rPr sz="7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831">
                <a:tc>
                  <a:txBody>
                    <a:bodyPr/>
                    <a:lstStyle/>
                    <a:p>
                      <a:pPr marL="15875">
                        <a:lnSpc>
                          <a:spcPts val="865"/>
                        </a:lnSpc>
                      </a:pPr>
                      <a:r>
                        <a:rPr sz="750" spc="80" dirty="0">
                          <a:latin typeface="Calibri"/>
                          <a:cs typeface="Calibri"/>
                        </a:rPr>
                        <a:t>Igual: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865"/>
                        </a:lnSpc>
                      </a:pPr>
                      <a:r>
                        <a:rPr sz="750" spc="90" dirty="0">
                          <a:latin typeface="Calibri"/>
                          <a:cs typeface="Calibri"/>
                        </a:rPr>
                        <a:t>Ingresos</a:t>
                      </a:r>
                      <a:r>
                        <a:rPr sz="7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0" dirty="0">
                          <a:latin typeface="Calibri"/>
                          <a:cs typeface="Calibri"/>
                        </a:rPr>
                        <a:t>base</a:t>
                      </a:r>
                      <a:r>
                        <a:rPr sz="75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0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7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5" dirty="0">
                          <a:latin typeface="Calibri"/>
                          <a:cs typeface="Calibri"/>
                        </a:rPr>
                        <a:t>retención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ts val="865"/>
                        </a:lnSpc>
                      </a:pPr>
                      <a:r>
                        <a:rPr sz="750" spc="70" dirty="0">
                          <a:latin typeface="Calibri"/>
                          <a:cs typeface="Calibri"/>
                        </a:rPr>
                        <a:t>8,333.15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865"/>
                        </a:lnSpc>
                        <a:tabLst>
                          <a:tab pos="730885" algn="l"/>
                        </a:tabLst>
                      </a:pPr>
                      <a:r>
                        <a:rPr sz="750" spc="80" dirty="0">
                          <a:latin typeface="Calibri"/>
                          <a:cs typeface="Calibri"/>
                        </a:rPr>
                        <a:t>Igual:	</a:t>
                      </a:r>
                      <a:r>
                        <a:rPr sz="750" spc="90" dirty="0">
                          <a:latin typeface="Calibri"/>
                          <a:cs typeface="Calibri"/>
                        </a:rPr>
                        <a:t>Ingresos</a:t>
                      </a:r>
                      <a:r>
                        <a:rPr sz="7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0" dirty="0">
                          <a:latin typeface="Calibri"/>
                          <a:cs typeface="Calibri"/>
                        </a:rPr>
                        <a:t>base</a:t>
                      </a:r>
                      <a:r>
                        <a:rPr sz="75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0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7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5" dirty="0">
                          <a:latin typeface="Calibri"/>
                          <a:cs typeface="Calibri"/>
                        </a:rPr>
                        <a:t>retención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ts val="865"/>
                        </a:lnSpc>
                      </a:pPr>
                      <a:r>
                        <a:rPr sz="750" spc="70" dirty="0">
                          <a:latin typeface="Calibri"/>
                          <a:cs typeface="Calibri"/>
                        </a:rPr>
                        <a:t>8,000.00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1919">
                <a:tc>
                  <a:txBody>
                    <a:bodyPr/>
                    <a:lstStyle/>
                    <a:p>
                      <a:pPr marL="15875">
                        <a:lnSpc>
                          <a:spcPts val="865"/>
                        </a:lnSpc>
                      </a:pPr>
                      <a:r>
                        <a:rPr sz="750" spc="105" dirty="0">
                          <a:latin typeface="Calibri"/>
                          <a:cs typeface="Calibri"/>
                        </a:rPr>
                        <a:t>Menos: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865"/>
                        </a:lnSpc>
                      </a:pPr>
                      <a:r>
                        <a:rPr sz="750" spc="95" dirty="0">
                          <a:latin typeface="Calibri"/>
                          <a:cs typeface="Calibri"/>
                        </a:rPr>
                        <a:t>Limite</a:t>
                      </a:r>
                      <a:r>
                        <a:rPr sz="7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85" dirty="0">
                          <a:latin typeface="Calibri"/>
                          <a:cs typeface="Calibri"/>
                        </a:rPr>
                        <a:t>inferior: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65"/>
                        </a:lnSpc>
                        <a:tabLst>
                          <a:tab pos="267335" algn="l"/>
                        </a:tabLst>
                      </a:pPr>
                      <a:r>
                        <a:rPr sz="7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750" u="sng" spc="7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4,910.19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865"/>
                        </a:lnSpc>
                        <a:tabLst>
                          <a:tab pos="730885" algn="l"/>
                        </a:tabLst>
                      </a:pPr>
                      <a:r>
                        <a:rPr sz="750" spc="105" dirty="0">
                          <a:latin typeface="Calibri"/>
                          <a:cs typeface="Calibri"/>
                        </a:rPr>
                        <a:t>Menos:	</a:t>
                      </a:r>
                      <a:r>
                        <a:rPr sz="750" spc="95" dirty="0">
                          <a:latin typeface="Calibri"/>
                          <a:cs typeface="Calibri"/>
                        </a:rPr>
                        <a:t>Limite</a:t>
                      </a:r>
                      <a:r>
                        <a:rPr sz="7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85" dirty="0">
                          <a:latin typeface="Calibri"/>
                          <a:cs typeface="Calibri"/>
                        </a:rPr>
                        <a:t>inferior: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ts val="865"/>
                        </a:lnSpc>
                        <a:tabLst>
                          <a:tab pos="227965" algn="l"/>
                        </a:tabLst>
                      </a:pPr>
                      <a:r>
                        <a:rPr sz="7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750" u="sng" spc="7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4,910.19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1919">
                <a:tc>
                  <a:txBody>
                    <a:bodyPr/>
                    <a:lstStyle/>
                    <a:p>
                      <a:pPr marL="15875">
                        <a:lnSpc>
                          <a:spcPts val="865"/>
                        </a:lnSpc>
                      </a:pPr>
                      <a:r>
                        <a:rPr sz="750" spc="80" dirty="0">
                          <a:latin typeface="Calibri"/>
                          <a:cs typeface="Calibri"/>
                        </a:rPr>
                        <a:t>Igual: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865"/>
                        </a:lnSpc>
                      </a:pPr>
                      <a:r>
                        <a:rPr sz="750" spc="105" dirty="0">
                          <a:latin typeface="Calibri"/>
                          <a:cs typeface="Calibri"/>
                        </a:rPr>
                        <a:t>Excedente</a:t>
                      </a:r>
                      <a:r>
                        <a:rPr sz="7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5" dirty="0">
                          <a:latin typeface="Calibri"/>
                          <a:cs typeface="Calibri"/>
                        </a:rPr>
                        <a:t>limite</a:t>
                      </a:r>
                      <a:r>
                        <a:rPr sz="7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0" dirty="0">
                          <a:latin typeface="Calibri"/>
                          <a:cs typeface="Calibri"/>
                        </a:rPr>
                        <a:t>inferior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ts val="865"/>
                        </a:lnSpc>
                      </a:pPr>
                      <a:r>
                        <a:rPr sz="750" spc="70" dirty="0">
                          <a:latin typeface="Calibri"/>
                          <a:cs typeface="Calibri"/>
                        </a:rPr>
                        <a:t>3,422.96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865"/>
                        </a:lnSpc>
                        <a:tabLst>
                          <a:tab pos="730885" algn="l"/>
                        </a:tabLst>
                      </a:pPr>
                      <a:r>
                        <a:rPr sz="750" spc="80" dirty="0">
                          <a:latin typeface="Calibri"/>
                          <a:cs typeface="Calibri"/>
                        </a:rPr>
                        <a:t>Igual:	</a:t>
                      </a:r>
                      <a:r>
                        <a:rPr sz="750" spc="105" dirty="0">
                          <a:latin typeface="Calibri"/>
                          <a:cs typeface="Calibri"/>
                        </a:rPr>
                        <a:t>Excedente</a:t>
                      </a:r>
                      <a:r>
                        <a:rPr sz="7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5" dirty="0">
                          <a:latin typeface="Calibri"/>
                          <a:cs typeface="Calibri"/>
                        </a:rPr>
                        <a:t>limite</a:t>
                      </a:r>
                      <a:r>
                        <a:rPr sz="7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0" dirty="0">
                          <a:latin typeface="Calibri"/>
                          <a:cs typeface="Calibri"/>
                        </a:rPr>
                        <a:t>inferior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marR="309880" algn="r">
                        <a:lnSpc>
                          <a:spcPts val="865"/>
                        </a:lnSpc>
                      </a:pPr>
                      <a:r>
                        <a:rPr sz="750" spc="70" dirty="0">
                          <a:latin typeface="Calibri"/>
                          <a:cs typeface="Calibri"/>
                        </a:rPr>
                        <a:t>3,089.81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1831">
                <a:tc>
                  <a:txBody>
                    <a:bodyPr/>
                    <a:lstStyle/>
                    <a:p>
                      <a:pPr marL="15875">
                        <a:lnSpc>
                          <a:spcPts val="865"/>
                        </a:lnSpc>
                      </a:pPr>
                      <a:r>
                        <a:rPr sz="750" spc="85" dirty="0">
                          <a:latin typeface="Calibri"/>
                          <a:cs typeface="Calibri"/>
                        </a:rPr>
                        <a:t>Por: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865"/>
                        </a:lnSpc>
                      </a:pPr>
                      <a:r>
                        <a:rPr sz="750" spc="15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7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5" dirty="0">
                          <a:latin typeface="Calibri"/>
                          <a:cs typeface="Calibri"/>
                        </a:rPr>
                        <a:t>Excedente</a:t>
                      </a:r>
                      <a:r>
                        <a:rPr sz="7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5" dirty="0">
                          <a:latin typeface="Calibri"/>
                          <a:cs typeface="Calibri"/>
                        </a:rPr>
                        <a:t>limite</a:t>
                      </a:r>
                      <a:r>
                        <a:rPr sz="75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0" dirty="0">
                          <a:latin typeface="Calibri"/>
                          <a:cs typeface="Calibri"/>
                        </a:rPr>
                        <a:t>inferior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65"/>
                        </a:lnSpc>
                        <a:tabLst>
                          <a:tab pos="414020" algn="l"/>
                        </a:tabLst>
                      </a:pPr>
                      <a:r>
                        <a:rPr sz="7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750" u="sng" spc="7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10.88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865"/>
                        </a:lnSpc>
                        <a:tabLst>
                          <a:tab pos="730885" algn="l"/>
                        </a:tabLst>
                      </a:pPr>
                      <a:r>
                        <a:rPr sz="750" spc="85" dirty="0">
                          <a:latin typeface="Calibri"/>
                          <a:cs typeface="Calibri"/>
                        </a:rPr>
                        <a:t>Por:	</a:t>
                      </a:r>
                      <a:r>
                        <a:rPr sz="750" spc="15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7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5" dirty="0">
                          <a:latin typeface="Calibri"/>
                          <a:cs typeface="Calibri"/>
                        </a:rPr>
                        <a:t>Excedente</a:t>
                      </a:r>
                      <a:r>
                        <a:rPr sz="7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5" dirty="0">
                          <a:latin typeface="Calibri"/>
                          <a:cs typeface="Calibri"/>
                        </a:rPr>
                        <a:t>limite</a:t>
                      </a:r>
                      <a:r>
                        <a:rPr sz="75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0" dirty="0">
                          <a:latin typeface="Calibri"/>
                          <a:cs typeface="Calibri"/>
                        </a:rPr>
                        <a:t>inferior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marR="309245" algn="r">
                        <a:lnSpc>
                          <a:spcPts val="865"/>
                        </a:lnSpc>
                        <a:tabLst>
                          <a:tab pos="374650" algn="l"/>
                        </a:tabLst>
                      </a:pPr>
                      <a:r>
                        <a:rPr sz="7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750" u="sng" spc="7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10.88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1787">
                <a:tc>
                  <a:txBody>
                    <a:bodyPr/>
                    <a:lstStyle/>
                    <a:p>
                      <a:pPr marL="15875">
                        <a:lnSpc>
                          <a:spcPts val="865"/>
                        </a:lnSpc>
                      </a:pPr>
                      <a:r>
                        <a:rPr sz="750" spc="80" dirty="0">
                          <a:latin typeface="Calibri"/>
                          <a:cs typeface="Calibri"/>
                        </a:rPr>
                        <a:t>Igual: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865"/>
                        </a:lnSpc>
                      </a:pPr>
                      <a:r>
                        <a:rPr sz="750" spc="110" dirty="0">
                          <a:latin typeface="Calibri"/>
                          <a:cs typeface="Calibri"/>
                        </a:rPr>
                        <a:t>Impuesto</a:t>
                      </a:r>
                      <a:r>
                        <a:rPr sz="7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0" dirty="0">
                          <a:latin typeface="Calibri"/>
                          <a:cs typeface="Calibri"/>
                        </a:rPr>
                        <a:t>marginal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ts val="865"/>
                        </a:lnSpc>
                      </a:pPr>
                      <a:r>
                        <a:rPr sz="750" spc="70" dirty="0">
                          <a:latin typeface="Calibri"/>
                          <a:cs typeface="Calibri"/>
                        </a:rPr>
                        <a:t>372.42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865"/>
                        </a:lnSpc>
                        <a:tabLst>
                          <a:tab pos="730885" algn="l"/>
                        </a:tabLst>
                      </a:pPr>
                      <a:r>
                        <a:rPr sz="750" spc="80" dirty="0">
                          <a:latin typeface="Calibri"/>
                          <a:cs typeface="Calibri"/>
                        </a:rPr>
                        <a:t>Igual:	</a:t>
                      </a:r>
                      <a:r>
                        <a:rPr sz="750" spc="110" dirty="0">
                          <a:latin typeface="Calibri"/>
                          <a:cs typeface="Calibri"/>
                        </a:rPr>
                        <a:t>Impuesto</a:t>
                      </a:r>
                      <a:r>
                        <a:rPr sz="7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0" dirty="0">
                          <a:latin typeface="Calibri"/>
                          <a:cs typeface="Calibri"/>
                        </a:rPr>
                        <a:t>marginal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marR="309245" algn="r">
                        <a:lnSpc>
                          <a:spcPts val="865"/>
                        </a:lnSpc>
                      </a:pPr>
                      <a:r>
                        <a:rPr sz="750" spc="70" dirty="0">
                          <a:latin typeface="Calibri"/>
                          <a:cs typeface="Calibri"/>
                        </a:rPr>
                        <a:t>336.17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1919">
                <a:tc>
                  <a:txBody>
                    <a:bodyPr/>
                    <a:lstStyle/>
                    <a:p>
                      <a:pPr marL="15875">
                        <a:lnSpc>
                          <a:spcPts val="865"/>
                        </a:lnSpc>
                      </a:pPr>
                      <a:r>
                        <a:rPr sz="750" spc="90" dirty="0">
                          <a:latin typeface="Calibri"/>
                          <a:cs typeface="Calibri"/>
                        </a:rPr>
                        <a:t>Mas: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865"/>
                        </a:lnSpc>
                      </a:pPr>
                      <a:r>
                        <a:rPr sz="750" spc="100" dirty="0">
                          <a:latin typeface="Calibri"/>
                          <a:cs typeface="Calibri"/>
                        </a:rPr>
                        <a:t>Cuota</a:t>
                      </a:r>
                      <a:r>
                        <a:rPr sz="7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85" dirty="0">
                          <a:latin typeface="Calibri"/>
                          <a:cs typeface="Calibri"/>
                        </a:rPr>
                        <a:t>fija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65"/>
                        </a:lnSpc>
                        <a:tabLst>
                          <a:tab pos="356870" algn="l"/>
                        </a:tabLst>
                      </a:pPr>
                      <a:r>
                        <a:rPr sz="7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750" u="sng" spc="7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288.33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865"/>
                        </a:lnSpc>
                        <a:tabLst>
                          <a:tab pos="730885" algn="l"/>
                        </a:tabLst>
                      </a:pPr>
                      <a:r>
                        <a:rPr sz="750" spc="90" dirty="0">
                          <a:latin typeface="Calibri"/>
                          <a:cs typeface="Calibri"/>
                        </a:rPr>
                        <a:t>Mas:	</a:t>
                      </a:r>
                      <a:r>
                        <a:rPr sz="750" spc="100" dirty="0">
                          <a:latin typeface="Calibri"/>
                          <a:cs typeface="Calibri"/>
                        </a:rPr>
                        <a:t>Cuota</a:t>
                      </a:r>
                      <a:r>
                        <a:rPr sz="7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85" dirty="0">
                          <a:latin typeface="Calibri"/>
                          <a:cs typeface="Calibri"/>
                        </a:rPr>
                        <a:t>fija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marR="309245" algn="r">
                        <a:lnSpc>
                          <a:spcPts val="865"/>
                        </a:lnSpc>
                        <a:tabLst>
                          <a:tab pos="317500" algn="l"/>
                        </a:tabLst>
                      </a:pPr>
                      <a:r>
                        <a:rPr sz="7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750" u="sng" spc="7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288.33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1831">
                <a:tc>
                  <a:txBody>
                    <a:bodyPr/>
                    <a:lstStyle/>
                    <a:p>
                      <a:pPr marL="15875">
                        <a:lnSpc>
                          <a:spcPts val="865"/>
                        </a:lnSpc>
                      </a:pPr>
                      <a:r>
                        <a:rPr sz="750" spc="80" dirty="0">
                          <a:latin typeface="Calibri"/>
                          <a:cs typeface="Calibri"/>
                        </a:rPr>
                        <a:t>Igual: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865"/>
                        </a:lnSpc>
                      </a:pPr>
                      <a:r>
                        <a:rPr sz="750" spc="90" dirty="0">
                          <a:latin typeface="Calibri"/>
                          <a:cs typeface="Calibri"/>
                        </a:rPr>
                        <a:t>ISR</a:t>
                      </a:r>
                      <a:r>
                        <a:rPr sz="7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5" dirty="0">
                          <a:latin typeface="Calibri"/>
                          <a:cs typeface="Calibri"/>
                        </a:rPr>
                        <a:t>causado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ts val="865"/>
                        </a:lnSpc>
                      </a:pPr>
                      <a:r>
                        <a:rPr sz="750" spc="70" dirty="0">
                          <a:latin typeface="Calibri"/>
                          <a:cs typeface="Calibri"/>
                        </a:rPr>
                        <a:t>660.75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865"/>
                        </a:lnSpc>
                        <a:tabLst>
                          <a:tab pos="730885" algn="l"/>
                        </a:tabLst>
                      </a:pPr>
                      <a:r>
                        <a:rPr sz="750" spc="80" dirty="0">
                          <a:latin typeface="Calibri"/>
                          <a:cs typeface="Calibri"/>
                        </a:rPr>
                        <a:t>Igual:	</a:t>
                      </a:r>
                      <a:r>
                        <a:rPr sz="750" spc="90" dirty="0">
                          <a:latin typeface="Calibri"/>
                          <a:cs typeface="Calibri"/>
                        </a:rPr>
                        <a:t>ISR</a:t>
                      </a:r>
                      <a:r>
                        <a:rPr sz="7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5" dirty="0">
                          <a:latin typeface="Calibri"/>
                          <a:cs typeface="Calibri"/>
                        </a:rPr>
                        <a:t>causado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marR="309245" algn="r">
                        <a:lnSpc>
                          <a:spcPts val="865"/>
                        </a:lnSpc>
                      </a:pPr>
                      <a:r>
                        <a:rPr sz="750" spc="70" dirty="0">
                          <a:latin typeface="Calibri"/>
                          <a:cs typeface="Calibri"/>
                        </a:rPr>
                        <a:t>624.50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1787">
                <a:tc>
                  <a:txBody>
                    <a:bodyPr/>
                    <a:lstStyle/>
                    <a:p>
                      <a:pPr marL="15875">
                        <a:lnSpc>
                          <a:spcPts val="865"/>
                        </a:lnSpc>
                      </a:pPr>
                      <a:r>
                        <a:rPr sz="750" spc="105" dirty="0">
                          <a:latin typeface="Calibri"/>
                          <a:cs typeface="Calibri"/>
                        </a:rPr>
                        <a:t>Menos: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865"/>
                        </a:lnSpc>
                      </a:pPr>
                      <a:r>
                        <a:rPr sz="750" spc="100" dirty="0">
                          <a:latin typeface="Calibri"/>
                          <a:cs typeface="Calibri"/>
                        </a:rPr>
                        <a:t>Subsidio</a:t>
                      </a:r>
                      <a:r>
                        <a:rPr sz="7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65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75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25" dirty="0">
                          <a:latin typeface="Calibri"/>
                          <a:cs typeface="Calibri"/>
                        </a:rPr>
                        <a:t>empleo</a:t>
                      </a:r>
                      <a:r>
                        <a:rPr sz="7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10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75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75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5" dirty="0">
                          <a:latin typeface="Calibri"/>
                          <a:cs typeface="Calibri"/>
                        </a:rPr>
                        <a:t>corresponde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471170">
                        <a:lnSpc>
                          <a:spcPts val="865"/>
                        </a:lnSpc>
                      </a:pPr>
                      <a:r>
                        <a:rPr sz="750" spc="75" dirty="0">
                          <a:latin typeface="Calibri"/>
                          <a:cs typeface="Calibri"/>
                        </a:rPr>
                        <a:t>0.00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865"/>
                        </a:lnSpc>
                        <a:tabLst>
                          <a:tab pos="730885" algn="l"/>
                        </a:tabLst>
                      </a:pPr>
                      <a:r>
                        <a:rPr sz="750" spc="105" dirty="0">
                          <a:latin typeface="Calibri"/>
                          <a:cs typeface="Calibri"/>
                        </a:rPr>
                        <a:t>Menos:	</a:t>
                      </a:r>
                      <a:r>
                        <a:rPr sz="750" spc="100" dirty="0">
                          <a:latin typeface="Calibri"/>
                          <a:cs typeface="Calibri"/>
                        </a:rPr>
                        <a:t>Subsidio</a:t>
                      </a:r>
                      <a:r>
                        <a:rPr sz="7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65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75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25" dirty="0">
                          <a:latin typeface="Calibri"/>
                          <a:cs typeface="Calibri"/>
                        </a:rPr>
                        <a:t>empleo</a:t>
                      </a:r>
                      <a:r>
                        <a:rPr sz="7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10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75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75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5" dirty="0">
                          <a:latin typeface="Calibri"/>
                          <a:cs typeface="Calibri"/>
                        </a:rPr>
                        <a:t>corresponde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marR="309245" algn="r">
                        <a:lnSpc>
                          <a:spcPts val="865"/>
                        </a:lnSpc>
                        <a:tabLst>
                          <a:tab pos="431800" algn="l"/>
                        </a:tabLst>
                      </a:pPr>
                      <a:r>
                        <a:rPr sz="7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750" u="sng" spc="7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0.00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1919">
                <a:tc>
                  <a:txBody>
                    <a:bodyPr/>
                    <a:lstStyle/>
                    <a:p>
                      <a:pPr marL="15875">
                        <a:lnSpc>
                          <a:spcPts val="865"/>
                        </a:lnSpc>
                      </a:pPr>
                      <a:r>
                        <a:rPr sz="750" spc="80" dirty="0">
                          <a:latin typeface="Calibri"/>
                          <a:cs typeface="Calibri"/>
                        </a:rPr>
                        <a:t>Igual: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865"/>
                        </a:lnSpc>
                      </a:pPr>
                      <a:r>
                        <a:rPr sz="750" spc="90" dirty="0">
                          <a:latin typeface="Calibri"/>
                          <a:cs typeface="Calibri"/>
                        </a:rPr>
                        <a:t>ISR</a:t>
                      </a:r>
                      <a:r>
                        <a:rPr sz="7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0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7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0" dirty="0">
                          <a:latin typeface="Calibri"/>
                          <a:cs typeface="Calibri"/>
                        </a:rPr>
                        <a:t>periodo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ts val="865"/>
                        </a:lnSpc>
                      </a:pPr>
                      <a:r>
                        <a:rPr sz="750" spc="70" dirty="0">
                          <a:latin typeface="Calibri"/>
                          <a:cs typeface="Calibri"/>
                        </a:rPr>
                        <a:t>660.75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865"/>
                        </a:lnSpc>
                        <a:tabLst>
                          <a:tab pos="730885" algn="l"/>
                        </a:tabLst>
                      </a:pPr>
                      <a:r>
                        <a:rPr sz="750" spc="80" dirty="0">
                          <a:latin typeface="Calibri"/>
                          <a:cs typeface="Calibri"/>
                        </a:rPr>
                        <a:t>Igual:	</a:t>
                      </a:r>
                      <a:r>
                        <a:rPr sz="750" spc="90" dirty="0">
                          <a:latin typeface="Calibri"/>
                          <a:cs typeface="Calibri"/>
                        </a:rPr>
                        <a:t>ISR</a:t>
                      </a:r>
                      <a:r>
                        <a:rPr sz="7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0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7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0" dirty="0">
                          <a:latin typeface="Calibri"/>
                          <a:cs typeface="Calibri"/>
                        </a:rPr>
                        <a:t>periodo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marR="309245" algn="r">
                        <a:lnSpc>
                          <a:spcPts val="865"/>
                        </a:lnSpc>
                      </a:pPr>
                      <a:r>
                        <a:rPr sz="750" spc="70" dirty="0">
                          <a:latin typeface="Calibri"/>
                          <a:cs typeface="Calibri"/>
                        </a:rPr>
                        <a:t>624.50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1919">
                <a:tc>
                  <a:txBody>
                    <a:bodyPr/>
                    <a:lstStyle/>
                    <a:p>
                      <a:pPr marL="15875">
                        <a:lnSpc>
                          <a:spcPts val="865"/>
                        </a:lnSpc>
                      </a:pPr>
                      <a:r>
                        <a:rPr sz="750" spc="105" dirty="0">
                          <a:latin typeface="Calibri"/>
                          <a:cs typeface="Calibri"/>
                        </a:rPr>
                        <a:t>Menos: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865"/>
                        </a:lnSpc>
                      </a:pPr>
                      <a:r>
                        <a:rPr sz="750" spc="90" dirty="0">
                          <a:latin typeface="Calibri"/>
                          <a:cs typeface="Calibri"/>
                        </a:rPr>
                        <a:t>ISR</a:t>
                      </a:r>
                      <a:r>
                        <a:rPr sz="7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5" dirty="0">
                          <a:latin typeface="Calibri"/>
                          <a:cs typeface="Calibri"/>
                        </a:rPr>
                        <a:t>ingreso</a:t>
                      </a:r>
                      <a:r>
                        <a:rPr sz="7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0" dirty="0">
                          <a:latin typeface="Calibri"/>
                          <a:cs typeface="Calibri"/>
                        </a:rPr>
                        <a:t>ordinario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65"/>
                        </a:lnSpc>
                        <a:tabLst>
                          <a:tab pos="356870" algn="l"/>
                        </a:tabLst>
                      </a:pPr>
                      <a:r>
                        <a:rPr sz="7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750" u="sng" spc="7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624.50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2172">
                <a:tc>
                  <a:txBody>
                    <a:bodyPr/>
                    <a:lstStyle/>
                    <a:p>
                      <a:pPr marL="15875">
                        <a:lnSpc>
                          <a:spcPts val="865"/>
                        </a:lnSpc>
                      </a:pPr>
                      <a:r>
                        <a:rPr sz="750" spc="80" dirty="0">
                          <a:latin typeface="Calibri"/>
                          <a:cs typeface="Calibri"/>
                        </a:rPr>
                        <a:t>Igual: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865"/>
                        </a:lnSpc>
                      </a:pPr>
                      <a:r>
                        <a:rPr sz="750" b="1" spc="90" dirty="0">
                          <a:latin typeface="Calibri"/>
                          <a:cs typeface="Calibri"/>
                        </a:rPr>
                        <a:t>Resultado</a:t>
                      </a:r>
                      <a:r>
                        <a:rPr sz="75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60" dirty="0">
                          <a:latin typeface="Calibri"/>
                          <a:cs typeface="Calibri"/>
                        </a:rPr>
                        <a:t>(III)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ts val="865"/>
                        </a:lnSpc>
                      </a:pPr>
                      <a:r>
                        <a:rPr sz="750" b="1" spc="70" dirty="0">
                          <a:latin typeface="Calibri"/>
                          <a:cs typeface="Calibri"/>
                        </a:rPr>
                        <a:t>36.25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858831" y="4582412"/>
            <a:ext cx="2804795" cy="1320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750" spc="100" dirty="0">
                <a:solidFill>
                  <a:srgbClr val="FF0000"/>
                </a:solidFill>
                <a:latin typeface="Calibri"/>
                <a:cs typeface="Calibri"/>
              </a:rPr>
              <a:t>Determinación</a:t>
            </a:r>
            <a:r>
              <a:rPr sz="75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750" spc="110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75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750" spc="90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7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750" spc="95" dirty="0">
                <a:solidFill>
                  <a:srgbClr val="FF0000"/>
                </a:solidFill>
                <a:latin typeface="Calibri"/>
                <a:cs typeface="Calibri"/>
              </a:rPr>
              <a:t>retención</a:t>
            </a:r>
            <a:r>
              <a:rPr sz="75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750" spc="100" dirty="0">
                <a:solidFill>
                  <a:srgbClr val="FF0000"/>
                </a:solidFill>
                <a:latin typeface="Calibri"/>
                <a:cs typeface="Calibri"/>
              </a:rPr>
              <a:t>por</a:t>
            </a:r>
            <a:r>
              <a:rPr sz="75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750" spc="90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7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750" spc="80" dirty="0">
                <a:solidFill>
                  <a:srgbClr val="FF0000"/>
                </a:solidFill>
                <a:latin typeface="Calibri"/>
                <a:cs typeface="Calibri"/>
              </a:rPr>
              <a:t>gratificación</a:t>
            </a:r>
            <a:r>
              <a:rPr sz="75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750" spc="90" dirty="0">
                <a:solidFill>
                  <a:srgbClr val="FF0000"/>
                </a:solidFill>
                <a:latin typeface="Calibri"/>
                <a:cs typeface="Calibri"/>
              </a:rPr>
              <a:t>anual</a:t>
            </a:r>
            <a:endParaRPr sz="75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839780" y="4883698"/>
          <a:ext cx="3477258" cy="362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3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735"/>
                        </a:lnSpc>
                      </a:pPr>
                      <a:r>
                        <a:rPr sz="750" spc="80" dirty="0">
                          <a:latin typeface="Calibri"/>
                          <a:cs typeface="Calibri"/>
                        </a:rPr>
                        <a:t>Gratificación</a:t>
                      </a:r>
                      <a:r>
                        <a:rPr sz="7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90" dirty="0">
                          <a:latin typeface="Calibri"/>
                          <a:cs typeface="Calibri"/>
                        </a:rPr>
                        <a:t>anual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35"/>
                        </a:lnSpc>
                      </a:pPr>
                      <a:r>
                        <a:rPr sz="750" spc="70" dirty="0">
                          <a:latin typeface="Calibri"/>
                          <a:cs typeface="Calibri"/>
                        </a:rPr>
                        <a:t>4,000.00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31">
                <a:tc>
                  <a:txBody>
                    <a:bodyPr/>
                    <a:lstStyle/>
                    <a:p>
                      <a:pPr marL="31750">
                        <a:lnSpc>
                          <a:spcPts val="865"/>
                        </a:lnSpc>
                      </a:pPr>
                      <a:r>
                        <a:rPr sz="750" spc="85" dirty="0">
                          <a:latin typeface="Calibri"/>
                          <a:cs typeface="Calibri"/>
                        </a:rPr>
                        <a:t>Por: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865"/>
                        </a:lnSpc>
                      </a:pPr>
                      <a:r>
                        <a:rPr sz="750" b="1" spc="8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Tasa</a:t>
                      </a:r>
                      <a:r>
                        <a:rPr sz="750" b="1" spc="-4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28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❶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65"/>
                        </a:lnSpc>
                        <a:tabLst>
                          <a:tab pos="374650" algn="l"/>
                        </a:tabLst>
                      </a:pPr>
                      <a:r>
                        <a:rPr sz="7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750" u="sng" spc="7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10.88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347">
                <a:tc>
                  <a:txBody>
                    <a:bodyPr/>
                    <a:lstStyle/>
                    <a:p>
                      <a:pPr marL="31750">
                        <a:lnSpc>
                          <a:spcPts val="810"/>
                        </a:lnSpc>
                      </a:pPr>
                      <a:r>
                        <a:rPr sz="750" spc="80" dirty="0">
                          <a:latin typeface="Calibri"/>
                          <a:cs typeface="Calibri"/>
                        </a:rPr>
                        <a:t>Igual: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810"/>
                        </a:lnSpc>
                      </a:pPr>
                      <a:r>
                        <a:rPr sz="750" b="1" spc="95" dirty="0">
                          <a:latin typeface="Calibri"/>
                          <a:cs typeface="Calibri"/>
                        </a:rPr>
                        <a:t>Retención</a:t>
                      </a:r>
                      <a:r>
                        <a:rPr sz="75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95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7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90" dirty="0">
                          <a:latin typeface="Calibri"/>
                          <a:cs typeface="Calibri"/>
                        </a:rPr>
                        <a:t>aguinaldo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10"/>
                        </a:lnSpc>
                      </a:pPr>
                      <a:r>
                        <a:rPr sz="750" b="1" spc="70" dirty="0">
                          <a:latin typeface="Calibri"/>
                          <a:cs typeface="Calibri"/>
                        </a:rPr>
                        <a:t>435.20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858830" y="5637345"/>
            <a:ext cx="1460500" cy="1320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750" b="1" spc="95" dirty="0">
                <a:solidFill>
                  <a:srgbClr val="0000FF"/>
                </a:solidFill>
                <a:latin typeface="Calibri"/>
                <a:cs typeface="Calibri"/>
              </a:rPr>
              <a:t>Determinación</a:t>
            </a:r>
            <a:r>
              <a:rPr sz="75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50" b="1" spc="105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750" b="1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50" b="1" spc="85" dirty="0">
                <a:solidFill>
                  <a:srgbClr val="0000FF"/>
                </a:solidFill>
                <a:latin typeface="Calibri"/>
                <a:cs typeface="Calibri"/>
              </a:rPr>
              <a:t>la</a:t>
            </a:r>
            <a:r>
              <a:rPr sz="75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50" b="1" spc="80" dirty="0">
                <a:solidFill>
                  <a:srgbClr val="0000FF"/>
                </a:solidFill>
                <a:latin typeface="Calibri"/>
                <a:cs typeface="Calibri"/>
              </a:rPr>
              <a:t>tasa</a:t>
            </a:r>
            <a:r>
              <a:rPr sz="75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50" b="1" spc="280" dirty="0">
                <a:solidFill>
                  <a:srgbClr val="0000FF"/>
                </a:solidFill>
                <a:latin typeface="Calibri"/>
                <a:cs typeface="Calibri"/>
              </a:rPr>
              <a:t>❶</a:t>
            </a:r>
            <a:endParaRPr sz="75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839781" y="5938632"/>
          <a:ext cx="3476623" cy="3626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3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735"/>
                        </a:lnSpc>
                      </a:pPr>
                      <a:r>
                        <a:rPr sz="750" spc="100" dirty="0">
                          <a:latin typeface="Calibri"/>
                          <a:cs typeface="Calibri"/>
                        </a:rPr>
                        <a:t>Resultado</a:t>
                      </a:r>
                      <a:r>
                        <a:rPr sz="7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65" dirty="0">
                          <a:latin typeface="Calibri"/>
                          <a:cs typeface="Calibri"/>
                        </a:rPr>
                        <a:t>(III)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35"/>
                        </a:lnSpc>
                      </a:pPr>
                      <a:r>
                        <a:rPr sz="750" spc="75" dirty="0">
                          <a:latin typeface="Calibri"/>
                          <a:cs typeface="Calibri"/>
                        </a:rPr>
                        <a:t>36.25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marL="31750">
                        <a:lnSpc>
                          <a:spcPts val="865"/>
                        </a:lnSpc>
                      </a:pPr>
                      <a:r>
                        <a:rPr sz="750" spc="85" dirty="0">
                          <a:latin typeface="Calibri"/>
                          <a:cs typeface="Calibri"/>
                        </a:rPr>
                        <a:t>Entre: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865"/>
                        </a:lnSpc>
                      </a:pPr>
                      <a:r>
                        <a:rPr sz="750" spc="100" dirty="0">
                          <a:latin typeface="Calibri"/>
                          <a:cs typeface="Calibri"/>
                        </a:rPr>
                        <a:t>Resultado</a:t>
                      </a:r>
                      <a:r>
                        <a:rPr sz="7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70" dirty="0">
                          <a:latin typeface="Calibri"/>
                          <a:cs typeface="Calibri"/>
                        </a:rPr>
                        <a:t>(I)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65"/>
                        </a:lnSpc>
                        <a:tabLst>
                          <a:tab pos="317500" algn="l"/>
                        </a:tabLst>
                      </a:pPr>
                      <a:r>
                        <a:rPr sz="75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r>
                        <a:rPr sz="750" u="sng" spc="7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333.15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55">
                <a:tc>
                  <a:txBody>
                    <a:bodyPr/>
                    <a:lstStyle/>
                    <a:p>
                      <a:pPr marL="31750">
                        <a:lnSpc>
                          <a:spcPts val="810"/>
                        </a:lnSpc>
                      </a:pPr>
                      <a:r>
                        <a:rPr sz="750" spc="80" dirty="0">
                          <a:latin typeface="Calibri"/>
                          <a:cs typeface="Calibri"/>
                        </a:rPr>
                        <a:t>Igual: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810"/>
                        </a:lnSpc>
                      </a:pPr>
                      <a:r>
                        <a:rPr sz="750" b="1" spc="85" dirty="0">
                          <a:latin typeface="Calibri"/>
                          <a:cs typeface="Calibri"/>
                        </a:rPr>
                        <a:t>Tasa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10"/>
                        </a:lnSpc>
                      </a:pPr>
                      <a:r>
                        <a:rPr sz="750" b="1" spc="70" dirty="0">
                          <a:latin typeface="Calibri"/>
                          <a:cs typeface="Calibri"/>
                        </a:rPr>
                        <a:t>10.88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1847076" y="2340635"/>
            <a:ext cx="8163559" cy="1997710"/>
          </a:xfrm>
          <a:custGeom>
            <a:avLst/>
            <a:gdLst/>
            <a:ahLst/>
            <a:cxnLst/>
            <a:rect l="l" t="t" r="r" b="b"/>
            <a:pathLst>
              <a:path w="8163559" h="1997710">
                <a:moveTo>
                  <a:pt x="8163522" y="0"/>
                </a:moveTo>
                <a:lnTo>
                  <a:pt x="16306" y="0"/>
                </a:lnTo>
                <a:lnTo>
                  <a:pt x="0" y="88"/>
                </a:lnTo>
                <a:lnTo>
                  <a:pt x="0" y="1997710"/>
                </a:lnTo>
                <a:lnTo>
                  <a:pt x="16306" y="1997710"/>
                </a:lnTo>
                <a:lnTo>
                  <a:pt x="8139074" y="1997710"/>
                </a:lnTo>
                <a:lnTo>
                  <a:pt x="8163522" y="1997710"/>
                </a:lnTo>
                <a:lnTo>
                  <a:pt x="8163522" y="1977732"/>
                </a:lnTo>
                <a:lnTo>
                  <a:pt x="8163522" y="19850"/>
                </a:lnTo>
                <a:lnTo>
                  <a:pt x="8139074" y="19850"/>
                </a:lnTo>
                <a:lnTo>
                  <a:pt x="8139074" y="1977732"/>
                </a:lnTo>
                <a:lnTo>
                  <a:pt x="16306" y="1977732"/>
                </a:lnTo>
                <a:lnTo>
                  <a:pt x="16306" y="19761"/>
                </a:lnTo>
                <a:lnTo>
                  <a:pt x="8163522" y="19761"/>
                </a:lnTo>
                <a:lnTo>
                  <a:pt x="816352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7E29046-068D-8F58-B506-8016756F52B2}"/>
              </a:ext>
            </a:extLst>
          </p:cNvPr>
          <p:cNvSpPr/>
          <p:nvPr/>
        </p:nvSpPr>
        <p:spPr>
          <a:xfrm>
            <a:off x="1955408" y="1955410"/>
            <a:ext cx="8440616" cy="2264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2" name="object 2"/>
          <p:cNvGrpSpPr/>
          <p:nvPr/>
        </p:nvGrpSpPr>
        <p:grpSpPr>
          <a:xfrm>
            <a:off x="1999487" y="2301234"/>
            <a:ext cx="8213725" cy="648970"/>
            <a:chOff x="475486" y="2301234"/>
            <a:chExt cx="8213725" cy="648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486" y="2301234"/>
              <a:ext cx="8213600" cy="6484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567" y="2328418"/>
              <a:ext cx="8161134" cy="5969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579873" y="3124194"/>
            <a:ext cx="5043805" cy="648970"/>
            <a:chOff x="2055872" y="3124194"/>
            <a:chExt cx="5043805" cy="64897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5872" y="3124194"/>
              <a:ext cx="5043684" cy="6484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3562" y="3151378"/>
              <a:ext cx="4991481" cy="5969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9116" y="1153180"/>
            <a:ext cx="9146735" cy="42915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85"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Artículo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130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spc="-30" dirty="0">
                <a:latin typeface="Calibri"/>
                <a:cs typeface="Calibri"/>
              </a:rPr>
              <a:t>LFT.-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Las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cantidades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correspondan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trabajadores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concepto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utilidades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quedan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protegidas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dirty="0">
                <a:latin typeface="Calibri"/>
                <a:cs typeface="Calibri"/>
              </a:rPr>
              <a:t> las</a:t>
            </a:r>
            <a:r>
              <a:rPr sz="1400" spc="-5" dirty="0">
                <a:latin typeface="Calibri"/>
                <a:cs typeface="Calibri"/>
              </a:rPr>
              <a:t> normas</a:t>
            </a:r>
            <a:r>
              <a:rPr sz="1400" spc="-10" dirty="0">
                <a:latin typeface="Calibri"/>
                <a:cs typeface="Calibri"/>
              </a:rPr>
              <a:t> contenidas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dirty="0">
                <a:latin typeface="Calibri"/>
                <a:cs typeface="Calibri"/>
              </a:rPr>
              <a:t> los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artículos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98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siguientes.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6350"/>
            <a:r>
              <a:rPr sz="1400" b="1" dirty="0">
                <a:latin typeface="Calibri"/>
                <a:cs typeface="Calibri"/>
              </a:rPr>
              <a:t>Artículo</a:t>
            </a:r>
            <a:r>
              <a:rPr sz="1400" b="1" spc="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110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30" dirty="0">
                <a:latin typeface="Calibri"/>
                <a:cs typeface="Calibri"/>
              </a:rPr>
              <a:t>LFT.-</a:t>
            </a:r>
            <a:r>
              <a:rPr sz="1400" b="1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descuentos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salarios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trabajadores,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están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prohibidos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salvo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casos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requisitos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siguientes: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5080" algn="just">
              <a:buAutoNum type="romanUcPeriod"/>
              <a:tabLst>
                <a:tab pos="176530" algn="l"/>
              </a:tabLst>
            </a:pPr>
            <a:r>
              <a:rPr sz="1400" spc="-10" dirty="0">
                <a:latin typeface="Calibri"/>
                <a:cs typeface="Calibri"/>
              </a:rPr>
              <a:t>Pago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deudas </a:t>
            </a:r>
            <a:r>
              <a:rPr sz="1400" spc="-5" dirty="0">
                <a:latin typeface="Calibri"/>
                <a:cs typeface="Calibri"/>
              </a:rPr>
              <a:t>contraídas </a:t>
            </a:r>
            <a:r>
              <a:rPr sz="1400" spc="-10" dirty="0">
                <a:latin typeface="Calibri"/>
                <a:cs typeface="Calibri"/>
              </a:rPr>
              <a:t>con </a:t>
            </a:r>
            <a:r>
              <a:rPr sz="1400" spc="-5" dirty="0">
                <a:latin typeface="Calibri"/>
                <a:cs typeface="Calibri"/>
              </a:rPr>
              <a:t>el patrón por anticipo de salarios, pagos </a:t>
            </a:r>
            <a:r>
              <a:rPr sz="1400" dirty="0">
                <a:latin typeface="Calibri"/>
                <a:cs typeface="Calibri"/>
              </a:rPr>
              <a:t>hechos </a:t>
            </a:r>
            <a:r>
              <a:rPr sz="1400" spc="-10" dirty="0">
                <a:latin typeface="Calibri"/>
                <a:cs typeface="Calibri"/>
              </a:rPr>
              <a:t>con </a:t>
            </a:r>
            <a:r>
              <a:rPr sz="1400" spc="-15" dirty="0">
                <a:latin typeface="Calibri"/>
                <a:cs typeface="Calibri"/>
              </a:rPr>
              <a:t>exceso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 </a:t>
            </a:r>
            <a:r>
              <a:rPr sz="1400" spc="-15" dirty="0">
                <a:latin typeface="Calibri"/>
                <a:cs typeface="Calibri"/>
              </a:rPr>
              <a:t>trabajador,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errores, pérdidas, averías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5" dirty="0">
                <a:latin typeface="Calibri"/>
                <a:cs typeface="Calibri"/>
              </a:rPr>
              <a:t>adquisición </a:t>
            </a:r>
            <a:r>
              <a:rPr sz="1400" dirty="0">
                <a:latin typeface="Calibri"/>
                <a:cs typeface="Calibri"/>
              </a:rPr>
              <a:t>de artículos </a:t>
            </a:r>
            <a:r>
              <a:rPr sz="1400" spc="-5" dirty="0">
                <a:latin typeface="Calibri"/>
                <a:cs typeface="Calibri"/>
              </a:rPr>
              <a:t>producidos por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empresa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5" dirty="0">
                <a:latin typeface="Calibri"/>
                <a:cs typeface="Calibri"/>
              </a:rPr>
              <a:t>establecimiento. La cantidad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exigible </a:t>
            </a:r>
            <a:r>
              <a:rPr sz="1400" dirty="0">
                <a:latin typeface="Calibri"/>
                <a:cs typeface="Calibri"/>
              </a:rPr>
              <a:t>en ningún </a:t>
            </a:r>
            <a:r>
              <a:rPr sz="1400" spc="-5" dirty="0">
                <a:latin typeface="Calibri"/>
                <a:cs typeface="Calibri"/>
              </a:rPr>
              <a:t>caso </a:t>
            </a:r>
            <a:r>
              <a:rPr sz="1400" spc="-10" dirty="0">
                <a:latin typeface="Calibri"/>
                <a:cs typeface="Calibri"/>
              </a:rPr>
              <a:t>podrá</a:t>
            </a:r>
            <a:r>
              <a:rPr sz="1400" spc="-5" dirty="0">
                <a:latin typeface="Calibri"/>
                <a:cs typeface="Calibri"/>
              </a:rPr>
              <a:t> ser </a:t>
            </a:r>
            <a:r>
              <a:rPr sz="1400" spc="-15" dirty="0">
                <a:latin typeface="Calibri"/>
                <a:cs typeface="Calibri"/>
              </a:rPr>
              <a:t>mayor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 importe </a:t>
            </a:r>
            <a:r>
              <a:rPr sz="1400" dirty="0">
                <a:latin typeface="Calibri"/>
                <a:cs typeface="Calibri"/>
              </a:rPr>
              <a:t>de los </a:t>
            </a:r>
            <a:r>
              <a:rPr sz="1400" spc="-5" dirty="0">
                <a:latin typeface="Calibri"/>
                <a:cs typeface="Calibri"/>
              </a:rPr>
              <a:t>salarios de un mes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5" dirty="0">
                <a:latin typeface="Calibri"/>
                <a:cs typeface="Calibri"/>
              </a:rPr>
              <a:t>el descuento </a:t>
            </a:r>
            <a:r>
              <a:rPr sz="1400" spc="-10" dirty="0">
                <a:latin typeface="Calibri"/>
                <a:cs typeface="Calibri"/>
              </a:rPr>
              <a:t>será</a:t>
            </a:r>
            <a:r>
              <a:rPr sz="1400" spc="-5" dirty="0">
                <a:latin typeface="Calibri"/>
                <a:cs typeface="Calibri"/>
              </a:rPr>
              <a:t> al </a:t>
            </a:r>
            <a:r>
              <a:rPr sz="1400" spc="5" dirty="0">
                <a:latin typeface="Calibri"/>
                <a:cs typeface="Calibri"/>
              </a:rPr>
              <a:t>que 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convengan </a:t>
            </a:r>
            <a:r>
              <a:rPr sz="1400" spc="-5" dirty="0">
                <a:latin typeface="Calibri"/>
                <a:cs typeface="Calibri"/>
              </a:rPr>
              <a:t>el trabajador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5" dirty="0">
                <a:latin typeface="Calibri"/>
                <a:cs typeface="Calibri"/>
              </a:rPr>
              <a:t>el patrón, </a:t>
            </a:r>
            <a:r>
              <a:rPr sz="1400" dirty="0">
                <a:latin typeface="Calibri"/>
                <a:cs typeface="Calibri"/>
              </a:rPr>
              <a:t>sin </a:t>
            </a:r>
            <a:r>
              <a:rPr sz="1400" spc="-5" dirty="0">
                <a:latin typeface="Calibri"/>
                <a:cs typeface="Calibri"/>
              </a:rPr>
              <a:t>que pueda ser </a:t>
            </a:r>
            <a:r>
              <a:rPr sz="1400" spc="-10" dirty="0">
                <a:latin typeface="Calibri"/>
                <a:cs typeface="Calibri"/>
              </a:rPr>
              <a:t>mayor </a:t>
            </a:r>
            <a:r>
              <a:rPr sz="1400" spc="-5" dirty="0">
                <a:latin typeface="Calibri"/>
                <a:cs typeface="Calibri"/>
              </a:rPr>
              <a:t>del </a:t>
            </a:r>
            <a:r>
              <a:rPr sz="1400" spc="-10" dirty="0">
                <a:latin typeface="Calibri"/>
                <a:cs typeface="Calibri"/>
              </a:rPr>
              <a:t>treinta </a:t>
            </a:r>
            <a:r>
              <a:rPr sz="1400" spc="-5" dirty="0">
                <a:latin typeface="Calibri"/>
                <a:cs typeface="Calibri"/>
              </a:rPr>
              <a:t>por ciento del </a:t>
            </a:r>
            <a:r>
              <a:rPr sz="1400" spc="-10" dirty="0">
                <a:latin typeface="Calibri"/>
                <a:cs typeface="Calibri"/>
              </a:rPr>
              <a:t>excedente </a:t>
            </a:r>
            <a:r>
              <a:rPr sz="1400" dirty="0">
                <a:latin typeface="Calibri"/>
                <a:cs typeface="Calibri"/>
              </a:rPr>
              <a:t>del </a:t>
            </a:r>
            <a:r>
              <a:rPr sz="1400" spc="-5" dirty="0">
                <a:latin typeface="Calibri"/>
                <a:cs typeface="Calibri"/>
              </a:rPr>
              <a:t>salario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mínimo;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  <a:buFont typeface="Calibri"/>
              <a:buAutoNum type="romanUcPeriod"/>
            </a:pPr>
            <a:endParaRPr sz="1350" dirty="0">
              <a:latin typeface="Calibri"/>
              <a:cs typeface="Calibri"/>
            </a:endParaRPr>
          </a:p>
          <a:p>
            <a:pPr marL="186690" indent="-174625" algn="just">
              <a:buAutoNum type="romanUcPeriod"/>
              <a:tabLst>
                <a:tab pos="187325" algn="l"/>
              </a:tabLst>
            </a:pPr>
            <a:r>
              <a:rPr sz="1400" spc="-10" dirty="0">
                <a:latin typeface="Calibri"/>
                <a:cs typeface="Calibri"/>
              </a:rPr>
              <a:t>Pago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renta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refiere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artículo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151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podrá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exceder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quince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ciento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salario.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  <a:buFont typeface="Calibri"/>
              <a:buAutoNum type="romanUcPeriod"/>
            </a:pPr>
            <a:endParaRPr sz="1350" dirty="0">
              <a:latin typeface="Calibri"/>
              <a:cs typeface="Calibri"/>
            </a:endParaRPr>
          </a:p>
          <a:p>
            <a:pPr marL="12700" marR="5080" algn="just">
              <a:buAutoNum type="romanUcPeriod"/>
              <a:tabLst>
                <a:tab pos="243204" algn="l"/>
              </a:tabLst>
            </a:pPr>
            <a:r>
              <a:rPr sz="1400" spc="-10" dirty="0">
                <a:latin typeface="Calibri"/>
                <a:cs typeface="Calibri"/>
              </a:rPr>
              <a:t>Pago </a:t>
            </a:r>
            <a:r>
              <a:rPr sz="1400" spc="-5" dirty="0">
                <a:latin typeface="Calibri"/>
                <a:cs typeface="Calibri"/>
              </a:rPr>
              <a:t>de abonos para cubrir </a:t>
            </a:r>
            <a:r>
              <a:rPr sz="1400" spc="-10" dirty="0">
                <a:latin typeface="Calibri"/>
                <a:cs typeface="Calibri"/>
              </a:rPr>
              <a:t>préstamos provenientes </a:t>
            </a:r>
            <a:r>
              <a:rPr sz="1400" dirty="0">
                <a:latin typeface="Calibri"/>
                <a:cs typeface="Calibri"/>
              </a:rPr>
              <a:t>del </a:t>
            </a:r>
            <a:r>
              <a:rPr sz="1400" spc="-10" dirty="0">
                <a:latin typeface="Calibri"/>
                <a:cs typeface="Calibri"/>
              </a:rPr>
              <a:t>Fondo </a:t>
            </a:r>
            <a:r>
              <a:rPr sz="1400" spc="-5" dirty="0">
                <a:latin typeface="Calibri"/>
                <a:cs typeface="Calibri"/>
              </a:rPr>
              <a:t>Nacional de </a:t>
            </a:r>
            <a:r>
              <a:rPr sz="1400" dirty="0">
                <a:latin typeface="Calibri"/>
                <a:cs typeface="Calibri"/>
              </a:rPr>
              <a:t>la Vivienda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dirty="0">
                <a:latin typeface="Calibri"/>
                <a:cs typeface="Calibri"/>
              </a:rPr>
              <a:t>los </a:t>
            </a:r>
            <a:r>
              <a:rPr sz="1400" spc="-15" dirty="0">
                <a:latin typeface="Calibri"/>
                <a:cs typeface="Calibri"/>
              </a:rPr>
              <a:t>Trabajadores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destinados </a:t>
            </a:r>
            <a:r>
              <a:rPr sz="1400" dirty="0">
                <a:latin typeface="Calibri"/>
                <a:cs typeface="Calibri"/>
              </a:rPr>
              <a:t>a la adquisición, </a:t>
            </a:r>
            <a:r>
              <a:rPr sz="1400" spc="-5" dirty="0">
                <a:latin typeface="Calibri"/>
                <a:cs typeface="Calibri"/>
              </a:rPr>
              <a:t>construcción, </a:t>
            </a:r>
            <a:r>
              <a:rPr sz="1400" spc="-10" dirty="0">
                <a:latin typeface="Calibri"/>
                <a:cs typeface="Calibri"/>
              </a:rPr>
              <a:t>reparación, </a:t>
            </a:r>
            <a:r>
              <a:rPr sz="1400" spc="-5" dirty="0">
                <a:latin typeface="Calibri"/>
                <a:cs typeface="Calibri"/>
              </a:rPr>
              <a:t>ampliación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5" dirty="0">
                <a:latin typeface="Calibri"/>
                <a:cs typeface="Calibri"/>
              </a:rPr>
              <a:t>mejoras de casas habitación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5" dirty="0">
                <a:latin typeface="Calibri"/>
                <a:cs typeface="Calibri"/>
              </a:rPr>
              <a:t>al </a:t>
            </a:r>
            <a:r>
              <a:rPr sz="1400" spc="-5" dirty="0">
                <a:latin typeface="Calibri"/>
                <a:cs typeface="Calibri"/>
              </a:rPr>
              <a:t>pago </a:t>
            </a:r>
            <a:r>
              <a:rPr sz="1400" spc="-10" dirty="0">
                <a:latin typeface="Calibri"/>
                <a:cs typeface="Calibri"/>
              </a:rPr>
              <a:t>de </a:t>
            </a:r>
            <a:r>
              <a:rPr sz="1400" spc="-5" dirty="0">
                <a:latin typeface="Calibri"/>
                <a:cs typeface="Calibri"/>
              </a:rPr>
              <a:t> pasivos adquiridos por </a:t>
            </a:r>
            <a:r>
              <a:rPr sz="1400" spc="-10" dirty="0">
                <a:latin typeface="Calibri"/>
                <a:cs typeface="Calibri"/>
              </a:rPr>
              <a:t>estos conceptos. </a:t>
            </a:r>
            <a:r>
              <a:rPr sz="1400" spc="-5" dirty="0">
                <a:latin typeface="Calibri"/>
                <a:cs typeface="Calibri"/>
              </a:rPr>
              <a:t>Asimismo,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aquellos trabajadores </a:t>
            </a:r>
            <a:r>
              <a:rPr sz="1400" dirty="0">
                <a:latin typeface="Calibri"/>
                <a:cs typeface="Calibri"/>
              </a:rPr>
              <a:t>que se les </a:t>
            </a:r>
            <a:r>
              <a:rPr sz="1400" spc="-15" dirty="0">
                <a:latin typeface="Calibri"/>
                <a:cs typeface="Calibri"/>
              </a:rPr>
              <a:t>haya </a:t>
            </a:r>
            <a:r>
              <a:rPr sz="1400" spc="-10" dirty="0">
                <a:latin typeface="Calibri"/>
                <a:cs typeface="Calibri"/>
              </a:rPr>
              <a:t>otorgado </a:t>
            </a:r>
            <a:r>
              <a:rPr sz="1400" dirty="0">
                <a:latin typeface="Calibri"/>
                <a:cs typeface="Calibri"/>
              </a:rPr>
              <a:t>un </a:t>
            </a:r>
            <a:r>
              <a:rPr sz="1400" spc="-10" dirty="0">
                <a:latin typeface="Calibri"/>
                <a:cs typeface="Calibri"/>
              </a:rPr>
              <a:t>crédito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adquisición de </a:t>
            </a:r>
            <a:r>
              <a:rPr sz="1400" dirty="0">
                <a:latin typeface="Calibri"/>
                <a:cs typeface="Calibri"/>
              </a:rPr>
              <a:t>viviendas </a:t>
            </a:r>
            <a:r>
              <a:rPr sz="1400" spc="-5" dirty="0">
                <a:latin typeface="Calibri"/>
                <a:cs typeface="Calibri"/>
              </a:rPr>
              <a:t>ubicadas en </a:t>
            </a:r>
            <a:r>
              <a:rPr sz="1400" spc="-10" dirty="0">
                <a:latin typeface="Calibri"/>
                <a:cs typeface="Calibri"/>
              </a:rPr>
              <a:t>conjuntos</a:t>
            </a:r>
            <a:r>
              <a:rPr sz="1400" spc="-5" dirty="0">
                <a:latin typeface="Calibri"/>
                <a:cs typeface="Calibri"/>
              </a:rPr>
              <a:t> habitacionales </a:t>
            </a:r>
            <a:r>
              <a:rPr sz="1400" dirty="0">
                <a:latin typeface="Calibri"/>
                <a:cs typeface="Calibri"/>
              </a:rPr>
              <a:t>financiados </a:t>
            </a:r>
            <a:r>
              <a:rPr sz="1400" spc="-5" dirty="0">
                <a:latin typeface="Calibri"/>
                <a:cs typeface="Calibri"/>
              </a:rPr>
              <a:t>por el Instituto </a:t>
            </a:r>
            <a:r>
              <a:rPr sz="1400" dirty="0">
                <a:latin typeface="Calibri"/>
                <a:cs typeface="Calibri"/>
              </a:rPr>
              <a:t>del </a:t>
            </a:r>
            <a:r>
              <a:rPr sz="1400" spc="-10" dirty="0">
                <a:latin typeface="Calibri"/>
                <a:cs typeface="Calibri"/>
              </a:rPr>
              <a:t>Fondo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Nacional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la Vivienda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dirty="0">
                <a:latin typeface="Calibri"/>
                <a:cs typeface="Calibri"/>
              </a:rPr>
              <a:t>los </a:t>
            </a:r>
            <a:r>
              <a:rPr sz="1400" spc="-10" dirty="0">
                <a:latin typeface="Calibri"/>
                <a:cs typeface="Calibri"/>
              </a:rPr>
              <a:t>Trabajadores </a:t>
            </a:r>
            <a:r>
              <a:rPr sz="1400" dirty="0">
                <a:latin typeface="Calibri"/>
                <a:cs typeface="Calibri"/>
              </a:rPr>
              <a:t>se les </a:t>
            </a:r>
            <a:r>
              <a:rPr sz="1400" spc="-10" dirty="0">
                <a:latin typeface="Calibri"/>
                <a:cs typeface="Calibri"/>
              </a:rPr>
              <a:t>descontará </a:t>
            </a:r>
            <a:r>
              <a:rPr sz="1400" spc="-5" dirty="0">
                <a:latin typeface="Calibri"/>
                <a:cs typeface="Calibri"/>
              </a:rPr>
              <a:t>el </a:t>
            </a:r>
            <a:r>
              <a:rPr sz="1400" dirty="0">
                <a:latin typeface="Calibri"/>
                <a:cs typeface="Calibri"/>
              </a:rPr>
              <a:t>1% </a:t>
            </a:r>
            <a:r>
              <a:rPr sz="1400" spc="-5" dirty="0">
                <a:latin typeface="Calibri"/>
                <a:cs typeface="Calibri"/>
              </a:rPr>
              <a:t>del </a:t>
            </a:r>
            <a:r>
              <a:rPr sz="1400" dirty="0">
                <a:latin typeface="Calibri"/>
                <a:cs typeface="Calibri"/>
              </a:rPr>
              <a:t>salario a que se </a:t>
            </a:r>
            <a:r>
              <a:rPr sz="1400" spc="-10" dirty="0">
                <a:latin typeface="Calibri"/>
                <a:cs typeface="Calibri"/>
              </a:rPr>
              <a:t>refiere </a:t>
            </a:r>
            <a:r>
              <a:rPr sz="1400" spc="-5" dirty="0">
                <a:latin typeface="Calibri"/>
                <a:cs typeface="Calibri"/>
              </a:rPr>
              <a:t>el </a:t>
            </a:r>
            <a:r>
              <a:rPr sz="1400" dirty="0">
                <a:latin typeface="Calibri"/>
                <a:cs typeface="Calibri"/>
              </a:rPr>
              <a:t>artículo </a:t>
            </a:r>
            <a:r>
              <a:rPr sz="1400" spc="-5" dirty="0">
                <a:latin typeface="Calibri"/>
                <a:cs typeface="Calibri"/>
              </a:rPr>
              <a:t>143 </a:t>
            </a:r>
            <a:r>
              <a:rPr sz="1400" spc="5" dirty="0">
                <a:latin typeface="Calibri"/>
                <a:cs typeface="Calibri"/>
              </a:rPr>
              <a:t>de 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esta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Ley,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destinará</a:t>
            </a:r>
            <a:r>
              <a:rPr sz="1400" dirty="0">
                <a:latin typeface="Calibri"/>
                <a:cs typeface="Calibri"/>
              </a:rPr>
              <a:t> 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cubrir</a:t>
            </a:r>
            <a:r>
              <a:rPr sz="1400" dirty="0">
                <a:latin typeface="Calibri"/>
                <a:cs typeface="Calibri"/>
              </a:rPr>
              <a:t> los </a:t>
            </a:r>
            <a:r>
              <a:rPr sz="1400" spc="-10" dirty="0">
                <a:latin typeface="Calibri"/>
                <a:cs typeface="Calibri"/>
              </a:rPr>
              <a:t>gastos</a:t>
            </a:r>
            <a:r>
              <a:rPr sz="1400" spc="-5" dirty="0">
                <a:latin typeface="Calibri"/>
                <a:cs typeface="Calibri"/>
              </a:rPr>
              <a:t> que</a:t>
            </a:r>
            <a:r>
              <a:rPr sz="1400" dirty="0">
                <a:latin typeface="Calibri"/>
                <a:cs typeface="Calibri"/>
              </a:rPr>
              <a:t> se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eroguen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concepto</a:t>
            </a:r>
            <a:r>
              <a:rPr sz="1400" spc="-5" dirty="0">
                <a:latin typeface="Calibri"/>
                <a:cs typeface="Calibri"/>
              </a:rPr>
              <a:t> 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administración,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operación</a:t>
            </a:r>
            <a:r>
              <a:rPr sz="1400" dirty="0">
                <a:latin typeface="Calibri"/>
                <a:cs typeface="Calibri"/>
              </a:rPr>
              <a:t> y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mantenimiento</a:t>
            </a:r>
            <a:r>
              <a:rPr sz="1400" dirty="0">
                <a:latin typeface="Calibri"/>
                <a:cs typeface="Calibri"/>
              </a:rPr>
              <a:t> del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conjunto</a:t>
            </a:r>
            <a:r>
              <a:rPr sz="1400" spc="-5" dirty="0">
                <a:latin typeface="Calibri"/>
                <a:cs typeface="Calibri"/>
              </a:rPr>
              <a:t> habitacional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que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trate.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Estos</a:t>
            </a:r>
            <a:r>
              <a:rPr sz="1400" spc="-5" dirty="0">
                <a:latin typeface="Calibri"/>
                <a:cs typeface="Calibri"/>
              </a:rPr>
              <a:t> descuentos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deberán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haber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aceptados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libremente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 </a:t>
            </a:r>
            <a:r>
              <a:rPr sz="1400" spc="-20" dirty="0">
                <a:latin typeface="Calibri"/>
                <a:cs typeface="Calibri"/>
              </a:rPr>
              <a:t>trabajador.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1106" y="1281459"/>
            <a:ext cx="8949787" cy="38529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algn="just">
              <a:spcBef>
                <a:spcPts val="105"/>
              </a:spcBef>
              <a:buAutoNum type="romanUcPeriod" startAt="4"/>
              <a:tabLst>
                <a:tab pos="231140" algn="l"/>
              </a:tabLst>
            </a:pPr>
            <a:r>
              <a:rPr sz="1400" spc="-10" dirty="0">
                <a:latin typeface="Calibri"/>
                <a:cs typeface="Calibri"/>
              </a:rPr>
              <a:t>Pago </a:t>
            </a:r>
            <a:r>
              <a:rPr sz="1400" spc="-5" dirty="0">
                <a:latin typeface="Calibri"/>
                <a:cs typeface="Calibri"/>
              </a:rPr>
              <a:t>de cuotas para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constitución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10" dirty="0">
                <a:latin typeface="Calibri"/>
                <a:cs typeface="Calibri"/>
              </a:rPr>
              <a:t>fomento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sociedades </a:t>
            </a:r>
            <a:r>
              <a:rPr sz="1400" spc="-10" dirty="0">
                <a:latin typeface="Calibri"/>
                <a:cs typeface="Calibri"/>
              </a:rPr>
              <a:t>cooperativas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5" dirty="0">
                <a:latin typeface="Calibri"/>
                <a:cs typeface="Calibri"/>
              </a:rPr>
              <a:t>de cajas de </a:t>
            </a:r>
            <a:r>
              <a:rPr sz="1400" spc="-10" dirty="0">
                <a:latin typeface="Calibri"/>
                <a:cs typeface="Calibri"/>
              </a:rPr>
              <a:t>ahorro, siempre </a:t>
            </a:r>
            <a:r>
              <a:rPr sz="1400" dirty="0">
                <a:latin typeface="Calibri"/>
                <a:cs typeface="Calibri"/>
              </a:rPr>
              <a:t>que los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trabajadores manifiesten </a:t>
            </a:r>
            <a:r>
              <a:rPr sz="1400" spc="-10" dirty="0">
                <a:latin typeface="Calibri"/>
                <a:cs typeface="Calibri"/>
              </a:rPr>
              <a:t>expresa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5" dirty="0">
                <a:latin typeface="Calibri"/>
                <a:cs typeface="Calibri"/>
              </a:rPr>
              <a:t>libremente </a:t>
            </a:r>
            <a:r>
              <a:rPr sz="1400" spc="5" dirty="0">
                <a:latin typeface="Calibri"/>
                <a:cs typeface="Calibri"/>
              </a:rPr>
              <a:t>su </a:t>
            </a:r>
            <a:r>
              <a:rPr sz="1400" spc="-10" dirty="0">
                <a:latin typeface="Calibri"/>
                <a:cs typeface="Calibri"/>
              </a:rPr>
              <a:t>conformidad </a:t>
            </a:r>
            <a:r>
              <a:rPr sz="1400" dirty="0">
                <a:latin typeface="Calibri"/>
                <a:cs typeface="Calibri"/>
              </a:rPr>
              <a:t>y que </a:t>
            </a:r>
            <a:r>
              <a:rPr sz="1400" spc="-5" dirty="0">
                <a:latin typeface="Calibri"/>
                <a:cs typeface="Calibri"/>
              </a:rPr>
              <a:t>no </a:t>
            </a:r>
            <a:r>
              <a:rPr sz="1400" dirty="0">
                <a:latin typeface="Calibri"/>
                <a:cs typeface="Calibri"/>
              </a:rPr>
              <a:t>sean </a:t>
            </a:r>
            <a:r>
              <a:rPr sz="1400" spc="-10" dirty="0">
                <a:latin typeface="Calibri"/>
                <a:cs typeface="Calibri"/>
              </a:rPr>
              <a:t>mayores </a:t>
            </a:r>
            <a:r>
              <a:rPr sz="1400" spc="-5" dirty="0">
                <a:latin typeface="Calibri"/>
                <a:cs typeface="Calibri"/>
              </a:rPr>
              <a:t>del </a:t>
            </a:r>
            <a:r>
              <a:rPr sz="1400" spc="-10" dirty="0">
                <a:latin typeface="Calibri"/>
                <a:cs typeface="Calibri"/>
              </a:rPr>
              <a:t>treinta </a:t>
            </a:r>
            <a:r>
              <a:rPr sz="1400" dirty="0">
                <a:latin typeface="Calibri"/>
                <a:cs typeface="Calibri"/>
              </a:rPr>
              <a:t>por </a:t>
            </a:r>
            <a:r>
              <a:rPr sz="1400" spc="-10" dirty="0">
                <a:latin typeface="Calibri"/>
                <a:cs typeface="Calibri"/>
              </a:rPr>
              <a:t>ciento </a:t>
            </a:r>
            <a:r>
              <a:rPr sz="1400" spc="-5" dirty="0">
                <a:latin typeface="Calibri"/>
                <a:cs typeface="Calibri"/>
              </a:rPr>
              <a:t>del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excedente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salario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mínimo;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  <a:buFont typeface="Calibri"/>
              <a:buAutoNum type="romanUcPeriod" startAt="4"/>
            </a:pPr>
            <a:endParaRPr sz="1350" dirty="0">
              <a:latin typeface="Calibri"/>
              <a:cs typeface="Calibri"/>
            </a:endParaRPr>
          </a:p>
          <a:p>
            <a:pPr marL="180340" indent="-168275" algn="just">
              <a:buAutoNum type="romanUcPeriod" startAt="4"/>
              <a:tabLst>
                <a:tab pos="180975" algn="l"/>
              </a:tabLst>
            </a:pPr>
            <a:r>
              <a:rPr sz="1400" spc="-10" dirty="0">
                <a:latin typeface="Calibri"/>
                <a:cs typeface="Calibri"/>
              </a:rPr>
              <a:t>Pago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pensiones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alimenticias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favor</a:t>
            </a:r>
            <a:r>
              <a:rPr sz="1400" spc="-5" dirty="0">
                <a:latin typeface="Calibri"/>
                <a:cs typeface="Calibri"/>
              </a:rPr>
              <a:t> 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acreedores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alimentarios,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decretado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autoridad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competente.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  <a:buFont typeface="Calibri"/>
              <a:buAutoNum type="romanUcPeriod" startAt="4"/>
            </a:pPr>
            <a:endParaRPr sz="1350" dirty="0">
              <a:latin typeface="Calibri"/>
              <a:cs typeface="Calibri"/>
            </a:endParaRPr>
          </a:p>
          <a:p>
            <a:pPr marL="12700" marR="5080" algn="just"/>
            <a:r>
              <a:rPr sz="1400" spc="-5" dirty="0">
                <a:latin typeface="Calibri"/>
                <a:cs typeface="Calibri"/>
              </a:rPr>
              <a:t>En caso de que el trabajador deje de prestar sus servicios en el </a:t>
            </a:r>
            <a:r>
              <a:rPr sz="1400" spc="-10" dirty="0">
                <a:latin typeface="Calibri"/>
                <a:cs typeface="Calibri"/>
              </a:rPr>
              <a:t>centro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10" dirty="0">
                <a:latin typeface="Calibri"/>
                <a:cs typeface="Calibri"/>
              </a:rPr>
              <a:t>trabajo, </a:t>
            </a:r>
            <a:r>
              <a:rPr sz="1400" spc="-5" dirty="0">
                <a:latin typeface="Calibri"/>
                <a:cs typeface="Calibri"/>
              </a:rPr>
              <a:t>el </a:t>
            </a:r>
            <a:r>
              <a:rPr sz="1400" spc="-10" dirty="0">
                <a:latin typeface="Calibri"/>
                <a:cs typeface="Calibri"/>
              </a:rPr>
              <a:t>patrón </a:t>
            </a:r>
            <a:r>
              <a:rPr sz="1400" spc="-5" dirty="0">
                <a:latin typeface="Calibri"/>
                <a:cs typeface="Calibri"/>
              </a:rPr>
              <a:t>deberá informar </a:t>
            </a:r>
            <a:r>
              <a:rPr sz="1400" dirty="0">
                <a:latin typeface="Calibri"/>
                <a:cs typeface="Calibri"/>
              </a:rPr>
              <a:t>a la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autoridad jurisdiccional </a:t>
            </a:r>
            <a:r>
              <a:rPr sz="1400" spc="-10" dirty="0">
                <a:latin typeface="Calibri"/>
                <a:cs typeface="Calibri"/>
              </a:rPr>
              <a:t>competente </a:t>
            </a:r>
            <a:r>
              <a:rPr sz="1400" dirty="0">
                <a:latin typeface="Calibri"/>
                <a:cs typeface="Calibri"/>
              </a:rPr>
              <a:t>y los </a:t>
            </a:r>
            <a:r>
              <a:rPr sz="1400" spc="-10" dirty="0">
                <a:latin typeface="Calibri"/>
                <a:cs typeface="Calibri"/>
              </a:rPr>
              <a:t>acreedores </a:t>
            </a:r>
            <a:r>
              <a:rPr sz="1400" dirty="0">
                <a:latin typeface="Calibri"/>
                <a:cs typeface="Calibri"/>
              </a:rPr>
              <a:t>alimentarios </a:t>
            </a:r>
            <a:r>
              <a:rPr sz="1400" spc="-5" dirty="0">
                <a:latin typeface="Calibri"/>
                <a:cs typeface="Calibri"/>
              </a:rPr>
              <a:t>tal </a:t>
            </a:r>
            <a:r>
              <a:rPr sz="1400" spc="-10" dirty="0">
                <a:latin typeface="Calibri"/>
                <a:cs typeface="Calibri"/>
              </a:rPr>
              <a:t>circunstancia, dentro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los </a:t>
            </a:r>
            <a:r>
              <a:rPr sz="1400" spc="-10" dirty="0">
                <a:latin typeface="Calibri"/>
                <a:cs typeface="Calibri"/>
              </a:rPr>
              <a:t>cinco </a:t>
            </a:r>
            <a:r>
              <a:rPr sz="1400" spc="-5" dirty="0">
                <a:latin typeface="Calibri"/>
                <a:cs typeface="Calibri"/>
              </a:rPr>
              <a:t>días </a:t>
            </a:r>
            <a:r>
              <a:rPr sz="1400" dirty="0">
                <a:latin typeface="Calibri"/>
                <a:cs typeface="Calibri"/>
              </a:rPr>
              <a:t>hábiles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siguientes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fecha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terminación de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-5" dirty="0">
                <a:latin typeface="Calibri"/>
                <a:cs typeface="Calibri"/>
              </a:rPr>
              <a:t> relación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laboral;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242570" indent="-230504" algn="just">
              <a:buAutoNum type="romanUcPeriod" startAt="6"/>
              <a:tabLst>
                <a:tab pos="243204" algn="l"/>
              </a:tabLst>
            </a:pPr>
            <a:r>
              <a:rPr sz="1400" spc="-10" dirty="0">
                <a:latin typeface="Calibri"/>
                <a:cs typeface="Calibri"/>
              </a:rPr>
              <a:t>Pago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cuotas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sindicales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ordinarias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previstas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-10" dirty="0">
                <a:latin typeface="Calibri"/>
                <a:cs typeface="Calibri"/>
              </a:rPr>
              <a:t> estatutos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-10" dirty="0">
                <a:latin typeface="Calibri"/>
                <a:cs typeface="Calibri"/>
              </a:rPr>
              <a:t> sindicatos.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  <a:buFont typeface="Calibri"/>
              <a:buAutoNum type="romanUcPeriod" startAt="6"/>
            </a:pPr>
            <a:endParaRPr sz="1350" dirty="0">
              <a:latin typeface="Calibri"/>
              <a:cs typeface="Calibri"/>
            </a:endParaRPr>
          </a:p>
          <a:p>
            <a:pPr marL="12700" marR="6350" algn="just">
              <a:buAutoNum type="romanUcPeriod" startAt="6"/>
              <a:tabLst>
                <a:tab pos="292100" algn="l"/>
              </a:tabLst>
            </a:pPr>
            <a:r>
              <a:rPr sz="1400" spc="-10" dirty="0">
                <a:latin typeface="Calibri"/>
                <a:cs typeface="Calibri"/>
              </a:rPr>
              <a:t>Pago </a:t>
            </a:r>
            <a:r>
              <a:rPr sz="1400" spc="-5" dirty="0">
                <a:latin typeface="Calibri"/>
                <a:cs typeface="Calibri"/>
              </a:rPr>
              <a:t>de abonos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spc="-5" dirty="0">
                <a:latin typeface="Calibri"/>
                <a:cs typeface="Calibri"/>
              </a:rPr>
              <a:t>cubrir </a:t>
            </a:r>
            <a:r>
              <a:rPr sz="1400" spc="-10" dirty="0">
                <a:latin typeface="Calibri"/>
                <a:cs typeface="Calibri"/>
              </a:rPr>
              <a:t>créditos garantizados </a:t>
            </a:r>
            <a:r>
              <a:rPr sz="1400" spc="-5" dirty="0">
                <a:latin typeface="Calibri"/>
                <a:cs typeface="Calibri"/>
              </a:rPr>
              <a:t>por el Instituto </a:t>
            </a:r>
            <a:r>
              <a:rPr sz="1400" dirty="0">
                <a:latin typeface="Calibri"/>
                <a:cs typeface="Calibri"/>
              </a:rPr>
              <a:t>a que se </a:t>
            </a:r>
            <a:r>
              <a:rPr sz="1400" spc="-5" dirty="0">
                <a:latin typeface="Calibri"/>
                <a:cs typeface="Calibri"/>
              </a:rPr>
              <a:t>refiere el </a:t>
            </a:r>
            <a:r>
              <a:rPr sz="1400" dirty="0">
                <a:latin typeface="Calibri"/>
                <a:cs typeface="Calibri"/>
              </a:rPr>
              <a:t>artículo </a:t>
            </a:r>
            <a:r>
              <a:rPr sz="1400" spc="-5" dirty="0">
                <a:latin typeface="Calibri"/>
                <a:cs typeface="Calibri"/>
              </a:rPr>
              <a:t>103 </a:t>
            </a:r>
            <a:r>
              <a:rPr sz="1400" dirty="0">
                <a:latin typeface="Calibri"/>
                <a:cs typeface="Calibri"/>
              </a:rPr>
              <a:t>Bis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10" dirty="0">
                <a:latin typeface="Calibri"/>
                <a:cs typeface="Calibri"/>
              </a:rPr>
              <a:t>esta </a:t>
            </a:r>
            <a:r>
              <a:rPr sz="1400" spc="-25" dirty="0">
                <a:latin typeface="Calibri"/>
                <a:cs typeface="Calibri"/>
              </a:rPr>
              <a:t>Ley, 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destinados </a:t>
            </a:r>
            <a:r>
              <a:rPr sz="1400" dirty="0">
                <a:latin typeface="Calibri"/>
                <a:cs typeface="Calibri"/>
              </a:rPr>
              <a:t>a la adquisición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bienes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10" dirty="0">
                <a:latin typeface="Calibri"/>
                <a:cs typeface="Calibri"/>
              </a:rPr>
              <a:t>consumo,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5" dirty="0">
                <a:latin typeface="Calibri"/>
                <a:cs typeface="Calibri"/>
              </a:rPr>
              <a:t>al pago de </a:t>
            </a:r>
            <a:r>
              <a:rPr sz="1400" dirty="0">
                <a:latin typeface="Calibri"/>
                <a:cs typeface="Calibri"/>
              </a:rPr>
              <a:t>servicios. </a:t>
            </a:r>
            <a:r>
              <a:rPr sz="1400" spc="-10" dirty="0">
                <a:latin typeface="Calibri"/>
                <a:cs typeface="Calibri"/>
              </a:rPr>
              <a:t>Estos </a:t>
            </a:r>
            <a:r>
              <a:rPr sz="1400" spc="-5" dirty="0">
                <a:latin typeface="Calibri"/>
                <a:cs typeface="Calibri"/>
              </a:rPr>
              <a:t>descuentos deberán </a:t>
            </a:r>
            <a:r>
              <a:rPr sz="1400" dirty="0">
                <a:latin typeface="Calibri"/>
                <a:cs typeface="Calibri"/>
              </a:rPr>
              <a:t>haber </a:t>
            </a:r>
            <a:r>
              <a:rPr sz="1400" spc="-5" dirty="0">
                <a:latin typeface="Calibri"/>
                <a:cs typeface="Calibri"/>
              </a:rPr>
              <a:t>sido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aceptados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libremente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5" dirty="0">
                <a:latin typeface="Calibri"/>
                <a:cs typeface="Calibri"/>
              </a:rPr>
              <a:t>no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podrán </a:t>
            </a:r>
            <a:r>
              <a:rPr sz="1400" spc="-15" dirty="0">
                <a:latin typeface="Calibri"/>
                <a:cs typeface="Calibri"/>
              </a:rPr>
              <a:t>exceder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veinte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ciento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salario.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7620" algn="just">
              <a:spcBef>
                <a:spcPts val="5"/>
              </a:spcBef>
            </a:pPr>
            <a:r>
              <a:rPr sz="1400" b="1" dirty="0">
                <a:latin typeface="Calibri"/>
                <a:cs typeface="Calibri"/>
              </a:rPr>
              <a:t>Artículo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115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LFT.-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beneficiarios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fallecido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tendrán</a:t>
            </a:r>
            <a:r>
              <a:rPr sz="1400" spc="-5" dirty="0">
                <a:latin typeface="Calibri"/>
                <a:cs typeface="Calibri"/>
              </a:rPr>
              <a:t> derecho</a:t>
            </a:r>
            <a:r>
              <a:rPr sz="1400" dirty="0">
                <a:latin typeface="Calibri"/>
                <a:cs typeface="Calibri"/>
              </a:rPr>
              <a:t> 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percibir</a:t>
            </a:r>
            <a:r>
              <a:rPr sz="1400" dirty="0">
                <a:latin typeface="Calibri"/>
                <a:cs typeface="Calibri"/>
              </a:rPr>
              <a:t> las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prestaciones</a:t>
            </a:r>
            <a:r>
              <a:rPr sz="1400" dirty="0">
                <a:latin typeface="Calibri"/>
                <a:cs typeface="Calibri"/>
              </a:rPr>
              <a:t> e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indemnizaciones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pendientes</a:t>
            </a:r>
            <a:r>
              <a:rPr sz="1400" dirty="0">
                <a:latin typeface="Calibri"/>
                <a:cs typeface="Calibri"/>
              </a:rPr>
              <a:t> 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cubrirse,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ejercitar</a:t>
            </a:r>
            <a:r>
              <a:rPr sz="1400" dirty="0">
                <a:latin typeface="Calibri"/>
                <a:cs typeface="Calibri"/>
              </a:rPr>
              <a:t> las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acciones</a:t>
            </a:r>
            <a:r>
              <a:rPr sz="1400" dirty="0">
                <a:latin typeface="Calibri"/>
                <a:cs typeface="Calibri"/>
              </a:rPr>
              <a:t> 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continuar</a:t>
            </a:r>
            <a:r>
              <a:rPr sz="1400" dirty="0">
                <a:latin typeface="Calibri"/>
                <a:cs typeface="Calibri"/>
              </a:rPr>
              <a:t> los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juicios,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necesidad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juicio </a:t>
            </a:r>
            <a:r>
              <a:rPr sz="1400" dirty="0">
                <a:latin typeface="Calibri"/>
                <a:cs typeface="Calibri"/>
              </a:rPr>
              <a:t> sucesorio.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46</a:t>
            </a:fld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BCE14E2-06E8-E0CD-5475-227F52EA84FE}"/>
              </a:ext>
            </a:extLst>
          </p:cNvPr>
          <p:cNvSpPr/>
          <p:nvPr/>
        </p:nvSpPr>
        <p:spPr>
          <a:xfrm>
            <a:off x="1997612" y="2166426"/>
            <a:ext cx="8440616" cy="2264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2" name="object 2"/>
          <p:cNvGrpSpPr/>
          <p:nvPr/>
        </p:nvGrpSpPr>
        <p:grpSpPr>
          <a:xfrm>
            <a:off x="2708148" y="3156177"/>
            <a:ext cx="6765925" cy="650240"/>
            <a:chOff x="1184147" y="3156177"/>
            <a:chExt cx="6765925" cy="650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4147" y="3156177"/>
              <a:ext cx="6765799" cy="6500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1300" y="3184016"/>
              <a:ext cx="6713245" cy="59740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47</a:t>
            </a:fld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7591" y="956207"/>
            <a:ext cx="9499600" cy="4945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Plazo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para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el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pago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la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PTU</a:t>
            </a:r>
            <a:endParaRPr sz="1400" dirty="0">
              <a:latin typeface="Calibri"/>
              <a:cs typeface="Calibri"/>
            </a:endParaRPr>
          </a:p>
          <a:p>
            <a:pPr marL="12700" marR="6350" algn="just"/>
            <a:r>
              <a:rPr sz="1400" b="1" dirty="0">
                <a:latin typeface="Calibri"/>
                <a:cs typeface="Calibri"/>
              </a:rPr>
              <a:t>Artículo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122.-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reparto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utilidades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entre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deberá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efectuarse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dentro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los</a:t>
            </a:r>
            <a:r>
              <a:rPr sz="1400" b="1" spc="3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sesenta</a:t>
            </a:r>
            <a:r>
              <a:rPr sz="1400" b="1" spc="2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días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siguientes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a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fecha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deba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pagarse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impuesto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 anual</a:t>
            </a:r>
            <a:r>
              <a:rPr sz="1400" spc="-5" dirty="0">
                <a:latin typeface="Calibri"/>
                <a:cs typeface="Calibri"/>
              </a:rPr>
              <a:t>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aun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cuando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esté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trámite</a:t>
            </a:r>
            <a:r>
              <a:rPr sz="1400" spc="-5" dirty="0">
                <a:latin typeface="Calibri"/>
                <a:cs typeface="Calibri"/>
              </a:rPr>
              <a:t> objeción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los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trabajadores.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5080" algn="just"/>
            <a:r>
              <a:rPr sz="1400" spc="-5" dirty="0">
                <a:latin typeface="Calibri"/>
                <a:cs typeface="Calibri"/>
              </a:rPr>
              <a:t>Cuando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Secretaría de </a:t>
            </a:r>
            <a:r>
              <a:rPr sz="1400" dirty="0">
                <a:latin typeface="Calibri"/>
                <a:cs typeface="Calibri"/>
              </a:rPr>
              <a:t>Hacienda y </a:t>
            </a:r>
            <a:r>
              <a:rPr sz="1400" spc="-5" dirty="0">
                <a:latin typeface="Calibri"/>
                <a:cs typeface="Calibri"/>
              </a:rPr>
              <a:t>Crédito Público aumente el </a:t>
            </a:r>
            <a:r>
              <a:rPr sz="1400" spc="-10" dirty="0">
                <a:latin typeface="Calibri"/>
                <a:cs typeface="Calibri"/>
              </a:rPr>
              <a:t>monto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la utilidad </a:t>
            </a:r>
            <a:r>
              <a:rPr sz="1400" spc="-10" dirty="0">
                <a:latin typeface="Calibri"/>
                <a:cs typeface="Calibri"/>
              </a:rPr>
              <a:t>gravable, </a:t>
            </a:r>
            <a:r>
              <a:rPr sz="1400" spc="-5" dirty="0">
                <a:latin typeface="Calibri"/>
                <a:cs typeface="Calibri"/>
              </a:rPr>
              <a:t>sin </a:t>
            </a:r>
            <a:r>
              <a:rPr sz="1400" dirty="0">
                <a:latin typeface="Calibri"/>
                <a:cs typeface="Calibri"/>
              </a:rPr>
              <a:t>haber </a:t>
            </a:r>
            <a:r>
              <a:rPr sz="1400" spc="-5" dirty="0">
                <a:latin typeface="Calibri"/>
                <a:cs typeface="Calibri"/>
              </a:rPr>
              <a:t>mediado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objeción de </a:t>
            </a:r>
            <a:r>
              <a:rPr sz="1400" dirty="0">
                <a:latin typeface="Calibri"/>
                <a:cs typeface="Calibri"/>
              </a:rPr>
              <a:t>los </a:t>
            </a:r>
            <a:r>
              <a:rPr sz="1400" spc="-5" dirty="0">
                <a:latin typeface="Calibri"/>
                <a:cs typeface="Calibri"/>
              </a:rPr>
              <a:t>trabajadores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5" dirty="0">
                <a:latin typeface="Calibri"/>
                <a:cs typeface="Calibri"/>
              </a:rPr>
              <a:t>haber </a:t>
            </a:r>
            <a:r>
              <a:rPr sz="1400" dirty="0">
                <a:latin typeface="Calibri"/>
                <a:cs typeface="Calibri"/>
              </a:rPr>
              <a:t>sido </a:t>
            </a:r>
            <a:r>
              <a:rPr sz="1400" spc="-10" dirty="0">
                <a:latin typeface="Calibri"/>
                <a:cs typeface="Calibri"/>
              </a:rPr>
              <a:t>ésta </a:t>
            </a:r>
            <a:r>
              <a:rPr sz="1400" spc="-5" dirty="0">
                <a:latin typeface="Calibri"/>
                <a:cs typeface="Calibri"/>
              </a:rPr>
              <a:t>resuelta, el reparto adicional </a:t>
            </a:r>
            <a:r>
              <a:rPr sz="1400" dirty="0">
                <a:latin typeface="Calibri"/>
                <a:cs typeface="Calibri"/>
              </a:rPr>
              <a:t>se </a:t>
            </a:r>
            <a:r>
              <a:rPr sz="1400" spc="-10" dirty="0">
                <a:latin typeface="Calibri"/>
                <a:cs typeface="Calibri"/>
              </a:rPr>
              <a:t>hará dentro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los </a:t>
            </a:r>
            <a:r>
              <a:rPr sz="1400" spc="-10" dirty="0">
                <a:latin typeface="Calibri"/>
                <a:cs typeface="Calibri"/>
              </a:rPr>
              <a:t>sesenta </a:t>
            </a:r>
            <a:r>
              <a:rPr sz="1400" spc="-5" dirty="0">
                <a:latin typeface="Calibri"/>
                <a:cs typeface="Calibri"/>
              </a:rPr>
              <a:t>días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siguientes </a:t>
            </a:r>
            <a:r>
              <a:rPr sz="1400" dirty="0">
                <a:latin typeface="Calibri"/>
                <a:cs typeface="Calibri"/>
              </a:rPr>
              <a:t>a la </a:t>
            </a:r>
            <a:r>
              <a:rPr sz="1400" spc="-10" dirty="0">
                <a:latin typeface="Calibri"/>
                <a:cs typeface="Calibri"/>
              </a:rPr>
              <a:t>fecha </a:t>
            </a:r>
            <a:r>
              <a:rPr sz="1400" spc="-5" dirty="0">
                <a:latin typeface="Calibri"/>
                <a:cs typeface="Calibri"/>
              </a:rPr>
              <a:t>en que </a:t>
            </a:r>
            <a:r>
              <a:rPr sz="1400" dirty="0">
                <a:latin typeface="Calibri"/>
                <a:cs typeface="Calibri"/>
              </a:rPr>
              <a:t>se </a:t>
            </a:r>
            <a:r>
              <a:rPr sz="1400" spc="-5" dirty="0">
                <a:latin typeface="Calibri"/>
                <a:cs typeface="Calibri"/>
              </a:rPr>
              <a:t>notifique </a:t>
            </a:r>
            <a:r>
              <a:rPr sz="1400" spc="5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resolución. </a:t>
            </a:r>
            <a:r>
              <a:rPr sz="1400" dirty="0">
                <a:latin typeface="Calibri"/>
                <a:cs typeface="Calibri"/>
              </a:rPr>
              <a:t>Sólo </a:t>
            </a:r>
            <a:r>
              <a:rPr sz="1400" spc="-5" dirty="0">
                <a:latin typeface="Calibri"/>
                <a:cs typeface="Calibri"/>
              </a:rPr>
              <a:t>en el caso </a:t>
            </a:r>
            <a:r>
              <a:rPr sz="1400" dirty="0">
                <a:latin typeface="Calibri"/>
                <a:cs typeface="Calibri"/>
              </a:rPr>
              <a:t>de </a:t>
            </a:r>
            <a:r>
              <a:rPr sz="1400" spc="-5" dirty="0">
                <a:latin typeface="Calibri"/>
                <a:cs typeface="Calibri"/>
              </a:rPr>
              <a:t>que </a:t>
            </a:r>
            <a:r>
              <a:rPr sz="1400" spc="-10" dirty="0">
                <a:latin typeface="Calibri"/>
                <a:cs typeface="Calibri"/>
              </a:rPr>
              <a:t>ésta fuera </a:t>
            </a:r>
            <a:r>
              <a:rPr sz="1400" spc="-5" dirty="0">
                <a:latin typeface="Calibri"/>
                <a:cs typeface="Calibri"/>
              </a:rPr>
              <a:t>impugnada por el patrón, </a:t>
            </a:r>
            <a:r>
              <a:rPr sz="1400" spc="10" dirty="0">
                <a:latin typeface="Calibri"/>
                <a:cs typeface="Calibri"/>
              </a:rPr>
              <a:t>se 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suspenderá el pago del reparto </a:t>
            </a:r>
            <a:r>
              <a:rPr sz="1400" dirty="0">
                <a:latin typeface="Calibri"/>
                <a:cs typeface="Calibri"/>
              </a:rPr>
              <a:t>adicional </a:t>
            </a:r>
            <a:r>
              <a:rPr sz="1400" spc="-10" dirty="0">
                <a:latin typeface="Calibri"/>
                <a:cs typeface="Calibri"/>
              </a:rPr>
              <a:t>hasta </a:t>
            </a:r>
            <a:r>
              <a:rPr sz="1400" dirty="0">
                <a:latin typeface="Calibri"/>
                <a:cs typeface="Calibri"/>
              </a:rPr>
              <a:t>que la resolución </a:t>
            </a:r>
            <a:r>
              <a:rPr sz="1400" spc="-5" dirty="0">
                <a:latin typeface="Calibri"/>
                <a:cs typeface="Calibri"/>
              </a:rPr>
              <a:t>quede firme, </a:t>
            </a:r>
            <a:r>
              <a:rPr sz="1400" spc="-10" dirty="0">
                <a:latin typeface="Calibri"/>
                <a:cs typeface="Calibri"/>
              </a:rPr>
              <a:t>garantizándose </a:t>
            </a:r>
            <a:r>
              <a:rPr sz="1400" spc="-5" dirty="0">
                <a:latin typeface="Calibri"/>
                <a:cs typeface="Calibri"/>
              </a:rPr>
              <a:t>el interés de </a:t>
            </a:r>
            <a:r>
              <a:rPr sz="1400" dirty="0">
                <a:latin typeface="Calibri"/>
                <a:cs typeface="Calibri"/>
              </a:rPr>
              <a:t>los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trabajadores.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8255" algn="just"/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importe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utilidades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reclamadas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año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sean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exigibles,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agregará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utilidad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repartible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del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año </a:t>
            </a:r>
            <a:r>
              <a:rPr sz="1400" spc="-10" dirty="0">
                <a:latin typeface="Calibri"/>
                <a:cs typeface="Calibri"/>
              </a:rPr>
              <a:t>siguiente.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12700"/>
            <a:r>
              <a:rPr sz="1400" b="1" dirty="0">
                <a:latin typeface="Calibri"/>
                <a:cs typeface="Calibri"/>
              </a:rPr>
              <a:t>Artículo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3o. </a:t>
            </a:r>
            <a:r>
              <a:rPr sz="1400" b="1" spc="-60" dirty="0">
                <a:latin typeface="Calibri"/>
                <a:cs typeface="Calibri"/>
              </a:rPr>
              <a:t>Ter.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LFT-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Para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efectos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esta </a:t>
            </a:r>
            <a:r>
              <a:rPr sz="1400" spc="-10" dirty="0">
                <a:latin typeface="Calibri"/>
                <a:cs typeface="Calibri"/>
              </a:rPr>
              <a:t>Ley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</a:t>
            </a:r>
            <a:r>
              <a:rPr sz="1400" spc="-10" dirty="0">
                <a:latin typeface="Calibri"/>
                <a:cs typeface="Calibri"/>
              </a:rPr>
              <a:t> entenderá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por:</a:t>
            </a:r>
            <a:endParaRPr sz="1400" dirty="0">
              <a:latin typeface="Calibri"/>
              <a:cs typeface="Calibri"/>
            </a:endParaRPr>
          </a:p>
          <a:p>
            <a:pPr marL="12700" marR="212725">
              <a:buAutoNum type="romanUcPeriod"/>
              <a:tabLst>
                <a:tab pos="148590" algn="l"/>
              </a:tabLst>
            </a:pPr>
            <a:r>
              <a:rPr sz="1400" b="1" dirty="0">
                <a:latin typeface="Calibri"/>
                <a:cs typeface="Calibri"/>
              </a:rPr>
              <a:t>Autoridad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Conciliadora: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Centro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Federal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Conciliación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Registro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Laboral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Centros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Conciliación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entidades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federativas,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según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corresponda;</a:t>
            </a:r>
            <a:endParaRPr sz="1400" dirty="0">
              <a:latin typeface="Calibri"/>
              <a:cs typeface="Calibri"/>
            </a:endParaRPr>
          </a:p>
          <a:p>
            <a:pPr marL="194945" indent="-182880">
              <a:buAutoNum type="romanUcPeriod"/>
              <a:tabLst>
                <a:tab pos="195580" algn="l"/>
              </a:tabLst>
            </a:pPr>
            <a:r>
              <a:rPr sz="1400" b="1" dirty="0">
                <a:latin typeface="Calibri"/>
                <a:cs typeface="Calibri"/>
              </a:rPr>
              <a:t>Autoridad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Registral: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 </a:t>
            </a:r>
            <a:r>
              <a:rPr sz="1400" spc="-10" dirty="0">
                <a:latin typeface="Calibri"/>
                <a:cs typeface="Calibri"/>
              </a:rPr>
              <a:t>Centro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Federal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Conciliación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Registro </a:t>
            </a:r>
            <a:r>
              <a:rPr sz="1400" spc="-5" dirty="0">
                <a:latin typeface="Calibri"/>
                <a:cs typeface="Calibri"/>
              </a:rPr>
              <a:t>Laboral;</a:t>
            </a:r>
            <a:endParaRPr sz="1400" dirty="0">
              <a:latin typeface="Calibri"/>
              <a:cs typeface="Calibri"/>
            </a:endParaRPr>
          </a:p>
          <a:p>
            <a:pPr marL="12700" marR="726440">
              <a:buAutoNum type="romanUcPeriod"/>
              <a:tabLst>
                <a:tab pos="243204" algn="l"/>
              </a:tabLst>
            </a:pPr>
            <a:r>
              <a:rPr sz="1400" b="1" spc="-5" dirty="0">
                <a:latin typeface="Calibri"/>
                <a:cs typeface="Calibri"/>
              </a:rPr>
              <a:t>Centros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Conciliación: </a:t>
            </a:r>
            <a:r>
              <a:rPr sz="1400" spc="-5" dirty="0">
                <a:latin typeface="Calibri"/>
                <a:cs typeface="Calibri"/>
              </a:rPr>
              <a:t>Los </a:t>
            </a:r>
            <a:r>
              <a:rPr sz="1400" spc="-10" dirty="0">
                <a:latin typeface="Calibri"/>
                <a:cs typeface="Calibri"/>
              </a:rPr>
              <a:t>Centros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conciliación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entidades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federativas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Centro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Federal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Conciliación</a:t>
            </a:r>
            <a:r>
              <a:rPr sz="1400" dirty="0">
                <a:latin typeface="Calibri"/>
                <a:cs typeface="Calibri"/>
              </a:rPr>
              <a:t> y </a:t>
            </a:r>
            <a:r>
              <a:rPr sz="1400" spc="-10" dirty="0">
                <a:latin typeface="Calibri"/>
                <a:cs typeface="Calibri"/>
              </a:rPr>
              <a:t>Registro</a:t>
            </a:r>
            <a:r>
              <a:rPr sz="1400" spc="-5" dirty="0">
                <a:latin typeface="Calibri"/>
                <a:cs typeface="Calibri"/>
              </a:rPr>
              <a:t> Laboral,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según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corresponda;</a:t>
            </a:r>
            <a:endParaRPr sz="1400" dirty="0">
              <a:latin typeface="Calibri"/>
              <a:cs typeface="Calibri"/>
            </a:endParaRPr>
          </a:p>
          <a:p>
            <a:pPr marL="234950" indent="-222885">
              <a:buAutoNum type="romanUcPeriod"/>
              <a:tabLst>
                <a:tab pos="235585" algn="l"/>
              </a:tabLst>
            </a:pPr>
            <a:r>
              <a:rPr sz="1400" b="1" spc="-5" dirty="0">
                <a:latin typeface="Calibri"/>
                <a:cs typeface="Calibri"/>
              </a:rPr>
              <a:t>Constitución: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Constitución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Política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los </a:t>
            </a:r>
            <a:r>
              <a:rPr sz="1400" spc="-10" dirty="0">
                <a:latin typeface="Calibri"/>
                <a:cs typeface="Calibri"/>
              </a:rPr>
              <a:t>Estados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Unidos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Mexicanos;</a:t>
            </a:r>
            <a:endParaRPr sz="1400" dirty="0">
              <a:latin typeface="Calibri"/>
              <a:cs typeface="Calibri"/>
            </a:endParaRPr>
          </a:p>
          <a:p>
            <a:pPr marL="187960" indent="-175895">
              <a:buClr>
                <a:srgbClr val="000000"/>
              </a:buClr>
              <a:buAutoNum type="romanUcPeriod"/>
              <a:tabLst>
                <a:tab pos="188595" algn="l"/>
              </a:tabLst>
            </a:pP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Día</a:t>
            </a:r>
            <a:r>
              <a:rPr sz="1400" b="1" dirty="0">
                <a:latin typeface="Calibri"/>
                <a:cs typeface="Calibri"/>
              </a:rPr>
              <a:t>: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hace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referencia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día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hábil,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salvo que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expresamente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 mencione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trata</a:t>
            </a:r>
            <a:r>
              <a:rPr sz="1400" spc="-5" dirty="0">
                <a:latin typeface="Calibri"/>
                <a:cs typeface="Calibri"/>
              </a:rPr>
              <a:t> 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días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naturales;</a:t>
            </a:r>
            <a:endParaRPr sz="1400" dirty="0">
              <a:latin typeface="Calibri"/>
              <a:cs typeface="Calibri"/>
            </a:endParaRPr>
          </a:p>
          <a:p>
            <a:pPr marL="251460" indent="-239395">
              <a:buAutoNum type="romanUcPeriod"/>
              <a:tabLst>
                <a:tab pos="252095" algn="l"/>
              </a:tabLst>
            </a:pPr>
            <a:r>
              <a:rPr sz="1400" b="1" spc="-10" dirty="0">
                <a:latin typeface="Calibri"/>
                <a:cs typeface="Calibri"/>
              </a:rPr>
              <a:t>Tribunal: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juez laboral,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</a:p>
          <a:p>
            <a:pPr marL="12700" marR="391795">
              <a:buAutoNum type="romanUcPeriod"/>
              <a:tabLst>
                <a:tab pos="300990" algn="l"/>
              </a:tabLst>
            </a:pPr>
            <a:r>
              <a:rPr sz="1400" b="1" spc="-5" dirty="0">
                <a:latin typeface="Calibri"/>
                <a:cs typeface="Calibri"/>
              </a:rPr>
              <a:t>Correr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traslado: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poner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disposición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alguna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partes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algún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documento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 documentos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 </a:t>
            </a:r>
            <a:r>
              <a:rPr sz="1400" spc="-5" dirty="0">
                <a:latin typeface="Calibri"/>
                <a:cs typeface="Calibri"/>
              </a:rPr>
              <a:t>local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Tribunal,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salvo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 </a:t>
            </a:r>
            <a:r>
              <a:rPr sz="1400" spc="-5" dirty="0">
                <a:latin typeface="Calibri"/>
                <a:cs typeface="Calibri"/>
              </a:rPr>
              <a:t>casos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previstos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esta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Ley.</a:t>
            </a:r>
            <a:endParaRPr sz="1400" dirty="0"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sz="1400" i="1" dirty="0">
                <a:latin typeface="Calibri"/>
                <a:cs typeface="Calibri"/>
              </a:rPr>
              <a:t>Artículo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adicionado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DOF</a:t>
            </a:r>
            <a:r>
              <a:rPr sz="1400" i="1" spc="-4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01-05-2021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48</a:t>
            </a:fld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7624" y="1367058"/>
            <a:ext cx="8905686" cy="30142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2.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PLAZOS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ESTABLECIDOS </a:t>
            </a:r>
            <a:r>
              <a:rPr sz="1400" b="1" spc="-25" dirty="0">
                <a:latin typeface="Calibri"/>
                <a:cs typeface="Calibri"/>
              </a:rPr>
              <a:t>PARA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EL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30" dirty="0">
                <a:latin typeface="Calibri"/>
                <a:cs typeface="Calibri"/>
              </a:rPr>
              <a:t>PAGO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 </a:t>
            </a:r>
            <a:r>
              <a:rPr sz="1400" b="1" spc="-10" dirty="0">
                <a:latin typeface="Calibri"/>
                <a:cs typeface="Calibri"/>
              </a:rPr>
              <a:t>UTILIDADES</a:t>
            </a:r>
            <a:endParaRPr sz="1400" dirty="0">
              <a:latin typeface="Calibri"/>
              <a:cs typeface="Calibri"/>
            </a:endParaRPr>
          </a:p>
          <a:p>
            <a:pPr marL="12700" marR="5080" algn="just"/>
            <a:r>
              <a:rPr sz="1400" spc="-5" dirty="0">
                <a:latin typeface="Calibri"/>
                <a:cs typeface="Calibri"/>
              </a:rPr>
              <a:t>El término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60 días a que </a:t>
            </a:r>
            <a:r>
              <a:rPr sz="1400" spc="5" dirty="0">
                <a:latin typeface="Calibri"/>
                <a:cs typeface="Calibri"/>
              </a:rPr>
              <a:t>se </a:t>
            </a:r>
            <a:r>
              <a:rPr sz="1400" spc="-10" dirty="0">
                <a:latin typeface="Calibri"/>
                <a:cs typeface="Calibri"/>
              </a:rPr>
              <a:t>refiere</a:t>
            </a:r>
            <a:r>
              <a:rPr sz="1400" spc="-5" dirty="0">
                <a:latin typeface="Calibri"/>
                <a:cs typeface="Calibri"/>
              </a:rPr>
              <a:t> el </a:t>
            </a:r>
            <a:r>
              <a:rPr sz="1400" dirty="0">
                <a:latin typeface="Calibri"/>
                <a:cs typeface="Calibri"/>
              </a:rPr>
              <a:t>artículo 122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la </a:t>
            </a:r>
            <a:r>
              <a:rPr sz="1400" spc="-10" dirty="0">
                <a:latin typeface="Calibri"/>
                <a:cs typeface="Calibri"/>
              </a:rPr>
              <a:t>Ley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Federal </a:t>
            </a:r>
            <a:r>
              <a:rPr sz="1400" dirty="0">
                <a:latin typeface="Calibri"/>
                <a:cs typeface="Calibri"/>
              </a:rPr>
              <a:t>del </a:t>
            </a:r>
            <a:r>
              <a:rPr sz="1400" spc="-15" dirty="0">
                <a:latin typeface="Calibri"/>
                <a:cs typeface="Calibri"/>
              </a:rPr>
              <a:t>Trabajo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comienza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correr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 partir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 día siguiente </a:t>
            </a:r>
            <a:r>
              <a:rPr sz="1400" dirty="0">
                <a:latin typeface="Calibri"/>
                <a:cs typeface="Calibri"/>
              </a:rPr>
              <a:t>a la </a:t>
            </a:r>
            <a:r>
              <a:rPr sz="1400" spc="-10" dirty="0">
                <a:latin typeface="Calibri"/>
                <a:cs typeface="Calibri"/>
              </a:rPr>
              <a:t>fecha </a:t>
            </a:r>
            <a:r>
              <a:rPr sz="1400" dirty="0">
                <a:latin typeface="Calibri"/>
                <a:cs typeface="Calibri"/>
              </a:rPr>
              <a:t>en que </a:t>
            </a:r>
            <a:r>
              <a:rPr sz="1400" spc="5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empresa presentó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5" dirty="0">
                <a:latin typeface="Calibri"/>
                <a:cs typeface="Calibri"/>
              </a:rPr>
              <a:t>debió </a:t>
            </a:r>
            <a:r>
              <a:rPr sz="1400" spc="-10" dirty="0">
                <a:latin typeface="Calibri"/>
                <a:cs typeface="Calibri"/>
              </a:rPr>
              <a:t>presentar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declaración </a:t>
            </a:r>
            <a:r>
              <a:rPr sz="1400" dirty="0">
                <a:latin typeface="Calibri"/>
                <a:cs typeface="Calibri"/>
              </a:rPr>
              <a:t>anual del </a:t>
            </a:r>
            <a:r>
              <a:rPr sz="1400" spc="-5" dirty="0">
                <a:latin typeface="Calibri"/>
                <a:cs typeface="Calibri"/>
              </a:rPr>
              <a:t>ejercicio </a:t>
            </a:r>
            <a:r>
              <a:rPr sz="1400" spc="-10" dirty="0">
                <a:latin typeface="Calibri"/>
                <a:cs typeface="Calibri"/>
              </a:rPr>
              <a:t>ante </a:t>
            </a:r>
            <a:r>
              <a:rPr sz="1400" spc="10" dirty="0">
                <a:latin typeface="Calibri"/>
                <a:cs typeface="Calibri"/>
              </a:rPr>
              <a:t>la 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Secretaría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 Hacienda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10" dirty="0">
                <a:latin typeface="Calibri"/>
                <a:cs typeface="Calibri"/>
              </a:rPr>
              <a:t>Crédito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Público.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artículo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76,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fracción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60" dirty="0">
                <a:latin typeface="Calibri"/>
                <a:cs typeface="Calibri"/>
              </a:rPr>
              <a:t>V,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Ley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Impuesto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sobre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10" dirty="0">
                <a:latin typeface="Calibri"/>
                <a:cs typeface="Calibri"/>
              </a:rPr>
              <a:t>Renta,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señala</a:t>
            </a:r>
            <a:endParaRPr sz="1400" dirty="0">
              <a:latin typeface="Calibri"/>
              <a:cs typeface="Calibri"/>
            </a:endParaRPr>
          </a:p>
          <a:p>
            <a:pPr marL="12700" marR="5080" algn="just"/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obligación de </a:t>
            </a:r>
            <a:r>
              <a:rPr sz="1400" dirty="0">
                <a:latin typeface="Calibri"/>
                <a:cs typeface="Calibri"/>
              </a:rPr>
              <a:t>las </a:t>
            </a:r>
            <a:r>
              <a:rPr sz="1400" spc="-5" dirty="0">
                <a:latin typeface="Calibri"/>
                <a:cs typeface="Calibri"/>
              </a:rPr>
              <a:t>personas morales de presentar </a:t>
            </a:r>
            <a:r>
              <a:rPr sz="1400" dirty="0">
                <a:latin typeface="Calibri"/>
                <a:cs typeface="Calibri"/>
              </a:rPr>
              <a:t>su </a:t>
            </a:r>
            <a:r>
              <a:rPr sz="1400" spc="-5" dirty="0">
                <a:latin typeface="Calibri"/>
                <a:cs typeface="Calibri"/>
              </a:rPr>
              <a:t>declaración del impuesto </a:t>
            </a:r>
            <a:r>
              <a:rPr sz="1400" spc="-10" dirty="0">
                <a:latin typeface="Calibri"/>
                <a:cs typeface="Calibri"/>
              </a:rPr>
              <a:t>sobre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10" dirty="0">
                <a:latin typeface="Calibri"/>
                <a:cs typeface="Calibri"/>
              </a:rPr>
              <a:t>renta dentro </a:t>
            </a:r>
            <a:r>
              <a:rPr sz="1400" dirty="0">
                <a:latin typeface="Calibri"/>
                <a:cs typeface="Calibri"/>
              </a:rPr>
              <a:t>de los </a:t>
            </a:r>
            <a:r>
              <a:rPr sz="1400" spc="-5" dirty="0">
                <a:latin typeface="Calibri"/>
                <a:cs typeface="Calibri"/>
              </a:rPr>
              <a:t>tres </a:t>
            </a:r>
            <a:r>
              <a:rPr sz="1400" dirty="0">
                <a:latin typeface="Calibri"/>
                <a:cs typeface="Calibri"/>
              </a:rPr>
              <a:t> meses </a:t>
            </a:r>
            <a:r>
              <a:rPr sz="1400" spc="-5" dirty="0">
                <a:latin typeface="Calibri"/>
                <a:cs typeface="Calibri"/>
              </a:rPr>
              <a:t>siguientes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5" dirty="0">
                <a:latin typeface="Calibri"/>
                <a:cs typeface="Calibri"/>
              </a:rPr>
              <a:t>la </a:t>
            </a:r>
            <a:r>
              <a:rPr sz="1400" spc="-10" dirty="0">
                <a:latin typeface="Calibri"/>
                <a:cs typeface="Calibri"/>
              </a:rPr>
              <a:t>fecha </a:t>
            </a:r>
            <a:r>
              <a:rPr sz="1400" spc="-5" dirty="0">
                <a:latin typeface="Calibri"/>
                <a:cs typeface="Calibri"/>
              </a:rPr>
              <a:t>en </a:t>
            </a:r>
            <a:r>
              <a:rPr sz="1400" dirty="0">
                <a:latin typeface="Calibri"/>
                <a:cs typeface="Calibri"/>
              </a:rPr>
              <a:t>que termine </a:t>
            </a:r>
            <a:r>
              <a:rPr sz="1400" spc="-5" dirty="0">
                <a:latin typeface="Calibri"/>
                <a:cs typeface="Calibri"/>
              </a:rPr>
              <a:t>el ejercicio (31 de diciembre)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5" dirty="0">
                <a:latin typeface="Calibri"/>
                <a:cs typeface="Calibri"/>
              </a:rPr>
              <a:t>el </a:t>
            </a:r>
            <a:r>
              <a:rPr sz="1400" dirty="0">
                <a:latin typeface="Calibri"/>
                <a:cs typeface="Calibri"/>
              </a:rPr>
              <a:t>artículo </a:t>
            </a:r>
            <a:r>
              <a:rPr sz="1400" spc="-5" dirty="0">
                <a:latin typeface="Calibri"/>
                <a:cs typeface="Calibri"/>
              </a:rPr>
              <a:t>150 de </a:t>
            </a:r>
            <a:r>
              <a:rPr sz="1400" dirty="0">
                <a:latin typeface="Calibri"/>
                <a:cs typeface="Calibri"/>
              </a:rPr>
              <a:t>la misma ley dispone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dirty="0">
                <a:latin typeface="Calibri"/>
                <a:cs typeface="Calibri"/>
              </a:rPr>
              <a:t> las</a:t>
            </a:r>
            <a:r>
              <a:rPr sz="1400" spc="-5" dirty="0">
                <a:latin typeface="Calibri"/>
                <a:cs typeface="Calibri"/>
              </a:rPr>
              <a:t> personas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físicas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presentarán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abril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año </a:t>
            </a:r>
            <a:r>
              <a:rPr sz="1400" spc="-10" dirty="0">
                <a:latin typeface="Calibri"/>
                <a:cs typeface="Calibri"/>
              </a:rPr>
              <a:t>siguiente.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 algn="just"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Los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contribuyentes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tributen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Régimen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Incorporación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Fiscal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pueden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efectuar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pago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reparto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</a:p>
          <a:p>
            <a:pPr marL="12700" algn="just"/>
            <a:r>
              <a:rPr sz="1400" spc="-5" dirty="0">
                <a:latin typeface="Calibri"/>
                <a:cs typeface="Calibri"/>
              </a:rPr>
              <a:t>utilidades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sus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trabajadores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más </a:t>
            </a:r>
            <a:r>
              <a:rPr sz="1400" spc="-10" dirty="0">
                <a:latin typeface="Calibri"/>
                <a:cs typeface="Calibri"/>
              </a:rPr>
              <a:t>tardar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29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junio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año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 </a:t>
            </a:r>
            <a:r>
              <a:rPr sz="1400" spc="-10" dirty="0">
                <a:latin typeface="Calibri"/>
                <a:cs typeface="Calibri"/>
              </a:rPr>
              <a:t>trate.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7620" algn="just"/>
            <a:r>
              <a:rPr sz="1400" spc="-5" dirty="0">
                <a:latin typeface="Calibri"/>
                <a:cs typeface="Calibri"/>
              </a:rPr>
              <a:t>El reparto de </a:t>
            </a:r>
            <a:r>
              <a:rPr sz="1400" dirty="0">
                <a:latin typeface="Calibri"/>
                <a:cs typeface="Calibri"/>
              </a:rPr>
              <a:t>utilidades </a:t>
            </a:r>
            <a:r>
              <a:rPr sz="1400" spc="-5" dirty="0">
                <a:latin typeface="Calibri"/>
                <a:cs typeface="Calibri"/>
              </a:rPr>
              <a:t>determinado </a:t>
            </a:r>
            <a:r>
              <a:rPr sz="1400" spc="-10" dirty="0">
                <a:latin typeface="Calibri"/>
                <a:cs typeface="Calibri"/>
              </a:rPr>
              <a:t>para cada </a:t>
            </a:r>
            <a:r>
              <a:rPr sz="1400" spc="-5" dirty="0">
                <a:latin typeface="Calibri"/>
                <a:cs typeface="Calibri"/>
              </a:rPr>
              <a:t>trabajador no </a:t>
            </a:r>
            <a:r>
              <a:rPr sz="1400" spc="-10" dirty="0">
                <a:latin typeface="Calibri"/>
                <a:cs typeface="Calibri"/>
              </a:rPr>
              <a:t>podrá </a:t>
            </a:r>
            <a:r>
              <a:rPr sz="1400" spc="-5" dirty="0">
                <a:latin typeface="Calibri"/>
                <a:cs typeface="Calibri"/>
              </a:rPr>
              <a:t>suspenderse, </a:t>
            </a:r>
            <a:r>
              <a:rPr sz="1400" dirty="0">
                <a:latin typeface="Calibri"/>
                <a:cs typeface="Calibri"/>
              </a:rPr>
              <a:t>aun </a:t>
            </a:r>
            <a:r>
              <a:rPr sz="1400" spc="-5" dirty="0">
                <a:latin typeface="Calibri"/>
                <a:cs typeface="Calibri"/>
              </a:rPr>
              <a:t>cuando </a:t>
            </a:r>
            <a:r>
              <a:rPr sz="1400" dirty="0">
                <a:latin typeface="Calibri"/>
                <a:cs typeface="Calibri"/>
              </a:rPr>
              <a:t>los </a:t>
            </a:r>
            <a:r>
              <a:rPr sz="1400" spc="-10" dirty="0">
                <a:latin typeface="Calibri"/>
                <a:cs typeface="Calibri"/>
              </a:rPr>
              <a:t>representantes </a:t>
            </a:r>
            <a:r>
              <a:rPr sz="1400" spc="-5" dirty="0">
                <a:latin typeface="Calibri"/>
                <a:cs typeface="Calibri"/>
              </a:rPr>
              <a:t> de </a:t>
            </a:r>
            <a:r>
              <a:rPr sz="1400" dirty="0">
                <a:latin typeface="Calibri"/>
                <a:cs typeface="Calibri"/>
              </a:rPr>
              <a:t>los </a:t>
            </a:r>
            <a:r>
              <a:rPr sz="1400" spc="-5" dirty="0">
                <a:latin typeface="Calibri"/>
                <a:cs typeface="Calibri"/>
              </a:rPr>
              <a:t>trabajadores objeten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5" dirty="0">
                <a:latin typeface="Calibri"/>
                <a:cs typeface="Calibri"/>
              </a:rPr>
              <a:t>pretendan objetar ante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autoridad fiscal </a:t>
            </a:r>
            <a:r>
              <a:rPr sz="1400" spc="-10" dirty="0">
                <a:latin typeface="Calibri"/>
                <a:cs typeface="Calibri"/>
              </a:rPr>
              <a:t>competente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declaración del impuesto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sobre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renta.</a:t>
            </a:r>
            <a:endParaRPr sz="1400" dirty="0">
              <a:latin typeface="Calibri"/>
              <a:cs typeface="Calibri"/>
            </a:endParaRPr>
          </a:p>
          <a:p>
            <a:pPr marL="12700" algn="just"/>
            <a:r>
              <a:rPr sz="1350" b="1" spc="-5" dirty="0">
                <a:latin typeface="Calibri"/>
                <a:cs typeface="Calibri"/>
              </a:rPr>
              <a:t>(</a:t>
            </a:r>
            <a:r>
              <a:rPr sz="1400" b="1" spc="-5" dirty="0">
                <a:latin typeface="Calibri"/>
                <a:cs typeface="Calibri"/>
              </a:rPr>
              <a:t>Fundamento: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Manual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fiscal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y </a:t>
            </a:r>
            <a:r>
              <a:rPr sz="1400" b="1" spc="-5" dirty="0">
                <a:latin typeface="Calibri"/>
                <a:cs typeface="Calibri"/>
              </a:rPr>
              <a:t>laboral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2021)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49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5715" y="1898880"/>
            <a:ext cx="2268549" cy="139527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27048" y="2285238"/>
            <a:ext cx="2070735" cy="5435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320"/>
              </a:lnSpc>
              <a:spcBef>
                <a:spcPts val="24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I.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empresas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nueva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creación,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durante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primer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año 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funcionamiento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①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1981" y="2296503"/>
            <a:ext cx="523896" cy="59848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2489" y="1898880"/>
            <a:ext cx="2271585" cy="139527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18279" y="1982850"/>
            <a:ext cx="2085975" cy="115443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ct val="91600"/>
              </a:lnSpc>
              <a:spcBef>
                <a:spcPts val="1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II.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empresas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nueva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creación,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dedicadas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elaboración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producto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nuevo,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durante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dos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primeros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años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funcionamiento.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determinación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novedad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1000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producto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ajustará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10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000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dispongan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leyes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fomento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industrias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nuevas.</a:t>
            </a:r>
            <a:r>
              <a:rPr sz="1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②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30384" y="2296503"/>
            <a:ext cx="523625" cy="59848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17709" y="1898880"/>
            <a:ext cx="2279250" cy="139527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124825" y="2201417"/>
            <a:ext cx="2071370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24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III.</a:t>
            </a:r>
            <a:r>
              <a:rPr sz="120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200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empresas</a:t>
            </a:r>
            <a:r>
              <a:rPr sz="1200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200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industria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extractiva,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2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nueva</a:t>
            </a:r>
            <a:r>
              <a:rPr sz="1200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creación,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24825" y="2536697"/>
            <a:ext cx="20713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768350" algn="l"/>
                <a:tab pos="1148080" algn="l"/>
                <a:tab pos="1901189" algn="l"/>
              </a:tabLs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	el	per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	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24826" y="2704591"/>
            <a:ext cx="10191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plo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ació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③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66468" y="3425772"/>
            <a:ext cx="581732" cy="52389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20790" y="4111708"/>
            <a:ext cx="2273091" cy="139230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121143" y="4166742"/>
            <a:ext cx="2079625" cy="6456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just">
              <a:lnSpc>
                <a:spcPts val="1150"/>
              </a:lnSpc>
              <a:spcBef>
                <a:spcPts val="235"/>
              </a:spcBef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IV.</a:t>
            </a:r>
            <a:r>
              <a:rPr sz="10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instituciones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asistencia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privada,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reconocidas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0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leyes, </a:t>
            </a:r>
            <a:r>
              <a:rPr sz="10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bienes</a:t>
            </a:r>
            <a:r>
              <a:rPr sz="10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0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propiedad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particular</a:t>
            </a:r>
            <a:r>
              <a:rPr sz="105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ejecuten</a:t>
            </a:r>
            <a:r>
              <a:rPr sz="105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actos</a:t>
            </a:r>
            <a:r>
              <a:rPr sz="105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05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fines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21143" y="4751958"/>
            <a:ext cx="207835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891540" algn="l"/>
                <a:tab pos="1189355" algn="l"/>
                <a:tab pos="1911350" algn="l"/>
              </a:tabLst>
            </a:pP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ari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s	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e	a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5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a,	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21143" y="4900041"/>
            <a:ext cx="2078989" cy="47942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235"/>
              </a:spcBef>
            </a:pP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propósitos</a:t>
            </a:r>
            <a:r>
              <a:rPr sz="105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05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lucro</a:t>
            </a:r>
            <a:r>
              <a:rPr sz="105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05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sin</a:t>
            </a:r>
            <a:r>
              <a:rPr sz="105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designar </a:t>
            </a:r>
            <a:r>
              <a:rPr sz="1050" spc="-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individualmente</a:t>
            </a:r>
            <a:r>
              <a:rPr sz="105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5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05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beneficiarios.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ts val="1135"/>
              </a:lnSpc>
            </a:pPr>
            <a:r>
              <a:rPr sz="1050" spc="5" dirty="0">
                <a:solidFill>
                  <a:srgbClr val="FFFFFF"/>
                </a:solidFill>
                <a:latin typeface="Calibri"/>
                <a:cs typeface="Calibri"/>
              </a:rPr>
              <a:t>④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62370" y="4509407"/>
            <a:ext cx="523625" cy="59082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20934" y="4116274"/>
            <a:ext cx="2276219" cy="1389327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033517" y="4159377"/>
            <a:ext cx="20548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V.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Instituto</a:t>
            </a:r>
            <a:r>
              <a:rPr sz="14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Mexicano</a:t>
            </a:r>
            <a:r>
              <a:rPr sz="1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33518" y="4354448"/>
            <a:ext cx="20542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791210" algn="l"/>
                <a:tab pos="1487805" algn="l"/>
                <a:tab pos="1844675" algn="l"/>
              </a:tabLst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Seg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	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ial	y	las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33518" y="4549522"/>
            <a:ext cx="2054225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270"/>
              </a:spcBef>
              <a:tabLst>
                <a:tab pos="145161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tit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es	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púb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as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descentralizadas</a:t>
            </a:r>
            <a:r>
              <a:rPr sz="14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4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fines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33518" y="4941190"/>
            <a:ext cx="2055495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270"/>
              </a:spcBef>
              <a:tabLst>
                <a:tab pos="903605" algn="l"/>
                <a:tab pos="194818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lt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ales,	as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ales	o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beneficencia.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⑤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264027" y="4509407"/>
            <a:ext cx="522188" cy="59082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24197" y="4117733"/>
            <a:ext cx="2271585" cy="138486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919427" y="4126739"/>
            <a:ext cx="2086610" cy="8756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ct val="91600"/>
              </a:lnSpc>
              <a:spcBef>
                <a:spcPts val="1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VI. Las empresas que tengan un capital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menor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fije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Secretaría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Trabajo y Previsión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Social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por ramas de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industria,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previa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consulta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Secretaría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de Economía.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resolución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podrá</a:t>
            </a:r>
            <a:r>
              <a:rPr sz="10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revisarse</a:t>
            </a:r>
            <a:r>
              <a:rPr sz="1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sz="1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parcialmente,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5</a:t>
            </a:fld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1919428" y="4963414"/>
            <a:ext cx="2085975" cy="317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5"/>
              </a:spcBef>
              <a:tabLst>
                <a:tab pos="685800" algn="l"/>
                <a:tab pos="796925" algn="l"/>
                <a:tab pos="1343025" algn="l"/>
                <a:tab pos="1606550" algn="l"/>
                <a:tab pos="1976755" algn="l"/>
              </a:tabLst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cua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exi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tan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cir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tancias 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		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19428" y="5243830"/>
            <a:ext cx="8324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justifiquen.</a:t>
            </a:r>
            <a:r>
              <a:rPr sz="10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⑥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26438" y="929767"/>
            <a:ext cx="563054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Artículo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126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30" dirty="0">
                <a:latin typeface="Calibri"/>
                <a:cs typeface="Calibri"/>
              </a:rPr>
              <a:t>LFT.-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Quedan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exceptuadas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obligación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repartir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utilidades: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4200" y="785877"/>
            <a:ext cx="8413750" cy="38529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5" dirty="0">
                <a:solidFill>
                  <a:srgbClr val="0000FF"/>
                </a:solidFill>
                <a:latin typeface="Calibri"/>
                <a:cs typeface="Calibri"/>
              </a:rPr>
              <a:t>①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5080" algn="just">
              <a:buClr>
                <a:srgbClr val="FF0000"/>
              </a:buClr>
              <a:buFont typeface="Calibri"/>
              <a:buAutoNum type="alphaLcParenR"/>
              <a:tabLst>
                <a:tab pos="240665" algn="l"/>
              </a:tabLst>
            </a:pPr>
            <a:r>
              <a:rPr sz="1400" spc="-5" dirty="0">
                <a:latin typeface="Calibri"/>
                <a:cs typeface="Calibri"/>
              </a:rPr>
              <a:t>Las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empresas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nueva</a:t>
            </a:r>
            <a:r>
              <a:rPr sz="1400" spc="-5" dirty="0">
                <a:latin typeface="Calibri"/>
                <a:cs typeface="Calibri"/>
              </a:rPr>
              <a:t> creación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durante</a:t>
            </a:r>
            <a:r>
              <a:rPr sz="1400" spc="-5" dirty="0">
                <a:latin typeface="Calibri"/>
                <a:cs typeface="Calibri"/>
              </a:rPr>
              <a:t> 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primer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año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funcionamiento.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criterio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sustentado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dirty="0">
                <a:latin typeface="Calibri"/>
                <a:cs typeface="Calibri"/>
              </a:rPr>
              <a:t> las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autoridades </a:t>
            </a:r>
            <a:r>
              <a:rPr sz="1400" dirty="0">
                <a:latin typeface="Calibri"/>
                <a:cs typeface="Calibri"/>
              </a:rPr>
              <a:t>del </a:t>
            </a:r>
            <a:r>
              <a:rPr sz="1400" spc="-5" dirty="0">
                <a:latin typeface="Calibri"/>
                <a:cs typeface="Calibri"/>
              </a:rPr>
              <a:t>trabajo, </a:t>
            </a:r>
            <a:r>
              <a:rPr sz="1400" spc="-10" dirty="0">
                <a:latin typeface="Calibri"/>
                <a:cs typeface="Calibri"/>
              </a:rPr>
              <a:t>respecto </a:t>
            </a:r>
            <a:r>
              <a:rPr sz="1400" spc="-5" dirty="0">
                <a:latin typeface="Calibri"/>
                <a:cs typeface="Calibri"/>
              </a:rPr>
              <a:t>al </a:t>
            </a:r>
            <a:r>
              <a:rPr sz="1400" spc="-10" dirty="0">
                <a:latin typeface="Calibri"/>
                <a:cs typeface="Calibri"/>
              </a:rPr>
              <a:t>plazo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un año </a:t>
            </a:r>
            <a:r>
              <a:rPr sz="1400" spc="-5" dirty="0">
                <a:latin typeface="Calibri"/>
                <a:cs typeface="Calibri"/>
              </a:rPr>
              <a:t>de funcionamiento, </a:t>
            </a:r>
            <a:r>
              <a:rPr sz="1400" spc="-10" dirty="0">
                <a:latin typeface="Calibri"/>
                <a:cs typeface="Calibri"/>
              </a:rPr>
              <a:t>comienza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correr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partir </a:t>
            </a:r>
            <a:r>
              <a:rPr sz="1400" dirty="0">
                <a:latin typeface="Calibri"/>
                <a:cs typeface="Calibri"/>
              </a:rPr>
              <a:t>de </a:t>
            </a:r>
            <a:r>
              <a:rPr sz="1400" spc="5" dirty="0">
                <a:latin typeface="Calibri"/>
                <a:cs typeface="Calibri"/>
              </a:rPr>
              <a:t>la </a:t>
            </a:r>
            <a:r>
              <a:rPr sz="1400" spc="-10" dirty="0">
                <a:latin typeface="Calibri"/>
                <a:cs typeface="Calibri"/>
              </a:rPr>
              <a:t>fecha </a:t>
            </a:r>
            <a:r>
              <a:rPr sz="1400" spc="-5" dirty="0">
                <a:latin typeface="Calibri"/>
                <a:cs typeface="Calibri"/>
              </a:rPr>
              <a:t>del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aviso de registro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5" dirty="0">
                <a:latin typeface="Calibri"/>
                <a:cs typeface="Calibri"/>
              </a:rPr>
              <a:t>alta ante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Secretaría de Hacienda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5" dirty="0">
                <a:latin typeface="Calibri"/>
                <a:cs typeface="Calibri"/>
              </a:rPr>
              <a:t>Crédito Público </a:t>
            </a:r>
            <a:r>
              <a:rPr sz="1400" spc="-10" dirty="0">
                <a:latin typeface="Calibri"/>
                <a:cs typeface="Calibri"/>
              </a:rPr>
              <a:t>para </a:t>
            </a:r>
            <a:r>
              <a:rPr sz="1400" dirty="0">
                <a:latin typeface="Calibri"/>
                <a:cs typeface="Calibri"/>
              </a:rPr>
              <a:t>iniciar </a:t>
            </a:r>
            <a:r>
              <a:rPr sz="1400" spc="-5" dirty="0">
                <a:latin typeface="Calibri"/>
                <a:cs typeface="Calibri"/>
              </a:rPr>
              <a:t>operaciones, siendo </a:t>
            </a:r>
            <a:r>
              <a:rPr sz="1400" spc="-10" dirty="0">
                <a:latin typeface="Calibri"/>
                <a:cs typeface="Calibri"/>
              </a:rPr>
              <a:t>este </a:t>
            </a:r>
            <a:r>
              <a:rPr sz="1400" spc="-5" dirty="0">
                <a:latin typeface="Calibri"/>
                <a:cs typeface="Calibri"/>
              </a:rPr>
              <a:t>el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documento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determina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patrón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está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dentro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la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excepción,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salvo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demuestre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indiscutiblemente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que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fecha </a:t>
            </a:r>
            <a:r>
              <a:rPr sz="1400" spc="-5" dirty="0">
                <a:latin typeface="Calibri"/>
                <a:cs typeface="Calibri"/>
              </a:rPr>
              <a:t>posterior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inició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-5" dirty="0">
                <a:latin typeface="Calibri"/>
                <a:cs typeface="Calibri"/>
              </a:rPr>
              <a:t> actividades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propias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empresa.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  <a:buClr>
                <a:srgbClr val="FF0000"/>
              </a:buClr>
              <a:buFont typeface="Calibri"/>
              <a:buAutoNum type="alphaLcParenR"/>
            </a:pPr>
            <a:endParaRPr sz="135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/>
            <a:r>
              <a:rPr sz="1400" b="1" spc="5" dirty="0">
                <a:solidFill>
                  <a:srgbClr val="0000FF"/>
                </a:solidFill>
                <a:latin typeface="Calibri"/>
                <a:cs typeface="Calibri"/>
              </a:rPr>
              <a:t>②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5080" algn="just">
              <a:spcBef>
                <a:spcPts val="5"/>
              </a:spcBef>
              <a:buClr>
                <a:srgbClr val="FF0000"/>
              </a:buClr>
              <a:buFont typeface="Calibri"/>
              <a:buAutoNum type="alphaLcParenR" startAt="2"/>
              <a:tabLst>
                <a:tab pos="207010" algn="l"/>
              </a:tabLst>
            </a:pPr>
            <a:r>
              <a:rPr sz="1400" spc="-5" dirty="0">
                <a:latin typeface="Calibri"/>
                <a:cs typeface="Calibri"/>
              </a:rPr>
              <a:t>Las empresas de nueva creación dedicadas </a:t>
            </a:r>
            <a:r>
              <a:rPr sz="1400" dirty="0">
                <a:latin typeface="Calibri"/>
                <a:cs typeface="Calibri"/>
              </a:rPr>
              <a:t>a la </a:t>
            </a:r>
            <a:r>
              <a:rPr sz="1400" spc="-5" dirty="0">
                <a:latin typeface="Calibri"/>
                <a:cs typeface="Calibri"/>
              </a:rPr>
              <a:t>elaboración de un </a:t>
            </a:r>
            <a:r>
              <a:rPr sz="1400" spc="-10" dirty="0">
                <a:latin typeface="Calibri"/>
                <a:cs typeface="Calibri"/>
              </a:rPr>
              <a:t>producto </a:t>
            </a:r>
            <a:r>
              <a:rPr sz="1400" spc="-5" dirty="0">
                <a:latin typeface="Calibri"/>
                <a:cs typeface="Calibri"/>
              </a:rPr>
              <a:t>nuevo </a:t>
            </a:r>
            <a:r>
              <a:rPr sz="1400" spc="-10" dirty="0">
                <a:latin typeface="Calibri"/>
                <a:cs typeface="Calibri"/>
              </a:rPr>
              <a:t>durante </a:t>
            </a:r>
            <a:r>
              <a:rPr sz="1400" dirty="0">
                <a:latin typeface="Calibri"/>
                <a:cs typeface="Calibri"/>
              </a:rPr>
              <a:t>los </a:t>
            </a:r>
            <a:r>
              <a:rPr sz="1400" spc="-5" dirty="0">
                <a:latin typeface="Calibri"/>
                <a:cs typeface="Calibri"/>
              </a:rPr>
              <a:t>dos primeros años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funcionamiento.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empresas</a:t>
            </a:r>
            <a:r>
              <a:rPr sz="1400" dirty="0">
                <a:latin typeface="Calibri"/>
                <a:cs typeface="Calibri"/>
              </a:rPr>
              <a:t> deben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justificar,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primeramente, </a:t>
            </a:r>
            <a:r>
              <a:rPr sz="1400" dirty="0">
                <a:latin typeface="Calibri"/>
                <a:cs typeface="Calibri"/>
              </a:rPr>
              <a:t>que son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nueva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creación </a:t>
            </a:r>
            <a:r>
              <a:rPr sz="1400" spc="-50" dirty="0">
                <a:latin typeface="Calibri"/>
                <a:cs typeface="Calibri"/>
              </a:rPr>
              <a:t>y,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segundo,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que </a:t>
            </a:r>
            <a:r>
              <a:rPr sz="1400" spc="-5" dirty="0">
                <a:latin typeface="Calibri"/>
                <a:cs typeface="Calibri"/>
              </a:rPr>
              <a:t> fabrican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producto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nuevo;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novedad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del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producto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determina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Secretaría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Economía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empresa,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ella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debe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acreditar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este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hecho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ante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trabajadores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y,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caso,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ante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autoridad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5" dirty="0" err="1">
                <a:latin typeface="Calibri"/>
                <a:cs typeface="Calibri"/>
              </a:rPr>
              <a:t>correspondiente</a:t>
            </a:r>
            <a:r>
              <a:rPr sz="1400" spc="-5" dirty="0">
                <a:latin typeface="Calibri"/>
                <a:cs typeface="Calibri"/>
              </a:rPr>
              <a:t>.</a:t>
            </a:r>
            <a:r>
              <a:rPr lang="es-MX" sz="1400" spc="-5" dirty="0">
                <a:latin typeface="Calibri"/>
                <a:cs typeface="Calibri"/>
              </a:rPr>
              <a:t>   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Para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opere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esta excepción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deberán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cumplirse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conjuntamente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dos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requisitos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refiere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esta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fracción.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4201" y="929767"/>
            <a:ext cx="8411845" cy="40607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5" dirty="0">
                <a:solidFill>
                  <a:srgbClr val="0000FF"/>
                </a:solidFill>
                <a:latin typeface="Calibri"/>
                <a:cs typeface="Calibri"/>
              </a:rPr>
              <a:t>③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5080" algn="just">
              <a:buClr>
                <a:srgbClr val="FF0000"/>
              </a:buClr>
              <a:buFont typeface="Calibri"/>
              <a:buAutoNum type="alphaLcParenR" startAt="3"/>
              <a:tabLst>
                <a:tab pos="227965" algn="l"/>
              </a:tabLst>
            </a:pPr>
            <a:r>
              <a:rPr sz="1400" spc="-5" dirty="0">
                <a:latin typeface="Calibri"/>
                <a:cs typeface="Calibri"/>
              </a:rPr>
              <a:t>Las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empresas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industria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extractiva,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nueva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creación,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durante</a:t>
            </a:r>
            <a:r>
              <a:rPr sz="1400" spc="-5" dirty="0">
                <a:latin typeface="Calibri"/>
                <a:cs typeface="Calibri"/>
              </a:rPr>
              <a:t> el</a:t>
            </a:r>
            <a:r>
              <a:rPr sz="1400" dirty="0">
                <a:latin typeface="Calibri"/>
                <a:cs typeface="Calibri"/>
              </a:rPr>
              <a:t> periodo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exploración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(se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refiere </a:t>
            </a:r>
            <a:r>
              <a:rPr sz="1400" spc="-5" dirty="0">
                <a:latin typeface="Calibri"/>
                <a:cs typeface="Calibri"/>
              </a:rPr>
              <a:t> principalmente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5" dirty="0">
                <a:latin typeface="Calibri"/>
                <a:cs typeface="Calibri"/>
              </a:rPr>
              <a:t>la </a:t>
            </a:r>
            <a:r>
              <a:rPr sz="1400" spc="-10" dirty="0">
                <a:latin typeface="Calibri"/>
                <a:cs typeface="Calibri"/>
              </a:rPr>
              <a:t>rama </a:t>
            </a:r>
            <a:r>
              <a:rPr sz="1400" dirty="0">
                <a:latin typeface="Calibri"/>
                <a:cs typeface="Calibri"/>
              </a:rPr>
              <a:t>industrial </a:t>
            </a:r>
            <a:r>
              <a:rPr sz="1400" spc="-5" dirty="0">
                <a:latin typeface="Calibri"/>
                <a:cs typeface="Calibri"/>
              </a:rPr>
              <a:t>minera) </a:t>
            </a:r>
            <a:r>
              <a:rPr sz="1400" spc="-15" dirty="0">
                <a:latin typeface="Calibri"/>
                <a:cs typeface="Calibri"/>
              </a:rPr>
              <a:t>Para </a:t>
            </a:r>
            <a:r>
              <a:rPr sz="1400" spc="-5" dirty="0">
                <a:latin typeface="Calibri"/>
                <a:cs typeface="Calibri"/>
              </a:rPr>
              <a:t>disfrutar </a:t>
            </a:r>
            <a:r>
              <a:rPr sz="1400" dirty="0">
                <a:latin typeface="Calibri"/>
                <a:cs typeface="Calibri"/>
              </a:rPr>
              <a:t>del </a:t>
            </a:r>
            <a:r>
              <a:rPr sz="1400" spc="-10" dirty="0">
                <a:latin typeface="Calibri"/>
                <a:cs typeface="Calibri"/>
              </a:rPr>
              <a:t>plazo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10" dirty="0">
                <a:latin typeface="Calibri"/>
                <a:cs typeface="Calibri"/>
              </a:rPr>
              <a:t>excepción, </a:t>
            </a:r>
            <a:r>
              <a:rPr sz="1400" dirty="0">
                <a:latin typeface="Calibri"/>
                <a:cs typeface="Calibri"/>
              </a:rPr>
              <a:t>tienen que </a:t>
            </a:r>
            <a:r>
              <a:rPr sz="1400" spc="-5" dirty="0">
                <a:latin typeface="Calibri"/>
                <a:cs typeface="Calibri"/>
              </a:rPr>
              <a:t>ser de nueva creación.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 el </a:t>
            </a:r>
            <a:r>
              <a:rPr sz="1400" spc="-10" dirty="0">
                <a:latin typeface="Calibri"/>
                <a:cs typeface="Calibri"/>
              </a:rPr>
              <a:t>momento </a:t>
            </a:r>
            <a:r>
              <a:rPr sz="1400" spc="-5" dirty="0">
                <a:latin typeface="Calibri"/>
                <a:cs typeface="Calibri"/>
              </a:rPr>
              <a:t>en </a:t>
            </a:r>
            <a:r>
              <a:rPr sz="1400" dirty="0">
                <a:latin typeface="Calibri"/>
                <a:cs typeface="Calibri"/>
              </a:rPr>
              <a:t>que las </a:t>
            </a:r>
            <a:r>
              <a:rPr sz="1400" spc="-5" dirty="0">
                <a:latin typeface="Calibri"/>
                <a:cs typeface="Calibri"/>
              </a:rPr>
              <a:t>empresas realicen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primera </a:t>
            </a:r>
            <a:r>
              <a:rPr sz="1400" dirty="0">
                <a:latin typeface="Calibri"/>
                <a:cs typeface="Calibri"/>
              </a:rPr>
              <a:t>actividad </a:t>
            </a:r>
            <a:r>
              <a:rPr sz="1400" spc="-5" dirty="0">
                <a:latin typeface="Calibri"/>
                <a:cs typeface="Calibri"/>
              </a:rPr>
              <a:t>de </a:t>
            </a:r>
            <a:r>
              <a:rPr sz="1400" spc="-10" dirty="0">
                <a:latin typeface="Calibri"/>
                <a:cs typeface="Calibri"/>
              </a:rPr>
              <a:t>producción, </a:t>
            </a:r>
            <a:r>
              <a:rPr sz="1400" spc="-5" dirty="0">
                <a:latin typeface="Calibri"/>
                <a:cs typeface="Calibri"/>
              </a:rPr>
              <a:t>termina automáticamente el </a:t>
            </a:r>
            <a:r>
              <a:rPr sz="1400" spc="-10" dirty="0">
                <a:latin typeface="Calibri"/>
                <a:cs typeface="Calibri"/>
              </a:rPr>
              <a:t>plazo </a:t>
            </a:r>
            <a:r>
              <a:rPr sz="1400" spc="-5" dirty="0">
                <a:latin typeface="Calibri"/>
                <a:cs typeface="Calibri"/>
              </a:rPr>
              <a:t> 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excepción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y,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consiguiente,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tienen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obligación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participar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trabajadores</a:t>
            </a:r>
            <a:r>
              <a:rPr sz="1400" dirty="0">
                <a:latin typeface="Calibri"/>
                <a:cs typeface="Calibri"/>
              </a:rPr>
              <a:t> 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utilidades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obtengan.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  <a:buClr>
                <a:srgbClr val="FF0000"/>
              </a:buClr>
              <a:buFont typeface="Calibri"/>
              <a:buAutoNum type="alphaLcParenR" startAt="3"/>
            </a:pPr>
            <a:endParaRPr sz="135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12700"/>
            <a:r>
              <a:rPr sz="1400" b="1" spc="5" dirty="0">
                <a:solidFill>
                  <a:srgbClr val="0000FF"/>
                </a:solidFill>
                <a:latin typeface="Calibri"/>
                <a:cs typeface="Calibri"/>
              </a:rPr>
              <a:t>④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5080" algn="just">
              <a:buClr>
                <a:srgbClr val="FF0000"/>
              </a:buClr>
              <a:buFont typeface="Calibri"/>
              <a:buAutoNum type="alphaLcParenR" startAt="4"/>
              <a:tabLst>
                <a:tab pos="246379" algn="l"/>
              </a:tabLst>
            </a:pPr>
            <a:r>
              <a:rPr sz="1400" spc="-5" dirty="0">
                <a:latin typeface="Calibri"/>
                <a:cs typeface="Calibri"/>
              </a:rPr>
              <a:t>Las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instituciones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asistencia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privada,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reconocidas</a:t>
            </a:r>
            <a:r>
              <a:rPr sz="1400" spc="-5" dirty="0">
                <a:latin typeface="Calibri"/>
                <a:cs typeface="Calibri"/>
              </a:rPr>
              <a:t> por</a:t>
            </a:r>
            <a:r>
              <a:rPr sz="1400" dirty="0">
                <a:latin typeface="Calibri"/>
                <a:cs typeface="Calibri"/>
              </a:rPr>
              <a:t> las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leyes,</a:t>
            </a:r>
            <a:r>
              <a:rPr sz="1400" dirty="0">
                <a:latin typeface="Calibri"/>
                <a:cs typeface="Calibri"/>
              </a:rPr>
              <a:t> que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bienes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propiedad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particular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ejecuten actos </a:t>
            </a:r>
            <a:r>
              <a:rPr sz="1400" spc="-10" dirty="0">
                <a:latin typeface="Calibri"/>
                <a:cs typeface="Calibri"/>
              </a:rPr>
              <a:t>con </a:t>
            </a:r>
            <a:r>
              <a:rPr sz="1400" dirty="0">
                <a:latin typeface="Calibri"/>
                <a:cs typeface="Calibri"/>
              </a:rPr>
              <a:t>fines </a:t>
            </a:r>
            <a:r>
              <a:rPr sz="1400" spc="-5" dirty="0">
                <a:latin typeface="Calibri"/>
                <a:cs typeface="Calibri"/>
              </a:rPr>
              <a:t>humanitarios de asistencia, sin propósitos de </a:t>
            </a:r>
            <a:r>
              <a:rPr sz="1400" spc="-10" dirty="0">
                <a:latin typeface="Calibri"/>
                <a:cs typeface="Calibri"/>
              </a:rPr>
              <a:t>lucro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5" dirty="0">
                <a:latin typeface="Calibri"/>
                <a:cs typeface="Calibri"/>
              </a:rPr>
              <a:t>sin </a:t>
            </a:r>
            <a:r>
              <a:rPr sz="1400" dirty="0">
                <a:latin typeface="Calibri"/>
                <a:cs typeface="Calibri"/>
              </a:rPr>
              <a:t>designar </a:t>
            </a:r>
            <a:r>
              <a:rPr sz="1400" spc="-5" dirty="0">
                <a:latin typeface="Calibri"/>
                <a:cs typeface="Calibri"/>
              </a:rPr>
              <a:t>individualmente </a:t>
            </a:r>
            <a:r>
              <a:rPr sz="1400" dirty="0">
                <a:latin typeface="Calibri"/>
                <a:cs typeface="Calibri"/>
              </a:rPr>
              <a:t>a los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beneficiarios,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casos de</a:t>
            </a:r>
            <a:r>
              <a:rPr sz="1400" dirty="0">
                <a:latin typeface="Calibri"/>
                <a:cs typeface="Calibri"/>
              </a:rPr>
              <a:t> los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asilos, </a:t>
            </a:r>
            <a:r>
              <a:rPr sz="1400" spc="-5" dirty="0">
                <a:latin typeface="Calibri"/>
                <a:cs typeface="Calibri"/>
              </a:rPr>
              <a:t>fundaciones,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entre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otros.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5080"/>
            <a:r>
              <a:rPr sz="1400" spc="-5" dirty="0">
                <a:latin typeface="Calibri"/>
                <a:cs typeface="Calibri"/>
              </a:rPr>
              <a:t>Las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empresas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tengan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propósitos</a:t>
            </a:r>
            <a:r>
              <a:rPr sz="1400" spc="2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lucro,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1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realicen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citados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actos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pero</a:t>
            </a:r>
            <a:r>
              <a:rPr sz="1400" spc="20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</a:t>
            </a:r>
            <a:r>
              <a:rPr sz="1400" spc="2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tengan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el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reconocimiento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Secretaría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correspondiente,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estarán</a:t>
            </a:r>
            <a:r>
              <a:rPr sz="1400" spc="-5" dirty="0">
                <a:latin typeface="Calibri"/>
                <a:cs typeface="Calibri"/>
              </a:rPr>
              <a:t> obligadas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repartir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utilidades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trabajadores.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6350"/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4200" y="857758"/>
            <a:ext cx="8413750" cy="34220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5" dirty="0">
                <a:solidFill>
                  <a:srgbClr val="0000FF"/>
                </a:solidFill>
                <a:latin typeface="Calibri"/>
                <a:cs typeface="Calibri"/>
              </a:rPr>
              <a:t>⑤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5080" algn="just">
              <a:buClr>
                <a:srgbClr val="FF0000"/>
              </a:buClr>
              <a:buFont typeface="Calibri"/>
              <a:buAutoNum type="alphaLcParenR" startAt="5"/>
              <a:tabLst>
                <a:tab pos="215900" algn="l"/>
              </a:tabLst>
            </a:pPr>
            <a:r>
              <a:rPr sz="1400" spc="-5" dirty="0">
                <a:latin typeface="Calibri"/>
                <a:cs typeface="Calibri"/>
              </a:rPr>
              <a:t>El IMSS </a:t>
            </a:r>
            <a:r>
              <a:rPr sz="1400" dirty="0">
                <a:latin typeface="Calibri"/>
                <a:cs typeface="Calibri"/>
              </a:rPr>
              <a:t>y las </a:t>
            </a:r>
            <a:r>
              <a:rPr sz="1400" spc="-5" dirty="0">
                <a:latin typeface="Calibri"/>
                <a:cs typeface="Calibri"/>
              </a:rPr>
              <a:t>instituciones públicas descentralizadas </a:t>
            </a:r>
            <a:r>
              <a:rPr sz="1400" spc="-10" dirty="0">
                <a:latin typeface="Calibri"/>
                <a:cs typeface="Calibri"/>
              </a:rPr>
              <a:t>con </a:t>
            </a:r>
            <a:r>
              <a:rPr sz="1400" spc="-5" dirty="0">
                <a:latin typeface="Calibri"/>
                <a:cs typeface="Calibri"/>
              </a:rPr>
              <a:t>fines culturales, asistenciales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5" dirty="0">
                <a:latin typeface="Calibri"/>
                <a:cs typeface="Calibri"/>
              </a:rPr>
              <a:t>de beneficencia, están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exceptuadas</a:t>
            </a:r>
            <a:r>
              <a:rPr sz="1400" spc="-5" dirty="0">
                <a:latin typeface="Calibri"/>
                <a:cs typeface="Calibri"/>
              </a:rPr>
              <a:t> 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esta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obligación.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criterio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sustentado</a:t>
            </a:r>
            <a:r>
              <a:rPr sz="1400" spc="-5" dirty="0">
                <a:latin typeface="Calibri"/>
                <a:cs typeface="Calibri"/>
              </a:rPr>
              <a:t> por</a:t>
            </a:r>
            <a:r>
              <a:rPr sz="1400" dirty="0">
                <a:latin typeface="Calibri"/>
                <a:cs typeface="Calibri"/>
              </a:rPr>
              <a:t> 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autoridad</a:t>
            </a:r>
            <a:r>
              <a:rPr sz="1400" dirty="0">
                <a:latin typeface="Calibri"/>
                <a:cs typeface="Calibri"/>
              </a:rPr>
              <a:t> del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trabajo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que</a:t>
            </a:r>
            <a:r>
              <a:rPr sz="1400" dirty="0">
                <a:latin typeface="Calibri"/>
                <a:cs typeface="Calibri"/>
              </a:rPr>
              <a:t> los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organismos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descentralizados</a:t>
            </a:r>
            <a:r>
              <a:rPr sz="1400" dirty="0">
                <a:latin typeface="Calibri"/>
                <a:cs typeface="Calibri"/>
              </a:rPr>
              <a:t> que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tengan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estos</a:t>
            </a:r>
            <a:r>
              <a:rPr sz="1400" spc="-5" dirty="0">
                <a:latin typeface="Calibri"/>
                <a:cs typeface="Calibri"/>
              </a:rPr>
              <a:t> fines,</a:t>
            </a:r>
            <a:r>
              <a:rPr sz="1400" dirty="0">
                <a:latin typeface="Calibri"/>
                <a:cs typeface="Calibri"/>
              </a:rPr>
              <a:t> así </a:t>
            </a:r>
            <a:r>
              <a:rPr sz="1400" spc="-10" dirty="0">
                <a:latin typeface="Calibri"/>
                <a:cs typeface="Calibri"/>
              </a:rPr>
              <a:t>como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 </a:t>
            </a:r>
            <a:r>
              <a:rPr sz="1400" spc="-5" dirty="0">
                <a:latin typeface="Calibri"/>
                <a:cs typeface="Calibri"/>
              </a:rPr>
              <a:t>empresas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participación </a:t>
            </a:r>
            <a:r>
              <a:rPr sz="1400" spc="-10" dirty="0">
                <a:latin typeface="Calibri"/>
                <a:cs typeface="Calibri"/>
              </a:rPr>
              <a:t>estatal</a:t>
            </a:r>
            <a:r>
              <a:rPr sz="1400" spc="-5" dirty="0">
                <a:latin typeface="Calibri"/>
                <a:cs typeface="Calibri"/>
              </a:rPr>
              <a:t> constituidas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como </a:t>
            </a:r>
            <a:r>
              <a:rPr sz="1400" spc="-5" dirty="0">
                <a:latin typeface="Calibri"/>
                <a:cs typeface="Calibri"/>
              </a:rPr>
              <a:t> sociedades mercantiles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-10" dirty="0">
                <a:latin typeface="Calibri"/>
                <a:cs typeface="Calibri"/>
              </a:rPr>
              <a:t>cuya </a:t>
            </a:r>
            <a:r>
              <a:rPr sz="1400" spc="-5" dirty="0">
                <a:latin typeface="Calibri"/>
                <a:cs typeface="Calibri"/>
              </a:rPr>
              <a:t>relación laboral </a:t>
            </a:r>
            <a:r>
              <a:rPr sz="1400" spc="-10" dirty="0">
                <a:latin typeface="Calibri"/>
                <a:cs typeface="Calibri"/>
              </a:rPr>
              <a:t>con </a:t>
            </a:r>
            <a:r>
              <a:rPr sz="1400" spc="-5" dirty="0">
                <a:latin typeface="Calibri"/>
                <a:cs typeface="Calibri"/>
              </a:rPr>
              <a:t>sus trabajadores </a:t>
            </a:r>
            <a:r>
              <a:rPr sz="1400" spc="-10" dirty="0">
                <a:latin typeface="Calibri"/>
                <a:cs typeface="Calibri"/>
              </a:rPr>
              <a:t>esté </a:t>
            </a:r>
            <a:r>
              <a:rPr sz="1400" spc="-5" dirty="0">
                <a:latin typeface="Calibri"/>
                <a:cs typeface="Calibri"/>
              </a:rPr>
              <a:t>regulada por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10" dirty="0">
                <a:latin typeface="Calibri"/>
                <a:cs typeface="Calibri"/>
              </a:rPr>
              <a:t>Ley Federal </a:t>
            </a:r>
            <a:r>
              <a:rPr sz="1400" spc="-5" dirty="0">
                <a:latin typeface="Calibri"/>
                <a:cs typeface="Calibri"/>
              </a:rPr>
              <a:t>del </a:t>
            </a:r>
            <a:r>
              <a:rPr sz="1400" spc="-20" dirty="0">
                <a:latin typeface="Calibri"/>
                <a:cs typeface="Calibri"/>
              </a:rPr>
              <a:t>Trabajo, 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tendrán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obligación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repartir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utilidades.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  <a:buClr>
                <a:srgbClr val="FF0000"/>
              </a:buClr>
              <a:buFont typeface="Calibri"/>
              <a:buAutoNum type="alphaLcParenR" startAt="5"/>
            </a:pPr>
            <a:endParaRPr sz="135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/>
            <a:r>
              <a:rPr sz="1400" b="1" spc="5" dirty="0">
                <a:solidFill>
                  <a:srgbClr val="0000FF"/>
                </a:solidFill>
                <a:latin typeface="Calibri"/>
                <a:cs typeface="Calibri"/>
              </a:rPr>
              <a:t>⑥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5080" algn="just">
              <a:buClr>
                <a:srgbClr val="FF0000"/>
              </a:buClr>
              <a:buFont typeface="Calibri"/>
              <a:buAutoNum type="alphaLcParenR" startAt="6"/>
              <a:tabLst>
                <a:tab pos="184150" algn="l"/>
              </a:tabLst>
            </a:pPr>
            <a:r>
              <a:rPr sz="1400" spc="-5" dirty="0">
                <a:latin typeface="Calibri"/>
                <a:cs typeface="Calibri"/>
              </a:rPr>
              <a:t>Las empresas </a:t>
            </a:r>
            <a:r>
              <a:rPr sz="1400" spc="-10" dirty="0">
                <a:latin typeface="Calibri"/>
                <a:cs typeface="Calibri"/>
              </a:rPr>
              <a:t>cuyo </a:t>
            </a:r>
            <a:r>
              <a:rPr sz="1400" spc="-5" dirty="0">
                <a:latin typeface="Calibri"/>
                <a:cs typeface="Calibri"/>
              </a:rPr>
              <a:t>ingreso </a:t>
            </a:r>
            <a:r>
              <a:rPr sz="1400" dirty="0">
                <a:latin typeface="Calibri"/>
                <a:cs typeface="Calibri"/>
              </a:rPr>
              <a:t>anual </a:t>
            </a:r>
            <a:r>
              <a:rPr sz="1400" spc="-5" dirty="0">
                <a:latin typeface="Calibri"/>
                <a:cs typeface="Calibri"/>
              </a:rPr>
              <a:t>declarado al impuesto </a:t>
            </a:r>
            <a:r>
              <a:rPr sz="1400" spc="-10" dirty="0">
                <a:latin typeface="Calibri"/>
                <a:cs typeface="Calibri"/>
              </a:rPr>
              <a:t>sobre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10" dirty="0">
                <a:latin typeface="Calibri"/>
                <a:cs typeface="Calibri"/>
              </a:rPr>
              <a:t>renta </a:t>
            </a:r>
            <a:r>
              <a:rPr sz="1400" spc="-5" dirty="0">
                <a:latin typeface="Calibri"/>
                <a:cs typeface="Calibri"/>
              </a:rPr>
              <a:t>sea </a:t>
            </a:r>
            <a:r>
              <a:rPr lang="es-MX" sz="1400" spc="-10" dirty="0">
                <a:latin typeface="Calibri"/>
                <a:cs typeface="Calibri"/>
              </a:rPr>
              <a:t>MENOR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trescientos mil pesos están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exceptuadas </a:t>
            </a:r>
            <a:r>
              <a:rPr sz="1400" dirty="0">
                <a:latin typeface="Calibri"/>
                <a:cs typeface="Calibri"/>
              </a:rPr>
              <a:t>de la </a:t>
            </a:r>
            <a:r>
              <a:rPr sz="1400" spc="-5" dirty="0">
                <a:latin typeface="Calibri"/>
                <a:cs typeface="Calibri"/>
              </a:rPr>
              <a:t>obligación de repartir </a:t>
            </a:r>
            <a:r>
              <a:rPr sz="1400" dirty="0">
                <a:latin typeface="Calibri"/>
                <a:cs typeface="Calibri"/>
              </a:rPr>
              <a:t>utilidades, </a:t>
            </a:r>
            <a:r>
              <a:rPr sz="1400" spc="-5" dirty="0">
                <a:latin typeface="Calibri"/>
                <a:cs typeface="Calibri"/>
              </a:rPr>
              <a:t>según </a:t>
            </a:r>
            <a:r>
              <a:rPr sz="1400" spc="5" dirty="0">
                <a:latin typeface="Calibri"/>
                <a:cs typeface="Calibri"/>
              </a:rPr>
              <a:t>la </a:t>
            </a:r>
            <a:r>
              <a:rPr sz="1400" spc="-5" dirty="0">
                <a:latin typeface="Calibri"/>
                <a:cs typeface="Calibri"/>
              </a:rPr>
              <a:t>resolución emitida por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10" dirty="0">
                <a:latin typeface="Calibri"/>
                <a:cs typeface="Calibri"/>
              </a:rPr>
              <a:t>Secretaría </a:t>
            </a:r>
            <a:r>
              <a:rPr sz="1400" spc="-5" dirty="0">
                <a:latin typeface="Calibri"/>
                <a:cs typeface="Calibri"/>
              </a:rPr>
              <a:t>del </a:t>
            </a:r>
            <a:r>
              <a:rPr sz="1400" spc="-20" dirty="0">
                <a:latin typeface="Calibri"/>
                <a:cs typeface="Calibri"/>
              </a:rPr>
              <a:t>Trabajo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Previsión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Social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19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diciembre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1996.</a:t>
            </a:r>
            <a:endParaRPr sz="1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2272" y="730250"/>
            <a:ext cx="10301528" cy="5232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5" dirty="0">
                <a:solidFill>
                  <a:srgbClr val="0000FF"/>
                </a:solidFill>
                <a:latin typeface="Calibri"/>
                <a:cs typeface="Calibri"/>
              </a:rPr>
              <a:t>⑥</a:t>
            </a:r>
            <a:endParaRPr sz="1400" dirty="0">
              <a:latin typeface="Calibri"/>
              <a:cs typeface="Calibri"/>
            </a:endParaRPr>
          </a:p>
          <a:p>
            <a:pPr marL="12700">
              <a:spcBef>
                <a:spcPts val="15"/>
              </a:spcBef>
            </a:pPr>
            <a:r>
              <a:rPr sz="1200" b="1" spc="-5" dirty="0">
                <a:solidFill>
                  <a:srgbClr val="2E2E2E"/>
                </a:solidFill>
                <a:latin typeface="Calibri"/>
                <a:cs typeface="Calibri"/>
              </a:rPr>
              <a:t>Diario Oficial</a:t>
            </a:r>
            <a:r>
              <a:rPr sz="1200" b="1" spc="-2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E2E2E"/>
                </a:solidFill>
                <a:latin typeface="Calibri"/>
                <a:cs typeface="Calibri"/>
              </a:rPr>
              <a:t>de la</a:t>
            </a:r>
            <a:r>
              <a:rPr sz="1200" b="1" spc="-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E2E2E"/>
                </a:solidFill>
                <a:latin typeface="Calibri"/>
                <a:cs typeface="Calibri"/>
              </a:rPr>
              <a:t>Federación</a:t>
            </a:r>
            <a:r>
              <a:rPr sz="1200" b="1" spc="-1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E2E2E"/>
                </a:solidFill>
                <a:latin typeface="Calibri"/>
                <a:cs typeface="Calibri"/>
              </a:rPr>
              <a:t>1996</a:t>
            </a:r>
            <a:endParaRPr sz="1200" dirty="0">
              <a:latin typeface="Calibri"/>
              <a:cs typeface="Calibri"/>
            </a:endParaRPr>
          </a:p>
          <a:p>
            <a:pPr marL="12700"/>
            <a:r>
              <a:rPr sz="1200" dirty="0">
                <a:latin typeface="Calibri"/>
                <a:cs typeface="Calibri"/>
              </a:rPr>
              <a:t>Al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margen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sello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Escudo</a:t>
            </a:r>
            <a:r>
              <a:rPr sz="1200" dirty="0">
                <a:latin typeface="Calibri"/>
                <a:cs typeface="Calibri"/>
              </a:rPr>
              <a:t> Nacional,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dice: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Estados </a:t>
            </a:r>
            <a:r>
              <a:rPr sz="1200" dirty="0">
                <a:latin typeface="Calibri"/>
                <a:cs typeface="Calibri"/>
              </a:rPr>
              <a:t>Unidos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Mexicanos.-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Secretaría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 </a:t>
            </a:r>
            <a:r>
              <a:rPr sz="1200" spc="-15" dirty="0">
                <a:latin typeface="Calibri"/>
                <a:cs typeface="Calibri"/>
              </a:rPr>
              <a:t>Trabajo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Previsión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Social.</a:t>
            </a:r>
            <a:endParaRPr sz="1200" dirty="0">
              <a:latin typeface="Calibri"/>
              <a:cs typeface="Calibri"/>
            </a:endParaRPr>
          </a:p>
          <a:p>
            <a:pPr marL="194945"/>
            <a:r>
              <a:rPr sz="1200" spc="-10" dirty="0">
                <a:latin typeface="Calibri"/>
                <a:cs typeface="Calibri"/>
              </a:rPr>
              <a:t>RESOLUCION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POR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QUE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DA CUMPLIMIENTO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FRACCION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DEL </a:t>
            </a:r>
            <a:r>
              <a:rPr sz="1200" spc="-10" dirty="0">
                <a:latin typeface="Calibri"/>
                <a:cs typeface="Calibri"/>
              </a:rPr>
              <a:t>ARTICULO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126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LA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LEY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FEDERAL DEL TRABAJO</a:t>
            </a:r>
            <a:endParaRPr sz="1200" dirty="0">
              <a:latin typeface="Calibri"/>
              <a:cs typeface="Calibri"/>
            </a:endParaRPr>
          </a:p>
          <a:p>
            <a:pPr marL="12700" marR="5080" indent="182880" algn="just">
              <a:spcBef>
                <a:spcPts val="495"/>
              </a:spcBef>
            </a:pPr>
            <a:r>
              <a:rPr sz="1200" dirty="0">
                <a:latin typeface="Calibri"/>
                <a:cs typeface="Calibri"/>
              </a:rPr>
              <a:t>El </a:t>
            </a:r>
            <a:r>
              <a:rPr sz="1200" spc="-5" dirty="0">
                <a:latin typeface="Calibri"/>
                <a:cs typeface="Calibri"/>
              </a:rPr>
              <a:t>Secretario </a:t>
            </a:r>
            <a:r>
              <a:rPr sz="1200" dirty="0">
                <a:latin typeface="Calibri"/>
                <a:cs typeface="Calibri"/>
              </a:rPr>
              <a:t>del </a:t>
            </a:r>
            <a:r>
              <a:rPr sz="1200" spc="-20" dirty="0">
                <a:latin typeface="Calibri"/>
                <a:cs typeface="Calibri"/>
              </a:rPr>
              <a:t>Trabajo </a:t>
            </a:r>
            <a:r>
              <a:rPr sz="1200" dirty="0">
                <a:latin typeface="Calibri"/>
                <a:cs typeface="Calibri"/>
              </a:rPr>
              <a:t>y </a:t>
            </a:r>
            <a:r>
              <a:rPr sz="1200" spc="-5" dirty="0">
                <a:latin typeface="Calibri"/>
                <a:cs typeface="Calibri"/>
              </a:rPr>
              <a:t>Previsión Social, </a:t>
            </a:r>
            <a:r>
              <a:rPr sz="1200" spc="-10" dirty="0">
                <a:latin typeface="Calibri"/>
                <a:cs typeface="Calibri"/>
              </a:rPr>
              <a:t>con</a:t>
            </a:r>
            <a:r>
              <a:rPr sz="1200" spc="2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fundamento </a:t>
            </a:r>
            <a:r>
              <a:rPr sz="1200" dirty="0">
                <a:latin typeface="Calibri"/>
                <a:cs typeface="Calibri"/>
              </a:rPr>
              <a:t>en la </a:t>
            </a:r>
            <a:r>
              <a:rPr sz="1200" spc="-5" dirty="0">
                <a:latin typeface="Calibri"/>
                <a:cs typeface="Calibri"/>
              </a:rPr>
              <a:t>fracción </a:t>
            </a:r>
            <a:r>
              <a:rPr sz="1200" dirty="0">
                <a:latin typeface="Calibri"/>
                <a:cs typeface="Calibri"/>
              </a:rPr>
              <a:t>VI del </a:t>
            </a:r>
            <a:r>
              <a:rPr sz="1200" spc="-5" dirty="0">
                <a:latin typeface="Calibri"/>
                <a:cs typeface="Calibri"/>
              </a:rPr>
              <a:t>artículo </a:t>
            </a:r>
            <a:r>
              <a:rPr sz="1200" dirty="0">
                <a:latin typeface="Calibri"/>
                <a:cs typeface="Calibri"/>
              </a:rPr>
              <a:t>126 </a:t>
            </a:r>
            <a:r>
              <a:rPr sz="1200" spc="-5" dirty="0">
                <a:latin typeface="Calibri"/>
                <a:cs typeface="Calibri"/>
              </a:rPr>
              <a:t>de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10" dirty="0">
                <a:latin typeface="Calibri"/>
                <a:cs typeface="Calibri"/>
              </a:rPr>
              <a:t>Ley Federal </a:t>
            </a:r>
            <a:r>
              <a:rPr sz="1200" dirty="0">
                <a:latin typeface="Calibri"/>
                <a:cs typeface="Calibri"/>
              </a:rPr>
              <a:t>del </a:t>
            </a:r>
            <a:r>
              <a:rPr sz="1200" spc="-20" dirty="0">
                <a:latin typeface="Calibri"/>
                <a:cs typeface="Calibri"/>
              </a:rPr>
              <a:t>Trabajo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 la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fracción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XIX</a:t>
            </a:r>
            <a:r>
              <a:rPr sz="1200" dirty="0">
                <a:latin typeface="Calibri"/>
                <a:cs typeface="Calibri"/>
              </a:rPr>
              <a:t> del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artículo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40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Ley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Orgánica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Administración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Pública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Federal,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</a:p>
          <a:p>
            <a:pPr algn="ctr">
              <a:spcBef>
                <a:spcPts val="1010"/>
              </a:spcBef>
            </a:pPr>
            <a:r>
              <a:rPr sz="1200" b="1" spc="-5" dirty="0">
                <a:latin typeface="Calibri"/>
                <a:cs typeface="Calibri"/>
              </a:rPr>
              <a:t>CONSIDERANDO:</a:t>
            </a:r>
            <a:endParaRPr sz="1200" dirty="0">
              <a:latin typeface="Calibri"/>
              <a:cs typeface="Calibri"/>
            </a:endParaRPr>
          </a:p>
          <a:p>
            <a:pPr marL="12700" marR="6350" indent="182880" algn="just">
              <a:spcBef>
                <a:spcPts val="490"/>
              </a:spcBef>
            </a:pPr>
            <a:r>
              <a:rPr sz="1200" b="1" spc="-5" dirty="0">
                <a:latin typeface="Calibri"/>
                <a:cs typeface="Calibri"/>
              </a:rPr>
              <a:t>PRIMERO.- </a:t>
            </a:r>
            <a:r>
              <a:rPr sz="1200" dirty="0">
                <a:latin typeface="Calibri"/>
                <a:cs typeface="Calibri"/>
              </a:rPr>
              <a:t>Que el 26 de </a:t>
            </a:r>
            <a:r>
              <a:rPr sz="1200" spc="-15" dirty="0">
                <a:latin typeface="Calibri"/>
                <a:cs typeface="Calibri"/>
              </a:rPr>
              <a:t>febrero </a:t>
            </a:r>
            <a:r>
              <a:rPr sz="1200" dirty="0">
                <a:latin typeface="Calibri"/>
                <a:cs typeface="Calibri"/>
              </a:rPr>
              <a:t>de 1985 el </a:t>
            </a:r>
            <a:r>
              <a:rPr sz="1200" spc="-10" dirty="0">
                <a:latin typeface="Calibri"/>
                <a:cs typeface="Calibri"/>
              </a:rPr>
              <a:t>Secretario </a:t>
            </a:r>
            <a:r>
              <a:rPr sz="1200" dirty="0">
                <a:latin typeface="Calibri"/>
                <a:cs typeface="Calibri"/>
              </a:rPr>
              <a:t>del </a:t>
            </a:r>
            <a:r>
              <a:rPr sz="1200" spc="-20" dirty="0">
                <a:latin typeface="Calibri"/>
                <a:cs typeface="Calibri"/>
              </a:rPr>
              <a:t>Trabajo </a:t>
            </a:r>
            <a:r>
              <a:rPr sz="1200" dirty="0">
                <a:latin typeface="Calibri"/>
                <a:cs typeface="Calibri"/>
              </a:rPr>
              <a:t>y </a:t>
            </a:r>
            <a:r>
              <a:rPr sz="1200" spc="-5" dirty="0">
                <a:latin typeface="Calibri"/>
                <a:cs typeface="Calibri"/>
              </a:rPr>
              <a:t>Previsión Social </a:t>
            </a:r>
            <a:r>
              <a:rPr sz="1200" dirty="0">
                <a:latin typeface="Calibri"/>
                <a:cs typeface="Calibri"/>
              </a:rPr>
              <a:t>emitió </a:t>
            </a:r>
            <a:r>
              <a:rPr sz="1200" spc="-5" dirty="0">
                <a:latin typeface="Calibri"/>
                <a:cs typeface="Calibri"/>
              </a:rPr>
              <a:t>resolución </a:t>
            </a:r>
            <a:r>
              <a:rPr sz="1200" spc="-10" dirty="0">
                <a:latin typeface="Calibri"/>
                <a:cs typeface="Calibri"/>
              </a:rPr>
              <a:t>con fundamento </a:t>
            </a:r>
            <a:r>
              <a:rPr sz="1200" dirty="0">
                <a:latin typeface="Calibri"/>
                <a:cs typeface="Calibri"/>
              </a:rPr>
              <a:t>en la </a:t>
            </a:r>
            <a:r>
              <a:rPr sz="1200" spc="-5" dirty="0">
                <a:latin typeface="Calibri"/>
                <a:cs typeface="Calibri"/>
              </a:rPr>
              <a:t>fracción </a:t>
            </a:r>
            <a:r>
              <a:rPr sz="1200" dirty="0">
                <a:latin typeface="Calibri"/>
                <a:cs typeface="Calibri"/>
              </a:rPr>
              <a:t> VI del </a:t>
            </a:r>
            <a:r>
              <a:rPr sz="1200" spc="-5" dirty="0">
                <a:latin typeface="Calibri"/>
                <a:cs typeface="Calibri"/>
              </a:rPr>
              <a:t>artículo </a:t>
            </a:r>
            <a:r>
              <a:rPr sz="1200" dirty="0">
                <a:latin typeface="Calibri"/>
                <a:cs typeface="Calibri"/>
              </a:rPr>
              <a:t>126 de la </a:t>
            </a:r>
            <a:r>
              <a:rPr sz="1200" spc="-10" dirty="0">
                <a:latin typeface="Calibri"/>
                <a:cs typeface="Calibri"/>
              </a:rPr>
              <a:t>Ley Federal </a:t>
            </a:r>
            <a:r>
              <a:rPr sz="1200" dirty="0">
                <a:latin typeface="Calibri"/>
                <a:cs typeface="Calibri"/>
              </a:rPr>
              <a:t>del </a:t>
            </a:r>
            <a:r>
              <a:rPr sz="1200" spc="-20" dirty="0">
                <a:latin typeface="Calibri"/>
                <a:cs typeface="Calibri"/>
              </a:rPr>
              <a:t>Trabajo, </a:t>
            </a:r>
            <a:r>
              <a:rPr sz="1200" spc="-5" dirty="0">
                <a:latin typeface="Calibri"/>
                <a:cs typeface="Calibri"/>
              </a:rPr>
              <a:t>resolución por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5" dirty="0">
                <a:latin typeface="Calibri"/>
                <a:cs typeface="Calibri"/>
              </a:rPr>
              <a:t>que se </a:t>
            </a:r>
            <a:r>
              <a:rPr sz="1200" spc="-10" dirty="0">
                <a:latin typeface="Calibri"/>
                <a:cs typeface="Calibri"/>
              </a:rPr>
              <a:t>exceptuaron </a:t>
            </a:r>
            <a:r>
              <a:rPr sz="1200" dirty="0">
                <a:latin typeface="Calibri"/>
                <a:cs typeface="Calibri"/>
              </a:rPr>
              <a:t>de la </a:t>
            </a:r>
            <a:r>
              <a:rPr sz="1200" spc="-10" dirty="0">
                <a:latin typeface="Calibri"/>
                <a:cs typeface="Calibri"/>
              </a:rPr>
              <a:t>obligación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repartir </a:t>
            </a:r>
            <a:r>
              <a:rPr sz="1200" spc="-5" dirty="0">
                <a:latin typeface="Calibri"/>
                <a:cs typeface="Calibri"/>
              </a:rPr>
              <a:t>utilidades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diversas </a:t>
            </a:r>
            <a:r>
              <a:rPr sz="1200" spc="-5" dirty="0">
                <a:latin typeface="Calibri"/>
                <a:cs typeface="Calibri"/>
              </a:rPr>
              <a:t> empresas;</a:t>
            </a:r>
            <a:endParaRPr sz="1200" dirty="0">
              <a:latin typeface="Calibri"/>
              <a:cs typeface="Calibri"/>
            </a:endParaRPr>
          </a:p>
          <a:p>
            <a:pPr marL="12700" marR="6350" indent="182880" algn="just">
              <a:spcBef>
                <a:spcPts val="509"/>
              </a:spcBef>
            </a:pPr>
            <a:r>
              <a:rPr sz="1200" b="1" spc="-5" dirty="0">
                <a:latin typeface="Calibri"/>
                <a:cs typeface="Calibri"/>
              </a:rPr>
              <a:t>SEGUNDO.- </a:t>
            </a:r>
            <a:r>
              <a:rPr sz="1200" dirty="0">
                <a:latin typeface="Calibri"/>
                <a:cs typeface="Calibri"/>
              </a:rPr>
              <a:t>Que </a:t>
            </a:r>
            <a:r>
              <a:rPr sz="1200" spc="-5" dirty="0">
                <a:latin typeface="Calibri"/>
                <a:cs typeface="Calibri"/>
              </a:rPr>
              <a:t>en </a:t>
            </a:r>
            <a:r>
              <a:rPr sz="1200" dirty="0">
                <a:latin typeface="Calibri"/>
                <a:cs typeface="Calibri"/>
              </a:rPr>
              <a:t>el </a:t>
            </a:r>
            <a:r>
              <a:rPr sz="1200" spc="-10" dirty="0">
                <a:latin typeface="Calibri"/>
                <a:cs typeface="Calibri"/>
              </a:rPr>
              <a:t>curso </a:t>
            </a:r>
            <a:r>
              <a:rPr sz="1200" dirty="0">
                <a:latin typeface="Calibri"/>
                <a:cs typeface="Calibri"/>
              </a:rPr>
              <a:t>de los </a:t>
            </a:r>
            <a:r>
              <a:rPr sz="1200" spc="-5" dirty="0">
                <a:latin typeface="Calibri"/>
                <a:cs typeface="Calibri"/>
              </a:rPr>
              <a:t>once </a:t>
            </a:r>
            <a:r>
              <a:rPr sz="1200" dirty="0">
                <a:latin typeface="Calibri"/>
                <a:cs typeface="Calibri"/>
              </a:rPr>
              <a:t>años </a:t>
            </a:r>
            <a:r>
              <a:rPr sz="1200" spc="-10" dirty="0">
                <a:latin typeface="Calibri"/>
                <a:cs typeface="Calibri"/>
              </a:rPr>
              <a:t>transcurridos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partir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la fecha </a:t>
            </a:r>
            <a:r>
              <a:rPr sz="1200" dirty="0">
                <a:latin typeface="Calibri"/>
                <a:cs typeface="Calibri"/>
              </a:rPr>
              <a:t>en </a:t>
            </a:r>
            <a:r>
              <a:rPr sz="1200" spc="-5" dirty="0">
                <a:latin typeface="Calibri"/>
                <a:cs typeface="Calibri"/>
              </a:rPr>
              <a:t>que </a:t>
            </a:r>
            <a:r>
              <a:rPr sz="1200" spc="-15" dirty="0">
                <a:latin typeface="Calibri"/>
                <a:cs typeface="Calibri"/>
              </a:rPr>
              <a:t>entrara </a:t>
            </a:r>
            <a:r>
              <a:rPr sz="1200" dirty="0">
                <a:latin typeface="Calibri"/>
                <a:cs typeface="Calibri"/>
              </a:rPr>
              <a:t>en </a:t>
            </a:r>
            <a:r>
              <a:rPr sz="1200" spc="-5" dirty="0">
                <a:latin typeface="Calibri"/>
                <a:cs typeface="Calibri"/>
              </a:rPr>
              <a:t>vigor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10" dirty="0">
                <a:latin typeface="Calibri"/>
                <a:cs typeface="Calibri"/>
              </a:rPr>
              <a:t>citada </a:t>
            </a:r>
            <a:r>
              <a:rPr sz="1200" spc="-5" dirty="0">
                <a:latin typeface="Calibri"/>
                <a:cs typeface="Calibri"/>
              </a:rPr>
              <a:t>resolución han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ocurrido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importantes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transformaciones</a:t>
            </a:r>
            <a:r>
              <a:rPr sz="1200" spc="-5" dirty="0">
                <a:latin typeface="Calibri"/>
                <a:cs typeface="Calibri"/>
              </a:rPr>
              <a:t> económicas</a:t>
            </a:r>
            <a:r>
              <a:rPr sz="1200" dirty="0">
                <a:latin typeface="Calibri"/>
                <a:cs typeface="Calibri"/>
              </a:rPr>
              <a:t> que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han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modificado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sustancialmente</a:t>
            </a:r>
            <a:r>
              <a:rPr sz="1200" spc="-5" dirty="0">
                <a:latin typeface="Calibri"/>
                <a:cs typeface="Calibri"/>
              </a:rPr>
              <a:t> el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desarrollo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diversas</a:t>
            </a:r>
            <a:r>
              <a:rPr sz="1200" spc="-5" dirty="0">
                <a:latin typeface="Calibri"/>
                <a:cs typeface="Calibri"/>
              </a:rPr>
              <a:t> actividades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económicas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país;</a:t>
            </a:r>
          </a:p>
          <a:p>
            <a:pPr marL="12700" marR="7620" indent="182880" algn="just">
              <a:spcBef>
                <a:spcPts val="500"/>
              </a:spcBef>
            </a:pPr>
            <a:r>
              <a:rPr sz="1200" b="1" spc="-5" dirty="0">
                <a:latin typeface="Calibri"/>
                <a:cs typeface="Calibri"/>
              </a:rPr>
              <a:t>TERCERO.-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 </a:t>
            </a:r>
            <a:r>
              <a:rPr sz="1200" spc="-15" dirty="0">
                <a:latin typeface="Calibri"/>
                <a:cs typeface="Calibri"/>
              </a:rPr>
              <a:t>durante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mismo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lapso</a:t>
            </a:r>
            <a:r>
              <a:rPr sz="1200" dirty="0">
                <a:latin typeface="Calibri"/>
                <a:cs typeface="Calibri"/>
              </a:rPr>
              <a:t> el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movimiento</a:t>
            </a:r>
            <a:r>
              <a:rPr sz="1200" dirty="0">
                <a:latin typeface="Calibri"/>
                <a:cs typeface="Calibri"/>
              </a:rPr>
              <a:t> de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 </a:t>
            </a:r>
            <a:r>
              <a:rPr sz="1200" spc="-5" dirty="0">
                <a:latin typeface="Calibri"/>
                <a:cs typeface="Calibri"/>
              </a:rPr>
              <a:t>precios,</a:t>
            </a:r>
            <a:r>
              <a:rPr sz="1200" dirty="0">
                <a:latin typeface="Calibri"/>
                <a:cs typeface="Calibri"/>
              </a:rPr>
              <a:t> ha </a:t>
            </a:r>
            <a:r>
              <a:rPr sz="1200" spc="-5" dirty="0">
                <a:latin typeface="Calibri"/>
                <a:cs typeface="Calibri"/>
              </a:rPr>
              <a:t>vuelto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carentes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5" dirty="0">
                <a:latin typeface="Calibri"/>
                <a:cs typeface="Calibri"/>
              </a:rPr>
              <a:t>significación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práctica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los</a:t>
            </a:r>
            <a:r>
              <a:rPr sz="1200" spc="-5" dirty="0">
                <a:latin typeface="Calibri"/>
                <a:cs typeface="Calibri"/>
              </a:rPr>
              <a:t> límites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establecidos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Resolución</a:t>
            </a:r>
            <a:r>
              <a:rPr sz="1200" dirty="0">
                <a:latin typeface="Calibri"/>
                <a:cs typeface="Calibri"/>
              </a:rPr>
              <a:t> 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26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febrero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1985;</a:t>
            </a:r>
          </a:p>
          <a:p>
            <a:pPr marL="12700" marR="5080" indent="182880" algn="just">
              <a:spcBef>
                <a:spcPts val="495"/>
              </a:spcBef>
            </a:pPr>
            <a:r>
              <a:rPr sz="1200" b="1" spc="-15" dirty="0">
                <a:latin typeface="Calibri"/>
                <a:cs typeface="Calibri"/>
              </a:rPr>
              <a:t>CUARTO.- </a:t>
            </a:r>
            <a:r>
              <a:rPr sz="1200" dirty="0">
                <a:latin typeface="Calibri"/>
                <a:cs typeface="Calibri"/>
              </a:rPr>
              <a:t>Que la </a:t>
            </a:r>
            <a:r>
              <a:rPr sz="1200" spc="-10" dirty="0">
                <a:latin typeface="Calibri"/>
                <a:cs typeface="Calibri"/>
              </a:rPr>
              <a:t>Secretaría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5" dirty="0">
                <a:latin typeface="Calibri"/>
                <a:cs typeface="Calibri"/>
              </a:rPr>
              <a:t>Comercio </a:t>
            </a:r>
            <a:r>
              <a:rPr sz="1200" dirty="0">
                <a:latin typeface="Calibri"/>
                <a:cs typeface="Calibri"/>
              </a:rPr>
              <a:t>y </a:t>
            </a:r>
            <a:r>
              <a:rPr sz="1200" spc="-5" dirty="0">
                <a:latin typeface="Calibri"/>
                <a:cs typeface="Calibri"/>
              </a:rPr>
              <a:t>Fomento </a:t>
            </a:r>
            <a:r>
              <a:rPr sz="1200" spc="-10" dirty="0">
                <a:latin typeface="Calibri"/>
                <a:cs typeface="Calibri"/>
              </a:rPr>
              <a:t>Industrial, </a:t>
            </a:r>
            <a:r>
              <a:rPr sz="1200" spc="-5" dirty="0">
                <a:latin typeface="Calibri"/>
                <a:cs typeface="Calibri"/>
              </a:rPr>
              <a:t>en </a:t>
            </a:r>
            <a:r>
              <a:rPr sz="1200" spc="-10" dirty="0">
                <a:latin typeface="Calibri"/>
                <a:cs typeface="Calibri"/>
              </a:rPr>
              <a:t>respuesta </a:t>
            </a:r>
            <a:r>
              <a:rPr sz="1200" dirty="0">
                <a:latin typeface="Calibri"/>
                <a:cs typeface="Calibri"/>
              </a:rPr>
              <a:t>a la </a:t>
            </a:r>
            <a:r>
              <a:rPr sz="1200" spc="-10" dirty="0">
                <a:latin typeface="Calibri"/>
                <a:cs typeface="Calibri"/>
              </a:rPr>
              <a:t>consulta expresa </a:t>
            </a:r>
            <a:r>
              <a:rPr sz="1200" dirty="0">
                <a:latin typeface="Calibri"/>
                <a:cs typeface="Calibri"/>
              </a:rPr>
              <a:t>que le </a:t>
            </a:r>
            <a:r>
              <a:rPr sz="1200" spc="-10" dirty="0">
                <a:latin typeface="Calibri"/>
                <a:cs typeface="Calibri"/>
              </a:rPr>
              <a:t>fuera formulada </a:t>
            </a:r>
            <a:r>
              <a:rPr sz="1200" spc="-5" dirty="0">
                <a:latin typeface="Calibri"/>
                <a:cs typeface="Calibri"/>
              </a:rPr>
              <a:t>por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Secretaría </a:t>
            </a:r>
            <a:r>
              <a:rPr sz="1200" dirty="0">
                <a:latin typeface="Calibri"/>
                <a:cs typeface="Calibri"/>
              </a:rPr>
              <a:t>del </a:t>
            </a:r>
            <a:r>
              <a:rPr sz="1200" spc="-20" dirty="0">
                <a:latin typeface="Calibri"/>
                <a:cs typeface="Calibri"/>
              </a:rPr>
              <a:t>Trabajo </a:t>
            </a:r>
            <a:r>
              <a:rPr sz="1200" dirty="0">
                <a:latin typeface="Calibri"/>
                <a:cs typeface="Calibri"/>
              </a:rPr>
              <a:t>y </a:t>
            </a:r>
            <a:r>
              <a:rPr sz="1200" spc="-5" dirty="0">
                <a:latin typeface="Calibri"/>
                <a:cs typeface="Calibri"/>
              </a:rPr>
              <a:t>Previsión Social </a:t>
            </a:r>
            <a:r>
              <a:rPr sz="1200" dirty="0">
                <a:latin typeface="Calibri"/>
                <a:cs typeface="Calibri"/>
              </a:rPr>
              <a:t>el 14 de </a:t>
            </a:r>
            <a:r>
              <a:rPr sz="1200" spc="-5" dirty="0">
                <a:latin typeface="Calibri"/>
                <a:cs typeface="Calibri"/>
              </a:rPr>
              <a:t>enero </a:t>
            </a:r>
            <a:r>
              <a:rPr sz="1200" dirty="0">
                <a:latin typeface="Calibri"/>
                <a:cs typeface="Calibri"/>
              </a:rPr>
              <a:t>del </a:t>
            </a:r>
            <a:r>
              <a:rPr sz="1200" spc="-10" dirty="0">
                <a:latin typeface="Calibri"/>
                <a:cs typeface="Calibri"/>
              </a:rPr>
              <a:t>presente año, </a:t>
            </a:r>
            <a:r>
              <a:rPr sz="1200" dirty="0">
                <a:latin typeface="Calibri"/>
                <a:cs typeface="Calibri"/>
              </a:rPr>
              <a:t>emitió </a:t>
            </a:r>
            <a:r>
              <a:rPr sz="1200" spc="-5" dirty="0">
                <a:latin typeface="Calibri"/>
                <a:cs typeface="Calibri"/>
              </a:rPr>
              <a:t>opinión </a:t>
            </a:r>
            <a:r>
              <a:rPr sz="1200" dirty="0">
                <a:latin typeface="Calibri"/>
                <a:cs typeface="Calibri"/>
              </a:rPr>
              <a:t>en el </a:t>
            </a:r>
            <a:r>
              <a:rPr sz="1200" spc="-10" dirty="0">
                <a:latin typeface="Calibri"/>
                <a:cs typeface="Calibri"/>
              </a:rPr>
              <a:t>sentido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5" dirty="0">
                <a:latin typeface="Calibri"/>
                <a:cs typeface="Calibri"/>
              </a:rPr>
              <a:t>que dadas </a:t>
            </a:r>
            <a:r>
              <a:rPr sz="1200" dirty="0">
                <a:latin typeface="Calibri"/>
                <a:cs typeface="Calibri"/>
              </a:rPr>
              <a:t>las </a:t>
            </a:r>
            <a:r>
              <a:rPr sz="1200" spc="-5" dirty="0">
                <a:latin typeface="Calibri"/>
                <a:cs typeface="Calibri"/>
              </a:rPr>
              <a:t>modificaciones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económicas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país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justifica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revisión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límites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establecidos, </a:t>
            </a:r>
            <a:r>
              <a:rPr sz="1200" dirty="0">
                <a:latin typeface="Calibri"/>
                <a:cs typeface="Calibri"/>
              </a:rPr>
              <a:t>he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tenido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bien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emitir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siguiente</a:t>
            </a:r>
            <a:endParaRPr sz="1200" dirty="0">
              <a:latin typeface="Calibri"/>
              <a:cs typeface="Calibri"/>
            </a:endParaRPr>
          </a:p>
          <a:p>
            <a:pPr algn="ctr">
              <a:spcBef>
                <a:spcPts val="1010"/>
              </a:spcBef>
            </a:pPr>
            <a:r>
              <a:rPr sz="1200" b="1" spc="-5" dirty="0">
                <a:latin typeface="Calibri"/>
                <a:cs typeface="Calibri"/>
              </a:rPr>
              <a:t>RESOLUCION:</a:t>
            </a:r>
            <a:endParaRPr sz="1200" dirty="0">
              <a:latin typeface="Calibri"/>
              <a:cs typeface="Calibri"/>
            </a:endParaRPr>
          </a:p>
          <a:p>
            <a:pPr marL="12700" marR="5080" indent="182880" algn="just">
              <a:spcBef>
                <a:spcPts val="490"/>
              </a:spcBef>
            </a:pPr>
            <a:r>
              <a:rPr sz="1200" b="1" spc="-5" dirty="0">
                <a:latin typeface="Calibri"/>
                <a:cs typeface="Calibri"/>
              </a:rPr>
              <a:t>UNICO.- </a:t>
            </a:r>
            <a:r>
              <a:rPr sz="1200" spc="-5" dirty="0">
                <a:latin typeface="Calibri"/>
                <a:cs typeface="Calibri"/>
              </a:rPr>
              <a:t>Quedan </a:t>
            </a:r>
            <a:r>
              <a:rPr sz="1200" spc="-10" dirty="0">
                <a:latin typeface="Calibri"/>
                <a:cs typeface="Calibri"/>
              </a:rPr>
              <a:t>exceptuadas </a:t>
            </a:r>
            <a:r>
              <a:rPr sz="1200" dirty="0">
                <a:latin typeface="Calibri"/>
                <a:cs typeface="Calibri"/>
              </a:rPr>
              <a:t>de la </a:t>
            </a:r>
            <a:r>
              <a:rPr sz="1200" spc="-5" dirty="0">
                <a:latin typeface="Calibri"/>
                <a:cs typeface="Calibri"/>
              </a:rPr>
              <a:t>obligación de </a:t>
            </a:r>
            <a:r>
              <a:rPr sz="1200" spc="-10" dirty="0">
                <a:latin typeface="Calibri"/>
                <a:cs typeface="Calibri"/>
              </a:rPr>
              <a:t>repartir </a:t>
            </a:r>
            <a:r>
              <a:rPr sz="1200" spc="-5" dirty="0">
                <a:latin typeface="Calibri"/>
                <a:cs typeface="Calibri"/>
              </a:rPr>
              <a:t>utilidades </a:t>
            </a:r>
            <a:r>
              <a:rPr sz="1200" dirty="0">
                <a:latin typeface="Calibri"/>
                <a:cs typeface="Calibri"/>
              </a:rPr>
              <a:t>las </a:t>
            </a:r>
            <a:r>
              <a:rPr sz="1200" spc="-5" dirty="0">
                <a:latin typeface="Calibri"/>
                <a:cs typeface="Calibri"/>
              </a:rPr>
              <a:t>empresas </a:t>
            </a:r>
            <a:r>
              <a:rPr sz="1200" spc="-10" dirty="0">
                <a:latin typeface="Calibri"/>
                <a:cs typeface="Calibri"/>
              </a:rPr>
              <a:t>cuyo capital </a:t>
            </a:r>
            <a:r>
              <a:rPr sz="1200" dirty="0">
                <a:latin typeface="Calibri"/>
                <a:cs typeface="Calibri"/>
              </a:rPr>
              <a:t>y </a:t>
            </a:r>
            <a:r>
              <a:rPr sz="1200" spc="-10" dirty="0">
                <a:latin typeface="Calibri"/>
                <a:cs typeface="Calibri"/>
              </a:rPr>
              <a:t>trabajo generen </a:t>
            </a:r>
            <a:r>
              <a:rPr sz="1200" spc="-5" dirty="0">
                <a:latin typeface="Calibri"/>
                <a:cs typeface="Calibri"/>
              </a:rPr>
              <a:t>un </a:t>
            </a:r>
            <a:r>
              <a:rPr sz="1200" spc="-10" dirty="0">
                <a:latin typeface="Calibri"/>
                <a:cs typeface="Calibri"/>
              </a:rPr>
              <a:t>ingreso </a:t>
            </a:r>
            <a:r>
              <a:rPr sz="1200" spc="-5" dirty="0">
                <a:latin typeface="Calibri"/>
                <a:cs typeface="Calibri"/>
              </a:rPr>
              <a:t>anual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declarado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Impuesto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Sobre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Renta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</a:t>
            </a:r>
            <a:r>
              <a:rPr sz="1200" spc="-5" dirty="0">
                <a:latin typeface="Calibri"/>
                <a:cs typeface="Calibri"/>
              </a:rPr>
              <a:t> superior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trescientos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mil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pesos.</a:t>
            </a:r>
            <a:endParaRPr sz="1200" dirty="0">
              <a:latin typeface="Calibri"/>
              <a:cs typeface="Calibri"/>
            </a:endParaRPr>
          </a:p>
          <a:p>
            <a:pPr algn="ctr">
              <a:spcBef>
                <a:spcPts val="1010"/>
              </a:spcBef>
            </a:pPr>
            <a:r>
              <a:rPr sz="1200" b="1" spc="-5" dirty="0">
                <a:latin typeface="Calibri"/>
                <a:cs typeface="Calibri"/>
              </a:rPr>
              <a:t>TRANSITORIOS</a:t>
            </a:r>
            <a:endParaRPr sz="1200" dirty="0">
              <a:latin typeface="Calibri"/>
              <a:cs typeface="Calibri"/>
            </a:endParaRPr>
          </a:p>
          <a:p>
            <a:pPr marL="194945">
              <a:spcBef>
                <a:spcPts val="490"/>
              </a:spcBef>
            </a:pPr>
            <a:r>
              <a:rPr sz="1200" b="1" spc="-5" dirty="0">
                <a:latin typeface="Calibri"/>
                <a:cs typeface="Calibri"/>
              </a:rPr>
              <a:t>PRIMERO.-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presente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Resolución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surtirá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efectos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partir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día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enero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1997.</a:t>
            </a:r>
          </a:p>
          <a:p>
            <a:pPr marL="194945" marR="19685">
              <a:lnSpc>
                <a:spcPct val="135000"/>
              </a:lnSpc>
              <a:spcBef>
                <a:spcPts val="5"/>
              </a:spcBef>
            </a:pPr>
            <a:r>
              <a:rPr sz="1200" b="1" spc="-5" dirty="0">
                <a:latin typeface="Calibri"/>
                <a:cs typeface="Calibri"/>
              </a:rPr>
              <a:t>SEGUNDO.-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abroga</a:t>
            </a:r>
            <a:r>
              <a:rPr sz="1200" dirty="0">
                <a:latin typeface="Calibri"/>
                <a:cs typeface="Calibri"/>
              </a:rPr>
              <a:t> la </a:t>
            </a:r>
            <a:r>
              <a:rPr sz="1200" spc="-5" dirty="0">
                <a:latin typeface="Calibri"/>
                <a:cs typeface="Calibri"/>
              </a:rPr>
              <a:t>resolución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correspondiente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dictada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por</a:t>
            </a:r>
            <a:r>
              <a:rPr sz="1200" dirty="0">
                <a:latin typeface="Calibri"/>
                <a:cs typeface="Calibri"/>
              </a:rPr>
              <a:t> el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Secretario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 </a:t>
            </a:r>
            <a:r>
              <a:rPr sz="1200" spc="-15" dirty="0">
                <a:latin typeface="Calibri"/>
                <a:cs typeface="Calibri"/>
              </a:rPr>
              <a:t>Trabajo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Previsión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Social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26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febrero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1985.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México,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D.F.,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11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diciembre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1996.-</a:t>
            </a:r>
            <a:r>
              <a:rPr sz="1200" dirty="0">
                <a:latin typeface="Calibri"/>
                <a:cs typeface="Calibri"/>
              </a:rPr>
              <a:t> El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Secretario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Trabajo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 </a:t>
            </a:r>
            <a:r>
              <a:rPr sz="1200" spc="-5" dirty="0">
                <a:latin typeface="Calibri"/>
                <a:cs typeface="Calibri"/>
              </a:rPr>
              <a:t>Previsión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Social,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Javier</a:t>
            </a:r>
            <a:r>
              <a:rPr sz="1200" b="1" dirty="0">
                <a:latin typeface="Calibri"/>
                <a:cs typeface="Calibri"/>
              </a:rPr>
              <a:t> Bonilla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García</a:t>
            </a:r>
            <a:r>
              <a:rPr sz="1200" spc="-5" dirty="0">
                <a:latin typeface="Calibri"/>
                <a:cs typeface="Calibri"/>
              </a:rPr>
              <a:t>.-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Rúbrica.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5464</Words>
  <Application>Microsoft Office PowerPoint</Application>
  <PresentationFormat>Panorámica</PresentationFormat>
  <Paragraphs>652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Artículo 127 LFT.- El derecho de los trabajadores a participar en el reparto de utilidades se ajustará a las normas siguientes: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Esau Perez Emunive</dc:creator>
  <cp:lastModifiedBy>marycarmen zamora</cp:lastModifiedBy>
  <cp:revision>16</cp:revision>
  <dcterms:created xsi:type="dcterms:W3CDTF">2021-12-12T03:43:28Z</dcterms:created>
  <dcterms:modified xsi:type="dcterms:W3CDTF">2023-05-03T15:45:47Z</dcterms:modified>
</cp:coreProperties>
</file>