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1"/>
  </p:handoutMasterIdLst>
  <p:sldIdLst>
    <p:sldId id="257" r:id="rId2"/>
    <p:sldId id="258" r:id="rId3"/>
    <p:sldId id="291" r:id="rId4"/>
    <p:sldId id="262" r:id="rId5"/>
    <p:sldId id="263" r:id="rId6"/>
    <p:sldId id="264" r:id="rId7"/>
    <p:sldId id="265" r:id="rId8"/>
    <p:sldId id="266" r:id="rId9"/>
    <p:sldId id="267" r:id="rId10"/>
    <p:sldId id="294" r:id="rId11"/>
    <p:sldId id="295" r:id="rId12"/>
    <p:sldId id="268" r:id="rId13"/>
    <p:sldId id="269" r:id="rId14"/>
    <p:sldId id="270" r:id="rId15"/>
    <p:sldId id="271" r:id="rId16"/>
    <p:sldId id="272" r:id="rId17"/>
    <p:sldId id="273" r:id="rId18"/>
    <p:sldId id="274" r:id="rId19"/>
    <p:sldId id="275" r:id="rId20"/>
    <p:sldId id="296" r:id="rId21"/>
    <p:sldId id="297" r:id="rId22"/>
    <p:sldId id="298" r:id="rId23"/>
    <p:sldId id="299" r:id="rId24"/>
    <p:sldId id="276" r:id="rId25"/>
    <p:sldId id="277" r:id="rId26"/>
    <p:sldId id="278" r:id="rId27"/>
    <p:sldId id="279" r:id="rId28"/>
    <p:sldId id="300" r:id="rId29"/>
    <p:sldId id="280" r:id="rId30"/>
    <p:sldId id="281" r:id="rId31"/>
    <p:sldId id="282" r:id="rId32"/>
    <p:sldId id="283" r:id="rId33"/>
    <p:sldId id="284" r:id="rId34"/>
    <p:sldId id="301" r:id="rId35"/>
    <p:sldId id="285" r:id="rId36"/>
    <p:sldId id="286" r:id="rId37"/>
    <p:sldId id="287" r:id="rId38"/>
    <p:sldId id="288" r:id="rId39"/>
    <p:sldId id="289" r:id="rId40"/>
    <p:sldId id="302" r:id="rId41"/>
    <p:sldId id="303" r:id="rId42"/>
    <p:sldId id="376" r:id="rId43"/>
    <p:sldId id="351" r:id="rId44"/>
    <p:sldId id="352" r:id="rId45"/>
    <p:sldId id="353" r:id="rId46"/>
    <p:sldId id="357" r:id="rId47"/>
    <p:sldId id="358" r:id="rId48"/>
    <p:sldId id="374" r:id="rId49"/>
    <p:sldId id="375" r:id="rId50"/>
    <p:sldId id="378" r:id="rId51"/>
    <p:sldId id="260" r:id="rId52"/>
    <p:sldId id="379" r:id="rId53"/>
    <p:sldId id="380" r:id="rId54"/>
    <p:sldId id="381" r:id="rId55"/>
    <p:sldId id="382" r:id="rId56"/>
    <p:sldId id="384" r:id="rId57"/>
    <p:sldId id="385" r:id="rId58"/>
    <p:sldId id="377" r:id="rId59"/>
    <p:sldId id="1128" r:id="rId6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notesViewPr>
    <p:cSldViewPr snapToGrid="0">
      <p:cViewPr varScale="1">
        <p:scale>
          <a:sx n="83" d="100"/>
          <a:sy n="83" d="100"/>
        </p:scale>
        <p:origin x="307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viewProps" Target="viewProp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handoutMaster" Target="handoutMasters/handout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9355323-BDF6-4568-B60D-6E1AAB4A4D6B}" type="doc">
      <dgm:prSet loTypeId="urn:microsoft.com/office/officeart/2005/8/layout/hList6" loCatId="list" qsTypeId="urn:microsoft.com/office/officeart/2005/8/quickstyle/simple1#1" qsCatId="simple" csTypeId="urn:microsoft.com/office/officeart/2005/8/colors/colorful1#1" csCatId="colorful" phldr="1"/>
      <dgm:spPr/>
      <dgm:t>
        <a:bodyPr/>
        <a:lstStyle/>
        <a:p>
          <a:endParaRPr lang="es-MX"/>
        </a:p>
      </dgm:t>
    </dgm:pt>
    <dgm:pt modelId="{2A0BEBC4-B7DF-4A65-9718-1BDCB20640EB}">
      <dgm:prSet phldrT="[Texto]" custT="1"/>
      <dgm:spPr/>
      <dgm:t>
        <a:bodyPr/>
        <a:lstStyle/>
        <a:p>
          <a:r>
            <a:rPr lang="es-MX" sz="3200" b="1" dirty="0"/>
            <a:t>ISR ACREDITABLE</a:t>
          </a:r>
        </a:p>
      </dgm:t>
    </dgm:pt>
    <dgm:pt modelId="{9AE52DEF-C546-4597-8C7B-D9C4822E1417}" type="parTrans" cxnId="{9C2BF490-9995-445E-8A5C-BD86B467C784}">
      <dgm:prSet/>
      <dgm:spPr/>
      <dgm:t>
        <a:bodyPr/>
        <a:lstStyle/>
        <a:p>
          <a:endParaRPr lang="es-MX" b="1"/>
        </a:p>
      </dgm:t>
    </dgm:pt>
    <dgm:pt modelId="{373091EE-0938-4C19-ABE6-2CE5ACA3674D}" type="sibTrans" cxnId="{9C2BF490-9995-445E-8A5C-BD86B467C784}">
      <dgm:prSet/>
      <dgm:spPr/>
      <dgm:t>
        <a:bodyPr/>
        <a:lstStyle/>
        <a:p>
          <a:endParaRPr lang="es-MX" b="1"/>
        </a:p>
      </dgm:t>
    </dgm:pt>
    <dgm:pt modelId="{AFE5BABB-D939-4DC8-8C11-F25AC35D9B37}">
      <dgm:prSet phldrT="[Texto]"/>
      <dgm:spPr/>
      <dgm:t>
        <a:bodyPr/>
        <a:lstStyle/>
        <a:p>
          <a:r>
            <a:rPr lang="es-MX" b="1" dirty="0"/>
            <a:t>FRACCIÓN I</a:t>
          </a:r>
        </a:p>
        <a:p>
          <a:r>
            <a:rPr lang="es-MX" b="1" dirty="0"/>
            <a:t>ISR A CARGO EJERCICIO</a:t>
          </a:r>
        </a:p>
      </dgm:t>
    </dgm:pt>
    <dgm:pt modelId="{6509EE8C-9E33-4F1C-9506-D5E04E0B70A8}" type="parTrans" cxnId="{09946983-F9D5-4AF0-9B87-D3F34B7CE00A}">
      <dgm:prSet/>
      <dgm:spPr/>
      <dgm:t>
        <a:bodyPr/>
        <a:lstStyle/>
        <a:p>
          <a:endParaRPr lang="es-MX" b="1"/>
        </a:p>
      </dgm:t>
    </dgm:pt>
    <dgm:pt modelId="{8F6A4D9D-8C8C-46B6-B43A-FF83774F2463}" type="sibTrans" cxnId="{09946983-F9D5-4AF0-9B87-D3F34B7CE00A}">
      <dgm:prSet/>
      <dgm:spPr/>
      <dgm:t>
        <a:bodyPr/>
        <a:lstStyle/>
        <a:p>
          <a:endParaRPr lang="es-MX" b="1"/>
        </a:p>
      </dgm:t>
    </dgm:pt>
    <dgm:pt modelId="{7EA44900-CDD4-4027-8A18-6C5109BCD873}">
      <dgm:prSet phldrT="[Texto]"/>
      <dgm:spPr/>
      <dgm:t>
        <a:bodyPr/>
        <a:lstStyle/>
        <a:p>
          <a:r>
            <a:rPr lang="es-MX" b="1" dirty="0"/>
            <a:t>FRACCIÓN I</a:t>
          </a:r>
        </a:p>
        <a:p>
          <a:r>
            <a:rPr lang="es-MX" b="1" dirty="0"/>
            <a:t>ISR DE LOS DOS EJERCICIOS SIGUIENTES (INCLUYENDO PP)</a:t>
          </a:r>
        </a:p>
      </dgm:t>
    </dgm:pt>
    <dgm:pt modelId="{59B7BF27-D45E-4777-AC0E-F8754723DDFC}" type="parTrans" cxnId="{397F42FA-19D8-4203-A854-ECF5D4133C03}">
      <dgm:prSet/>
      <dgm:spPr/>
      <dgm:t>
        <a:bodyPr/>
        <a:lstStyle/>
        <a:p>
          <a:endParaRPr lang="es-MX" b="1"/>
        </a:p>
      </dgm:t>
    </dgm:pt>
    <dgm:pt modelId="{AF3FA806-8B57-4FE7-84D1-C4CB83D1C92C}" type="sibTrans" cxnId="{397F42FA-19D8-4203-A854-ECF5D4133C03}">
      <dgm:prSet/>
      <dgm:spPr/>
      <dgm:t>
        <a:bodyPr/>
        <a:lstStyle/>
        <a:p>
          <a:endParaRPr lang="es-MX" b="1"/>
        </a:p>
      </dgm:t>
    </dgm:pt>
    <dgm:pt modelId="{6C5E5083-2B41-48F9-8939-734E7D7095FA}" type="pres">
      <dgm:prSet presAssocID="{99355323-BDF6-4568-B60D-6E1AAB4A4D6B}" presName="Name0" presStyleCnt="0">
        <dgm:presLayoutVars>
          <dgm:dir/>
          <dgm:resizeHandles val="exact"/>
        </dgm:presLayoutVars>
      </dgm:prSet>
      <dgm:spPr/>
    </dgm:pt>
    <dgm:pt modelId="{A0F4E186-49EF-415F-A67F-B7F5E6508B8D}" type="pres">
      <dgm:prSet presAssocID="{2A0BEBC4-B7DF-4A65-9718-1BDCB20640EB}" presName="node" presStyleLbl="node1" presStyleIdx="0" presStyleCnt="3">
        <dgm:presLayoutVars>
          <dgm:bulletEnabled val="1"/>
        </dgm:presLayoutVars>
      </dgm:prSet>
      <dgm:spPr/>
    </dgm:pt>
    <dgm:pt modelId="{A38946FE-2C60-4580-9F74-F44651EEE59E}" type="pres">
      <dgm:prSet presAssocID="{373091EE-0938-4C19-ABE6-2CE5ACA3674D}" presName="sibTrans" presStyleCnt="0"/>
      <dgm:spPr/>
    </dgm:pt>
    <dgm:pt modelId="{C959C132-7517-4082-A329-7839595BEB3E}" type="pres">
      <dgm:prSet presAssocID="{AFE5BABB-D939-4DC8-8C11-F25AC35D9B37}" presName="node" presStyleLbl="node1" presStyleIdx="1" presStyleCnt="3" custScaleX="74030" custScaleY="85820">
        <dgm:presLayoutVars>
          <dgm:bulletEnabled val="1"/>
        </dgm:presLayoutVars>
      </dgm:prSet>
      <dgm:spPr/>
    </dgm:pt>
    <dgm:pt modelId="{8962BEC0-2B00-4F5D-A0C9-3AE0A9D02289}" type="pres">
      <dgm:prSet presAssocID="{8F6A4D9D-8C8C-46B6-B43A-FF83774F2463}" presName="sibTrans" presStyleCnt="0"/>
      <dgm:spPr/>
    </dgm:pt>
    <dgm:pt modelId="{03D5B293-6F83-4327-9602-F84D60A5DA93}" type="pres">
      <dgm:prSet presAssocID="{7EA44900-CDD4-4027-8A18-6C5109BCD873}" presName="node" presStyleLbl="node1" presStyleIdx="2" presStyleCnt="3" custScaleX="63357" custScaleY="79456">
        <dgm:presLayoutVars>
          <dgm:bulletEnabled val="1"/>
        </dgm:presLayoutVars>
      </dgm:prSet>
      <dgm:spPr/>
    </dgm:pt>
  </dgm:ptLst>
  <dgm:cxnLst>
    <dgm:cxn modelId="{4FACDB43-9EE4-4F1C-ABCB-B5A333A08FD4}" type="presOf" srcId="{7EA44900-CDD4-4027-8A18-6C5109BCD873}" destId="{03D5B293-6F83-4327-9602-F84D60A5DA93}" srcOrd="0" destOrd="0" presId="urn:microsoft.com/office/officeart/2005/8/layout/hList6"/>
    <dgm:cxn modelId="{09946983-F9D5-4AF0-9B87-D3F34B7CE00A}" srcId="{99355323-BDF6-4568-B60D-6E1AAB4A4D6B}" destId="{AFE5BABB-D939-4DC8-8C11-F25AC35D9B37}" srcOrd="1" destOrd="0" parTransId="{6509EE8C-9E33-4F1C-9506-D5E04E0B70A8}" sibTransId="{8F6A4D9D-8C8C-46B6-B43A-FF83774F2463}"/>
    <dgm:cxn modelId="{9C2BF490-9995-445E-8A5C-BD86B467C784}" srcId="{99355323-BDF6-4568-B60D-6E1AAB4A4D6B}" destId="{2A0BEBC4-B7DF-4A65-9718-1BDCB20640EB}" srcOrd="0" destOrd="0" parTransId="{9AE52DEF-C546-4597-8C7B-D9C4822E1417}" sibTransId="{373091EE-0938-4C19-ABE6-2CE5ACA3674D}"/>
    <dgm:cxn modelId="{07A4FABA-C648-4CDA-819D-00A7EA032845}" type="presOf" srcId="{AFE5BABB-D939-4DC8-8C11-F25AC35D9B37}" destId="{C959C132-7517-4082-A329-7839595BEB3E}" srcOrd="0" destOrd="0" presId="urn:microsoft.com/office/officeart/2005/8/layout/hList6"/>
    <dgm:cxn modelId="{E83B23BE-8DF2-4553-8419-0F1FDC0685A4}" type="presOf" srcId="{99355323-BDF6-4568-B60D-6E1AAB4A4D6B}" destId="{6C5E5083-2B41-48F9-8939-734E7D7095FA}" srcOrd="0" destOrd="0" presId="urn:microsoft.com/office/officeart/2005/8/layout/hList6"/>
    <dgm:cxn modelId="{8BB996DF-EA33-408D-B7D7-30242010B1BB}" type="presOf" srcId="{2A0BEBC4-B7DF-4A65-9718-1BDCB20640EB}" destId="{A0F4E186-49EF-415F-A67F-B7F5E6508B8D}" srcOrd="0" destOrd="0" presId="urn:microsoft.com/office/officeart/2005/8/layout/hList6"/>
    <dgm:cxn modelId="{397F42FA-19D8-4203-A854-ECF5D4133C03}" srcId="{99355323-BDF6-4568-B60D-6E1AAB4A4D6B}" destId="{7EA44900-CDD4-4027-8A18-6C5109BCD873}" srcOrd="2" destOrd="0" parTransId="{59B7BF27-D45E-4777-AC0E-F8754723DDFC}" sibTransId="{AF3FA806-8B57-4FE7-84D1-C4CB83D1C92C}"/>
    <dgm:cxn modelId="{B4BC6211-DE3F-4FF3-AAE7-06B4FFF79D34}" type="presParOf" srcId="{6C5E5083-2B41-48F9-8939-734E7D7095FA}" destId="{A0F4E186-49EF-415F-A67F-B7F5E6508B8D}" srcOrd="0" destOrd="0" presId="urn:microsoft.com/office/officeart/2005/8/layout/hList6"/>
    <dgm:cxn modelId="{C95329DA-EFB5-4956-8C2A-B4CE464B1000}" type="presParOf" srcId="{6C5E5083-2B41-48F9-8939-734E7D7095FA}" destId="{A38946FE-2C60-4580-9F74-F44651EEE59E}" srcOrd="1" destOrd="0" presId="urn:microsoft.com/office/officeart/2005/8/layout/hList6"/>
    <dgm:cxn modelId="{7B330815-379F-4783-948C-76295AA2A06B}" type="presParOf" srcId="{6C5E5083-2B41-48F9-8939-734E7D7095FA}" destId="{C959C132-7517-4082-A329-7839595BEB3E}" srcOrd="2" destOrd="0" presId="urn:microsoft.com/office/officeart/2005/8/layout/hList6"/>
    <dgm:cxn modelId="{8FFFB2A0-AF47-4E87-B8DD-DFABBE41C7D3}" type="presParOf" srcId="{6C5E5083-2B41-48F9-8939-734E7D7095FA}" destId="{8962BEC0-2B00-4F5D-A0C9-3AE0A9D02289}" srcOrd="3" destOrd="0" presId="urn:microsoft.com/office/officeart/2005/8/layout/hList6"/>
    <dgm:cxn modelId="{A20EB9A8-C35B-4778-9495-03560FCC0E99}" type="presParOf" srcId="{6C5E5083-2B41-48F9-8939-734E7D7095FA}" destId="{03D5B293-6F83-4327-9602-F84D60A5DA93}"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870B1F-1746-4DE9-BF40-0AFA92C4FE77}" type="doc">
      <dgm:prSet loTypeId="urn:microsoft.com/office/officeart/2005/8/layout/process2" loCatId="process" qsTypeId="urn:microsoft.com/office/officeart/2005/8/quickstyle/simple1#2" qsCatId="simple" csTypeId="urn:microsoft.com/office/officeart/2005/8/colors/colorful5#1" csCatId="colorful" phldr="1"/>
      <dgm:spPr/>
    </dgm:pt>
    <dgm:pt modelId="{ECD24DB9-BCA9-4AD5-B529-4DE9076C0ED1}">
      <dgm:prSet phldrT="[Texto]"/>
      <dgm:spPr/>
      <dgm:t>
        <a:bodyPr/>
        <a:lstStyle/>
        <a:p>
          <a:r>
            <a:rPr lang="es-MX" b="1" dirty="0"/>
            <a:t>DIV. PROVIENE CUFIN</a:t>
          </a:r>
        </a:p>
      </dgm:t>
    </dgm:pt>
    <dgm:pt modelId="{F9D101A5-2791-41AB-B6B3-D527611B38E4}" type="parTrans" cxnId="{9A9F329A-34C8-426A-AD78-C8DFAB322779}">
      <dgm:prSet/>
      <dgm:spPr/>
      <dgm:t>
        <a:bodyPr/>
        <a:lstStyle/>
        <a:p>
          <a:endParaRPr lang="es-MX" b="1"/>
        </a:p>
      </dgm:t>
    </dgm:pt>
    <dgm:pt modelId="{FAFA6273-0917-40F4-92A8-D8E74E53AA27}" type="sibTrans" cxnId="{9A9F329A-34C8-426A-AD78-C8DFAB322779}">
      <dgm:prSet/>
      <dgm:spPr/>
      <dgm:t>
        <a:bodyPr/>
        <a:lstStyle/>
        <a:p>
          <a:endParaRPr lang="es-MX" b="1"/>
        </a:p>
      </dgm:t>
    </dgm:pt>
    <dgm:pt modelId="{5E8EB036-8C0C-4834-9853-C2EC4692AC61}">
      <dgm:prSet phldrT="[Texto]"/>
      <dgm:spPr/>
      <dgm:t>
        <a:bodyPr/>
        <a:lstStyle/>
        <a:p>
          <a:r>
            <a:rPr lang="es-MX" b="1" dirty="0"/>
            <a:t>ISR (PM) = $0</a:t>
          </a:r>
        </a:p>
      </dgm:t>
    </dgm:pt>
    <dgm:pt modelId="{EB9DA790-7B0B-464A-B9B8-2AFA8CAFF7B6}" type="parTrans" cxnId="{0C23C543-6453-4714-A751-8DFB8704F3AE}">
      <dgm:prSet/>
      <dgm:spPr/>
      <dgm:t>
        <a:bodyPr/>
        <a:lstStyle/>
        <a:p>
          <a:endParaRPr lang="es-MX" b="1"/>
        </a:p>
      </dgm:t>
    </dgm:pt>
    <dgm:pt modelId="{28ADEA1C-DB9E-4FAD-BC97-FFDD3C26BCD8}" type="sibTrans" cxnId="{0C23C543-6453-4714-A751-8DFB8704F3AE}">
      <dgm:prSet/>
      <dgm:spPr/>
      <dgm:t>
        <a:bodyPr/>
        <a:lstStyle/>
        <a:p>
          <a:endParaRPr lang="es-MX" b="1"/>
        </a:p>
      </dgm:t>
    </dgm:pt>
    <dgm:pt modelId="{C8BE300C-EA53-4A9A-AD79-C4E7C0D607FC}" type="pres">
      <dgm:prSet presAssocID="{E7870B1F-1746-4DE9-BF40-0AFA92C4FE77}" presName="linearFlow" presStyleCnt="0">
        <dgm:presLayoutVars>
          <dgm:resizeHandles val="exact"/>
        </dgm:presLayoutVars>
      </dgm:prSet>
      <dgm:spPr/>
    </dgm:pt>
    <dgm:pt modelId="{00234FDA-65D2-4573-9232-0709BF3AFC0D}" type="pres">
      <dgm:prSet presAssocID="{ECD24DB9-BCA9-4AD5-B529-4DE9076C0ED1}" presName="node" presStyleLbl="node1" presStyleIdx="0" presStyleCnt="2">
        <dgm:presLayoutVars>
          <dgm:bulletEnabled val="1"/>
        </dgm:presLayoutVars>
      </dgm:prSet>
      <dgm:spPr/>
    </dgm:pt>
    <dgm:pt modelId="{46CC6098-F322-41BB-8525-6F9C3617102D}" type="pres">
      <dgm:prSet presAssocID="{FAFA6273-0917-40F4-92A8-D8E74E53AA27}" presName="sibTrans" presStyleLbl="sibTrans2D1" presStyleIdx="0" presStyleCnt="1"/>
      <dgm:spPr/>
    </dgm:pt>
    <dgm:pt modelId="{A06223AF-2DB0-4758-B79F-CBF802793437}" type="pres">
      <dgm:prSet presAssocID="{FAFA6273-0917-40F4-92A8-D8E74E53AA27}" presName="connectorText" presStyleLbl="sibTrans2D1" presStyleIdx="0" presStyleCnt="1"/>
      <dgm:spPr/>
    </dgm:pt>
    <dgm:pt modelId="{62EEF2AD-96F6-4B7D-BF0F-B77243097C98}" type="pres">
      <dgm:prSet presAssocID="{5E8EB036-8C0C-4834-9853-C2EC4692AC61}" presName="node" presStyleLbl="node1" presStyleIdx="1" presStyleCnt="2">
        <dgm:presLayoutVars>
          <dgm:bulletEnabled val="1"/>
        </dgm:presLayoutVars>
      </dgm:prSet>
      <dgm:spPr/>
    </dgm:pt>
  </dgm:ptLst>
  <dgm:cxnLst>
    <dgm:cxn modelId="{CF7D2C00-0DA4-4700-A80F-21D43081DBA8}" type="presOf" srcId="{E7870B1F-1746-4DE9-BF40-0AFA92C4FE77}" destId="{C8BE300C-EA53-4A9A-AD79-C4E7C0D607FC}" srcOrd="0" destOrd="0" presId="urn:microsoft.com/office/officeart/2005/8/layout/process2"/>
    <dgm:cxn modelId="{0C23C543-6453-4714-A751-8DFB8704F3AE}" srcId="{E7870B1F-1746-4DE9-BF40-0AFA92C4FE77}" destId="{5E8EB036-8C0C-4834-9853-C2EC4692AC61}" srcOrd="1" destOrd="0" parTransId="{EB9DA790-7B0B-464A-B9B8-2AFA8CAFF7B6}" sibTransId="{28ADEA1C-DB9E-4FAD-BC97-FFDD3C26BCD8}"/>
    <dgm:cxn modelId="{57ACEC48-5B48-402F-8A20-ABD92D3A00A5}" type="presOf" srcId="{5E8EB036-8C0C-4834-9853-C2EC4692AC61}" destId="{62EEF2AD-96F6-4B7D-BF0F-B77243097C98}" srcOrd="0" destOrd="0" presId="urn:microsoft.com/office/officeart/2005/8/layout/process2"/>
    <dgm:cxn modelId="{40479294-AFFB-4CE7-AE21-CF2E1BE0AA13}" type="presOf" srcId="{ECD24DB9-BCA9-4AD5-B529-4DE9076C0ED1}" destId="{00234FDA-65D2-4573-9232-0709BF3AFC0D}" srcOrd="0" destOrd="0" presId="urn:microsoft.com/office/officeart/2005/8/layout/process2"/>
    <dgm:cxn modelId="{9A9F329A-34C8-426A-AD78-C8DFAB322779}" srcId="{E7870B1F-1746-4DE9-BF40-0AFA92C4FE77}" destId="{ECD24DB9-BCA9-4AD5-B529-4DE9076C0ED1}" srcOrd="0" destOrd="0" parTransId="{F9D101A5-2791-41AB-B6B3-D527611B38E4}" sibTransId="{FAFA6273-0917-40F4-92A8-D8E74E53AA27}"/>
    <dgm:cxn modelId="{53ACB5CF-622A-4222-B945-D616381CED9C}" type="presOf" srcId="{FAFA6273-0917-40F4-92A8-D8E74E53AA27}" destId="{A06223AF-2DB0-4758-B79F-CBF802793437}" srcOrd="1" destOrd="0" presId="urn:microsoft.com/office/officeart/2005/8/layout/process2"/>
    <dgm:cxn modelId="{9FC7EFEC-B5AB-4772-AAD2-2A7CB8BDFC98}" type="presOf" srcId="{FAFA6273-0917-40F4-92A8-D8E74E53AA27}" destId="{46CC6098-F322-41BB-8525-6F9C3617102D}" srcOrd="0" destOrd="0" presId="urn:microsoft.com/office/officeart/2005/8/layout/process2"/>
    <dgm:cxn modelId="{CC6F099B-1CF8-4F42-92EF-EF666D2CF865}" type="presParOf" srcId="{C8BE300C-EA53-4A9A-AD79-C4E7C0D607FC}" destId="{00234FDA-65D2-4573-9232-0709BF3AFC0D}" srcOrd="0" destOrd="0" presId="urn:microsoft.com/office/officeart/2005/8/layout/process2"/>
    <dgm:cxn modelId="{8DA59F3F-2289-49BB-8B7D-C21D4E1D5899}" type="presParOf" srcId="{C8BE300C-EA53-4A9A-AD79-C4E7C0D607FC}" destId="{46CC6098-F322-41BB-8525-6F9C3617102D}" srcOrd="1" destOrd="0" presId="urn:microsoft.com/office/officeart/2005/8/layout/process2"/>
    <dgm:cxn modelId="{179E6AC9-FA37-4234-941A-6D7DBC6A70D9}" type="presParOf" srcId="{46CC6098-F322-41BB-8525-6F9C3617102D}" destId="{A06223AF-2DB0-4758-B79F-CBF802793437}" srcOrd="0" destOrd="0" presId="urn:microsoft.com/office/officeart/2005/8/layout/process2"/>
    <dgm:cxn modelId="{FB373981-EB73-471A-9D06-126E9A8C8164}" type="presParOf" srcId="{C8BE300C-EA53-4A9A-AD79-C4E7C0D607FC}" destId="{62EEF2AD-96F6-4B7D-BF0F-B77243097C98}"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F782D9-6CDC-4A57-A2A5-DACCA5EA60A6}" type="doc">
      <dgm:prSet loTypeId="urn:microsoft.com/office/officeart/2005/8/layout/hierarchy3#1" loCatId="relationship" qsTypeId="urn:microsoft.com/office/officeart/2005/8/quickstyle/simple1#3" qsCatId="simple" csTypeId="urn:microsoft.com/office/officeart/2005/8/colors/colorful1#2" csCatId="colorful" phldr="1"/>
      <dgm:spPr/>
      <dgm:t>
        <a:bodyPr/>
        <a:lstStyle/>
        <a:p>
          <a:endParaRPr lang="es-MX"/>
        </a:p>
      </dgm:t>
    </dgm:pt>
    <dgm:pt modelId="{D6DB8361-BFE1-4A8A-81F4-7CF13BF5E294}">
      <dgm:prSet phldrT="[Texto]"/>
      <dgm:spPr/>
      <dgm:t>
        <a:bodyPr/>
        <a:lstStyle/>
        <a:p>
          <a:r>
            <a:rPr lang="es-MX" dirty="0"/>
            <a:t>ART. 77</a:t>
          </a:r>
        </a:p>
      </dgm:t>
    </dgm:pt>
    <dgm:pt modelId="{429E8309-634A-401E-968C-49F19A88FFD7}" type="parTrans" cxnId="{3E922437-408C-4635-8901-CFAECCFB2989}">
      <dgm:prSet/>
      <dgm:spPr/>
      <dgm:t>
        <a:bodyPr/>
        <a:lstStyle/>
        <a:p>
          <a:endParaRPr lang="es-MX"/>
        </a:p>
      </dgm:t>
    </dgm:pt>
    <dgm:pt modelId="{3089BB69-895F-4455-9176-F1187C2CB17B}" type="sibTrans" cxnId="{3E922437-408C-4635-8901-CFAECCFB2989}">
      <dgm:prSet/>
      <dgm:spPr/>
      <dgm:t>
        <a:bodyPr/>
        <a:lstStyle/>
        <a:p>
          <a:endParaRPr lang="es-MX"/>
        </a:p>
      </dgm:t>
    </dgm:pt>
    <dgm:pt modelId="{F179083F-45FF-4116-B421-412971C4035C}">
      <dgm:prSet phldrT="[Texto]"/>
      <dgm:spPr/>
      <dgm:t>
        <a:bodyPr/>
        <a:lstStyle/>
        <a:p>
          <a:r>
            <a:rPr lang="es-MX" dirty="0"/>
            <a:t>OBLIGACIÓN</a:t>
          </a:r>
        </a:p>
      </dgm:t>
    </dgm:pt>
    <dgm:pt modelId="{A627A297-DE9D-4281-B06C-1A22BFE310E5}" type="parTrans" cxnId="{E9C99387-1EB2-4FCD-88CA-58046567AE77}">
      <dgm:prSet/>
      <dgm:spPr/>
      <dgm:t>
        <a:bodyPr/>
        <a:lstStyle/>
        <a:p>
          <a:endParaRPr lang="es-MX"/>
        </a:p>
      </dgm:t>
    </dgm:pt>
    <dgm:pt modelId="{F7088E05-12B1-4AB0-960F-D888DC59B8E9}" type="sibTrans" cxnId="{E9C99387-1EB2-4FCD-88CA-58046567AE77}">
      <dgm:prSet/>
      <dgm:spPr/>
      <dgm:t>
        <a:bodyPr/>
        <a:lstStyle/>
        <a:p>
          <a:endParaRPr lang="es-MX"/>
        </a:p>
      </dgm:t>
    </dgm:pt>
    <dgm:pt modelId="{8EC893EB-23D3-4DA9-833F-F5B168B3E034}">
      <dgm:prSet phldrT="[Texto]"/>
      <dgm:spPr/>
      <dgm:t>
        <a:bodyPr/>
        <a:lstStyle/>
        <a:p>
          <a:r>
            <a:rPr lang="es-MX" dirty="0"/>
            <a:t>RF 1989</a:t>
          </a:r>
        </a:p>
      </dgm:t>
    </dgm:pt>
    <dgm:pt modelId="{943DE0A1-A35B-4445-A07D-07AEAF0C84A5}" type="parTrans" cxnId="{C32E6DB1-6A56-4AEC-8A16-9234FFFB265A}">
      <dgm:prSet/>
      <dgm:spPr/>
      <dgm:t>
        <a:bodyPr/>
        <a:lstStyle/>
        <a:p>
          <a:endParaRPr lang="es-MX"/>
        </a:p>
      </dgm:t>
    </dgm:pt>
    <dgm:pt modelId="{BC256F7A-002C-4BAC-88A9-14E1E31DA0D4}" type="sibTrans" cxnId="{C32E6DB1-6A56-4AEC-8A16-9234FFFB265A}">
      <dgm:prSet/>
      <dgm:spPr/>
      <dgm:t>
        <a:bodyPr/>
        <a:lstStyle/>
        <a:p>
          <a:endParaRPr lang="es-MX"/>
        </a:p>
      </dgm:t>
    </dgm:pt>
    <dgm:pt modelId="{78F43C88-7C25-4863-9E9F-60A98C4AEAD1}">
      <dgm:prSet phldrT="[Texto]"/>
      <dgm:spPr/>
      <dgm:t>
        <a:bodyPr/>
        <a:lstStyle/>
        <a:p>
          <a:r>
            <a:rPr lang="es-MX" dirty="0"/>
            <a:t>DT 1975</a:t>
          </a:r>
        </a:p>
      </dgm:t>
    </dgm:pt>
    <dgm:pt modelId="{D2C83C8D-4F10-454D-B3F1-85A825A528E1}" type="parTrans" cxnId="{6C24255B-641B-4815-AAEC-6DFBB70BF4A1}">
      <dgm:prSet/>
      <dgm:spPr/>
      <dgm:t>
        <a:bodyPr/>
        <a:lstStyle/>
        <a:p>
          <a:endParaRPr lang="es-MX"/>
        </a:p>
      </dgm:t>
    </dgm:pt>
    <dgm:pt modelId="{AB55C9D5-848D-4BC4-9E1B-E2493E806EB2}" type="sibTrans" cxnId="{6C24255B-641B-4815-AAEC-6DFBB70BF4A1}">
      <dgm:prSet/>
      <dgm:spPr/>
      <dgm:t>
        <a:bodyPr/>
        <a:lstStyle/>
        <a:p>
          <a:endParaRPr lang="es-MX"/>
        </a:p>
      </dgm:t>
    </dgm:pt>
    <dgm:pt modelId="{0C88E0E9-03CC-4E1A-A0B9-7811BA165ADC}" type="pres">
      <dgm:prSet presAssocID="{18F782D9-6CDC-4A57-A2A5-DACCA5EA60A6}" presName="diagram" presStyleCnt="0">
        <dgm:presLayoutVars>
          <dgm:chPref val="1"/>
          <dgm:dir/>
          <dgm:animOne val="branch"/>
          <dgm:animLvl val="lvl"/>
          <dgm:resizeHandles/>
        </dgm:presLayoutVars>
      </dgm:prSet>
      <dgm:spPr/>
    </dgm:pt>
    <dgm:pt modelId="{59B8FBB9-A026-4F7E-B05C-ED4832D42E85}" type="pres">
      <dgm:prSet presAssocID="{D6DB8361-BFE1-4A8A-81F4-7CF13BF5E294}" presName="root" presStyleCnt="0"/>
      <dgm:spPr/>
    </dgm:pt>
    <dgm:pt modelId="{8FE6EE36-B1FB-44D4-9478-22A6F031E97E}" type="pres">
      <dgm:prSet presAssocID="{D6DB8361-BFE1-4A8A-81F4-7CF13BF5E294}" presName="rootComposite" presStyleCnt="0"/>
      <dgm:spPr/>
    </dgm:pt>
    <dgm:pt modelId="{926BBF6E-E6D7-478B-BF3D-88B044E2E025}" type="pres">
      <dgm:prSet presAssocID="{D6DB8361-BFE1-4A8A-81F4-7CF13BF5E294}" presName="rootText" presStyleLbl="node1" presStyleIdx="0" presStyleCnt="1"/>
      <dgm:spPr/>
    </dgm:pt>
    <dgm:pt modelId="{2F7D98B1-DAD1-41D3-BD0A-3A34E6F8F989}" type="pres">
      <dgm:prSet presAssocID="{D6DB8361-BFE1-4A8A-81F4-7CF13BF5E294}" presName="rootConnector" presStyleLbl="node1" presStyleIdx="0" presStyleCnt="1"/>
      <dgm:spPr/>
    </dgm:pt>
    <dgm:pt modelId="{F0402724-A35C-4779-9594-4265F72A6BB5}" type="pres">
      <dgm:prSet presAssocID="{D6DB8361-BFE1-4A8A-81F4-7CF13BF5E294}" presName="childShape" presStyleCnt="0"/>
      <dgm:spPr/>
    </dgm:pt>
    <dgm:pt modelId="{644E9EC4-3029-4343-BF70-261569B80CCD}" type="pres">
      <dgm:prSet presAssocID="{A627A297-DE9D-4281-B06C-1A22BFE310E5}" presName="Name13" presStyleLbl="parChTrans1D2" presStyleIdx="0" presStyleCnt="3"/>
      <dgm:spPr/>
    </dgm:pt>
    <dgm:pt modelId="{46AECD9C-DF6C-46A7-A141-09F4428865E4}" type="pres">
      <dgm:prSet presAssocID="{F179083F-45FF-4116-B421-412971C4035C}" presName="childText" presStyleLbl="bgAcc1" presStyleIdx="0" presStyleCnt="3">
        <dgm:presLayoutVars>
          <dgm:bulletEnabled val="1"/>
        </dgm:presLayoutVars>
      </dgm:prSet>
      <dgm:spPr/>
    </dgm:pt>
    <dgm:pt modelId="{07F307CD-C379-4D3B-B4F0-7BCCED66E92A}" type="pres">
      <dgm:prSet presAssocID="{943DE0A1-A35B-4445-A07D-07AEAF0C84A5}" presName="Name13" presStyleLbl="parChTrans1D2" presStyleIdx="1" presStyleCnt="3"/>
      <dgm:spPr/>
    </dgm:pt>
    <dgm:pt modelId="{8A735EDD-9516-4692-9685-9A89AACF92B0}" type="pres">
      <dgm:prSet presAssocID="{8EC893EB-23D3-4DA9-833F-F5B168B3E034}" presName="childText" presStyleLbl="bgAcc1" presStyleIdx="1" presStyleCnt="3">
        <dgm:presLayoutVars>
          <dgm:bulletEnabled val="1"/>
        </dgm:presLayoutVars>
      </dgm:prSet>
      <dgm:spPr/>
    </dgm:pt>
    <dgm:pt modelId="{C17A0E3B-3E95-48AF-9255-92A0E14B68EB}" type="pres">
      <dgm:prSet presAssocID="{D2C83C8D-4F10-454D-B3F1-85A825A528E1}" presName="Name13" presStyleLbl="parChTrans1D2" presStyleIdx="2" presStyleCnt="3"/>
      <dgm:spPr/>
    </dgm:pt>
    <dgm:pt modelId="{E538A2FE-D16B-490F-831B-41012AE9C783}" type="pres">
      <dgm:prSet presAssocID="{78F43C88-7C25-4863-9E9F-60A98C4AEAD1}" presName="childText" presStyleLbl="bgAcc1" presStyleIdx="2" presStyleCnt="3">
        <dgm:presLayoutVars>
          <dgm:bulletEnabled val="1"/>
        </dgm:presLayoutVars>
      </dgm:prSet>
      <dgm:spPr/>
    </dgm:pt>
  </dgm:ptLst>
  <dgm:cxnLst>
    <dgm:cxn modelId="{6B92A328-67DC-431D-A618-E693CB2E411E}" type="presOf" srcId="{F179083F-45FF-4116-B421-412971C4035C}" destId="{46AECD9C-DF6C-46A7-A141-09F4428865E4}" srcOrd="0" destOrd="0" presId="urn:microsoft.com/office/officeart/2005/8/layout/hierarchy3#1"/>
    <dgm:cxn modelId="{3E922437-408C-4635-8901-CFAECCFB2989}" srcId="{18F782D9-6CDC-4A57-A2A5-DACCA5EA60A6}" destId="{D6DB8361-BFE1-4A8A-81F4-7CF13BF5E294}" srcOrd="0" destOrd="0" parTransId="{429E8309-634A-401E-968C-49F19A88FFD7}" sibTransId="{3089BB69-895F-4455-9176-F1187C2CB17B}"/>
    <dgm:cxn modelId="{B8C2035B-34B3-4607-8DD8-CE44B67369A0}" type="presOf" srcId="{18F782D9-6CDC-4A57-A2A5-DACCA5EA60A6}" destId="{0C88E0E9-03CC-4E1A-A0B9-7811BA165ADC}" srcOrd="0" destOrd="0" presId="urn:microsoft.com/office/officeart/2005/8/layout/hierarchy3#1"/>
    <dgm:cxn modelId="{6C24255B-641B-4815-AAEC-6DFBB70BF4A1}" srcId="{D6DB8361-BFE1-4A8A-81F4-7CF13BF5E294}" destId="{78F43C88-7C25-4863-9E9F-60A98C4AEAD1}" srcOrd="2" destOrd="0" parTransId="{D2C83C8D-4F10-454D-B3F1-85A825A528E1}" sibTransId="{AB55C9D5-848D-4BC4-9E1B-E2493E806EB2}"/>
    <dgm:cxn modelId="{F71FE15B-DF52-4750-B23B-A7061B68061A}" type="presOf" srcId="{8EC893EB-23D3-4DA9-833F-F5B168B3E034}" destId="{8A735EDD-9516-4692-9685-9A89AACF92B0}" srcOrd="0" destOrd="0" presId="urn:microsoft.com/office/officeart/2005/8/layout/hierarchy3#1"/>
    <dgm:cxn modelId="{C6155A4D-1896-4D0E-A51F-08B6C74A830F}" type="presOf" srcId="{78F43C88-7C25-4863-9E9F-60A98C4AEAD1}" destId="{E538A2FE-D16B-490F-831B-41012AE9C783}" srcOrd="0" destOrd="0" presId="urn:microsoft.com/office/officeart/2005/8/layout/hierarchy3#1"/>
    <dgm:cxn modelId="{503BE95A-A48F-465F-BEE5-5777289AFD87}" type="presOf" srcId="{D2C83C8D-4F10-454D-B3F1-85A825A528E1}" destId="{C17A0E3B-3E95-48AF-9255-92A0E14B68EB}" srcOrd="0" destOrd="0" presId="urn:microsoft.com/office/officeart/2005/8/layout/hierarchy3#1"/>
    <dgm:cxn modelId="{6BD6E27D-68D9-4ABF-85F4-D62426CE7756}" type="presOf" srcId="{943DE0A1-A35B-4445-A07D-07AEAF0C84A5}" destId="{07F307CD-C379-4D3B-B4F0-7BCCED66E92A}" srcOrd="0" destOrd="0" presId="urn:microsoft.com/office/officeart/2005/8/layout/hierarchy3#1"/>
    <dgm:cxn modelId="{E9C99387-1EB2-4FCD-88CA-58046567AE77}" srcId="{D6DB8361-BFE1-4A8A-81F4-7CF13BF5E294}" destId="{F179083F-45FF-4116-B421-412971C4035C}" srcOrd="0" destOrd="0" parTransId="{A627A297-DE9D-4281-B06C-1A22BFE310E5}" sibTransId="{F7088E05-12B1-4AB0-960F-D888DC59B8E9}"/>
    <dgm:cxn modelId="{C26FE68C-5CAE-4AD2-96FE-ED4063DCD5F1}" type="presOf" srcId="{D6DB8361-BFE1-4A8A-81F4-7CF13BF5E294}" destId="{926BBF6E-E6D7-478B-BF3D-88B044E2E025}" srcOrd="0" destOrd="0" presId="urn:microsoft.com/office/officeart/2005/8/layout/hierarchy3#1"/>
    <dgm:cxn modelId="{3A3733B1-1712-44B1-ABEE-F10E7844DB41}" type="presOf" srcId="{D6DB8361-BFE1-4A8A-81F4-7CF13BF5E294}" destId="{2F7D98B1-DAD1-41D3-BD0A-3A34E6F8F989}" srcOrd="1" destOrd="0" presId="urn:microsoft.com/office/officeart/2005/8/layout/hierarchy3#1"/>
    <dgm:cxn modelId="{C32E6DB1-6A56-4AEC-8A16-9234FFFB265A}" srcId="{D6DB8361-BFE1-4A8A-81F4-7CF13BF5E294}" destId="{8EC893EB-23D3-4DA9-833F-F5B168B3E034}" srcOrd="1" destOrd="0" parTransId="{943DE0A1-A35B-4445-A07D-07AEAF0C84A5}" sibTransId="{BC256F7A-002C-4BAC-88A9-14E1E31DA0D4}"/>
    <dgm:cxn modelId="{864960EC-5A3A-4352-BD5A-BCC500219C41}" type="presOf" srcId="{A627A297-DE9D-4281-B06C-1A22BFE310E5}" destId="{644E9EC4-3029-4343-BF70-261569B80CCD}" srcOrd="0" destOrd="0" presId="urn:microsoft.com/office/officeart/2005/8/layout/hierarchy3#1"/>
    <dgm:cxn modelId="{4B32BFE2-1B11-4EC7-BBEB-D920C02F281C}" type="presParOf" srcId="{0C88E0E9-03CC-4E1A-A0B9-7811BA165ADC}" destId="{59B8FBB9-A026-4F7E-B05C-ED4832D42E85}" srcOrd="0" destOrd="0" presId="urn:microsoft.com/office/officeart/2005/8/layout/hierarchy3#1"/>
    <dgm:cxn modelId="{53932435-85DD-4FE5-941E-13D58CC4C248}" type="presParOf" srcId="{59B8FBB9-A026-4F7E-B05C-ED4832D42E85}" destId="{8FE6EE36-B1FB-44D4-9478-22A6F031E97E}" srcOrd="0" destOrd="0" presId="urn:microsoft.com/office/officeart/2005/8/layout/hierarchy3#1"/>
    <dgm:cxn modelId="{A3D1697E-EAD5-4763-B7EC-5F484D43C582}" type="presParOf" srcId="{8FE6EE36-B1FB-44D4-9478-22A6F031E97E}" destId="{926BBF6E-E6D7-478B-BF3D-88B044E2E025}" srcOrd="0" destOrd="0" presId="urn:microsoft.com/office/officeart/2005/8/layout/hierarchy3#1"/>
    <dgm:cxn modelId="{5C37BD9F-DB28-483E-BD7C-B3EFB60ED7FE}" type="presParOf" srcId="{8FE6EE36-B1FB-44D4-9478-22A6F031E97E}" destId="{2F7D98B1-DAD1-41D3-BD0A-3A34E6F8F989}" srcOrd="1" destOrd="0" presId="urn:microsoft.com/office/officeart/2005/8/layout/hierarchy3#1"/>
    <dgm:cxn modelId="{4FAFD218-1077-4833-8FD1-B8B48935B358}" type="presParOf" srcId="{59B8FBB9-A026-4F7E-B05C-ED4832D42E85}" destId="{F0402724-A35C-4779-9594-4265F72A6BB5}" srcOrd="1" destOrd="0" presId="urn:microsoft.com/office/officeart/2005/8/layout/hierarchy3#1"/>
    <dgm:cxn modelId="{F577723C-6095-4678-B6B9-6C13FBCD3F48}" type="presParOf" srcId="{F0402724-A35C-4779-9594-4265F72A6BB5}" destId="{644E9EC4-3029-4343-BF70-261569B80CCD}" srcOrd="0" destOrd="0" presId="urn:microsoft.com/office/officeart/2005/8/layout/hierarchy3#1"/>
    <dgm:cxn modelId="{0DA22D50-DE4C-466E-BE48-7765F9A7DFE5}" type="presParOf" srcId="{F0402724-A35C-4779-9594-4265F72A6BB5}" destId="{46AECD9C-DF6C-46A7-A141-09F4428865E4}" srcOrd="1" destOrd="0" presId="urn:microsoft.com/office/officeart/2005/8/layout/hierarchy3#1"/>
    <dgm:cxn modelId="{E00AFC14-FF63-48C2-A97B-E2B517A32DC3}" type="presParOf" srcId="{F0402724-A35C-4779-9594-4265F72A6BB5}" destId="{07F307CD-C379-4D3B-B4F0-7BCCED66E92A}" srcOrd="2" destOrd="0" presId="urn:microsoft.com/office/officeart/2005/8/layout/hierarchy3#1"/>
    <dgm:cxn modelId="{D11F6DEA-1C2A-46CC-8620-60056D295F84}" type="presParOf" srcId="{F0402724-A35C-4779-9594-4265F72A6BB5}" destId="{8A735EDD-9516-4692-9685-9A89AACF92B0}" srcOrd="3" destOrd="0" presId="urn:microsoft.com/office/officeart/2005/8/layout/hierarchy3#1"/>
    <dgm:cxn modelId="{645ABCEA-CAAC-4B81-9D75-6450D861CBDE}" type="presParOf" srcId="{F0402724-A35C-4779-9594-4265F72A6BB5}" destId="{C17A0E3B-3E95-48AF-9255-92A0E14B68EB}" srcOrd="4" destOrd="0" presId="urn:microsoft.com/office/officeart/2005/8/layout/hierarchy3#1"/>
    <dgm:cxn modelId="{0AAF56CD-D137-4B15-A697-4BC45938F060}" type="presParOf" srcId="{F0402724-A35C-4779-9594-4265F72A6BB5}" destId="{E538A2FE-D16B-490F-831B-41012AE9C783}" srcOrd="5" destOrd="0" presId="urn:microsoft.com/office/officeart/2005/8/layout/hierarchy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3B9159-4578-43ED-A3FD-DDC61E7C7F72}" type="doc">
      <dgm:prSet loTypeId="urn:microsoft.com/office/officeart/2005/8/layout/cycle7#2" loCatId="cycle" qsTypeId="urn:microsoft.com/office/officeart/2005/8/quickstyle/simple1#5" qsCatId="simple" csTypeId="urn:microsoft.com/office/officeart/2005/8/colors/colorful1#3" csCatId="colorful" phldr="1"/>
      <dgm:spPr/>
      <dgm:t>
        <a:bodyPr/>
        <a:lstStyle/>
        <a:p>
          <a:endParaRPr lang="es-MX"/>
        </a:p>
      </dgm:t>
    </dgm:pt>
    <dgm:pt modelId="{72A52BEE-4E28-40CF-8CF9-8FCF2A252E4D}">
      <dgm:prSet phldrT="[Texto]"/>
      <dgm:spPr/>
      <dgm:t>
        <a:bodyPr/>
        <a:lstStyle/>
        <a:p>
          <a:r>
            <a:rPr lang="es-MX" dirty="0"/>
            <a:t>EXCEPTO</a:t>
          </a:r>
        </a:p>
      </dgm:t>
    </dgm:pt>
    <dgm:pt modelId="{A4101A9F-D86C-48F6-A930-D8A23A400872}" type="parTrans" cxnId="{3013E4CA-3D04-4B8E-AD4B-A9C89AE2F775}">
      <dgm:prSet/>
      <dgm:spPr/>
      <dgm:t>
        <a:bodyPr/>
        <a:lstStyle/>
        <a:p>
          <a:endParaRPr lang="es-MX"/>
        </a:p>
      </dgm:t>
    </dgm:pt>
    <dgm:pt modelId="{5BD9998B-DD1B-4A14-A828-0B248FFF8EB9}" type="sibTrans" cxnId="{3013E4CA-3D04-4B8E-AD4B-A9C89AE2F775}">
      <dgm:prSet/>
      <dgm:spPr/>
      <dgm:t>
        <a:bodyPr/>
        <a:lstStyle/>
        <a:p>
          <a:endParaRPr lang="es-MX"/>
        </a:p>
      </dgm:t>
    </dgm:pt>
    <dgm:pt modelId="{8FAC136D-D878-43F8-800E-BCD8E3A38D2F}">
      <dgm:prSet phldrT="[Texto]"/>
      <dgm:spPr/>
      <dgm:t>
        <a:bodyPr/>
        <a:lstStyle/>
        <a:p>
          <a:r>
            <a:rPr lang="es-MX" dirty="0"/>
            <a:t>28 - IX</a:t>
          </a:r>
        </a:p>
      </dgm:t>
    </dgm:pt>
    <dgm:pt modelId="{387D4B79-E0CA-45D8-9D59-1B99C7955D30}" type="parTrans" cxnId="{69D52AF9-2FEB-4593-8BCB-A20823A4ECE4}">
      <dgm:prSet/>
      <dgm:spPr/>
      <dgm:t>
        <a:bodyPr/>
        <a:lstStyle/>
        <a:p>
          <a:endParaRPr lang="es-MX"/>
        </a:p>
      </dgm:t>
    </dgm:pt>
    <dgm:pt modelId="{CCA0A58E-393C-4D58-8F54-EA0D6ED48CAB}" type="sibTrans" cxnId="{69D52AF9-2FEB-4593-8BCB-A20823A4ECE4}">
      <dgm:prSet/>
      <dgm:spPr/>
      <dgm:t>
        <a:bodyPr/>
        <a:lstStyle/>
        <a:p>
          <a:endParaRPr lang="es-MX"/>
        </a:p>
      </dgm:t>
    </dgm:pt>
    <dgm:pt modelId="{293E0565-E62D-4781-AAE7-2D877B455A9F}">
      <dgm:prSet phldrT="[Texto]"/>
      <dgm:spPr/>
      <dgm:t>
        <a:bodyPr/>
        <a:lstStyle/>
        <a:p>
          <a:r>
            <a:rPr lang="es-MX" dirty="0"/>
            <a:t>28 - VIII</a:t>
          </a:r>
        </a:p>
      </dgm:t>
    </dgm:pt>
    <dgm:pt modelId="{17D4CA02-C03C-4269-98BC-DB3C52755CCA}" type="parTrans" cxnId="{E3A3218B-273B-4328-89B7-887F55DAC011}">
      <dgm:prSet/>
      <dgm:spPr/>
      <dgm:t>
        <a:bodyPr/>
        <a:lstStyle/>
        <a:p>
          <a:endParaRPr lang="es-MX"/>
        </a:p>
      </dgm:t>
    </dgm:pt>
    <dgm:pt modelId="{CD8CD983-0AE9-4DB5-9998-13A1D926E9A5}" type="sibTrans" cxnId="{E3A3218B-273B-4328-89B7-887F55DAC011}">
      <dgm:prSet/>
      <dgm:spPr/>
      <dgm:t>
        <a:bodyPr/>
        <a:lstStyle/>
        <a:p>
          <a:endParaRPr lang="es-MX"/>
        </a:p>
      </dgm:t>
    </dgm:pt>
    <dgm:pt modelId="{4FD49D99-CD4D-4FC6-BA8B-8A730E2D8749}" type="pres">
      <dgm:prSet presAssocID="{0D3B9159-4578-43ED-A3FD-DDC61E7C7F72}" presName="Name0" presStyleCnt="0">
        <dgm:presLayoutVars>
          <dgm:dir/>
          <dgm:resizeHandles val="exact"/>
        </dgm:presLayoutVars>
      </dgm:prSet>
      <dgm:spPr/>
    </dgm:pt>
    <dgm:pt modelId="{F997B372-FDB1-41FB-B22C-176B158982FC}" type="pres">
      <dgm:prSet presAssocID="{72A52BEE-4E28-40CF-8CF9-8FCF2A252E4D}" presName="node" presStyleLbl="node1" presStyleIdx="0" presStyleCnt="3">
        <dgm:presLayoutVars>
          <dgm:bulletEnabled val="1"/>
        </dgm:presLayoutVars>
      </dgm:prSet>
      <dgm:spPr/>
    </dgm:pt>
    <dgm:pt modelId="{891135AE-EBAE-490A-BCED-25F30BA7ED67}" type="pres">
      <dgm:prSet presAssocID="{5BD9998B-DD1B-4A14-A828-0B248FFF8EB9}" presName="sibTrans" presStyleLbl="sibTrans2D1" presStyleIdx="0" presStyleCnt="3"/>
      <dgm:spPr/>
    </dgm:pt>
    <dgm:pt modelId="{9B0D321F-A47C-44D8-9C56-0CF7F80915BF}" type="pres">
      <dgm:prSet presAssocID="{5BD9998B-DD1B-4A14-A828-0B248FFF8EB9}" presName="connectorText" presStyleLbl="sibTrans2D1" presStyleIdx="0" presStyleCnt="3"/>
      <dgm:spPr/>
    </dgm:pt>
    <dgm:pt modelId="{0D56CA93-5C4D-4F7B-AAAF-FBC5F24E8408}" type="pres">
      <dgm:prSet presAssocID="{8FAC136D-D878-43F8-800E-BCD8E3A38D2F}" presName="node" presStyleLbl="node1" presStyleIdx="1" presStyleCnt="3">
        <dgm:presLayoutVars>
          <dgm:bulletEnabled val="1"/>
        </dgm:presLayoutVars>
      </dgm:prSet>
      <dgm:spPr/>
    </dgm:pt>
    <dgm:pt modelId="{A45CFE80-E75D-4F7B-AECF-20B6D60E56A9}" type="pres">
      <dgm:prSet presAssocID="{CCA0A58E-393C-4D58-8F54-EA0D6ED48CAB}" presName="sibTrans" presStyleLbl="sibTrans2D1" presStyleIdx="1" presStyleCnt="3"/>
      <dgm:spPr/>
    </dgm:pt>
    <dgm:pt modelId="{2E971066-7E70-49C7-A98D-D7E84302D39F}" type="pres">
      <dgm:prSet presAssocID="{CCA0A58E-393C-4D58-8F54-EA0D6ED48CAB}" presName="connectorText" presStyleLbl="sibTrans2D1" presStyleIdx="1" presStyleCnt="3"/>
      <dgm:spPr/>
    </dgm:pt>
    <dgm:pt modelId="{779BEBBC-F70D-4D96-98B5-02EA749AF513}" type="pres">
      <dgm:prSet presAssocID="{293E0565-E62D-4781-AAE7-2D877B455A9F}" presName="node" presStyleLbl="node1" presStyleIdx="2" presStyleCnt="3">
        <dgm:presLayoutVars>
          <dgm:bulletEnabled val="1"/>
        </dgm:presLayoutVars>
      </dgm:prSet>
      <dgm:spPr/>
    </dgm:pt>
    <dgm:pt modelId="{CA191AD3-0D5B-4EB1-BAE3-1D732BA9A05D}" type="pres">
      <dgm:prSet presAssocID="{CD8CD983-0AE9-4DB5-9998-13A1D926E9A5}" presName="sibTrans" presStyleLbl="sibTrans2D1" presStyleIdx="2" presStyleCnt="3"/>
      <dgm:spPr/>
    </dgm:pt>
    <dgm:pt modelId="{62F91D89-D1F9-4EA4-BB7D-06E125AEEB0F}" type="pres">
      <dgm:prSet presAssocID="{CD8CD983-0AE9-4DB5-9998-13A1D926E9A5}" presName="connectorText" presStyleLbl="sibTrans2D1" presStyleIdx="2" presStyleCnt="3"/>
      <dgm:spPr/>
    </dgm:pt>
  </dgm:ptLst>
  <dgm:cxnLst>
    <dgm:cxn modelId="{1322B307-070D-49AD-9B62-274C269C31BE}" type="presOf" srcId="{CD8CD983-0AE9-4DB5-9998-13A1D926E9A5}" destId="{CA191AD3-0D5B-4EB1-BAE3-1D732BA9A05D}" srcOrd="0" destOrd="0" presId="urn:microsoft.com/office/officeart/2005/8/layout/cycle7#2"/>
    <dgm:cxn modelId="{B2F9BE1E-7EC3-4AB8-983B-26CE1812EB53}" type="presOf" srcId="{72A52BEE-4E28-40CF-8CF9-8FCF2A252E4D}" destId="{F997B372-FDB1-41FB-B22C-176B158982FC}" srcOrd="0" destOrd="0" presId="urn:microsoft.com/office/officeart/2005/8/layout/cycle7#2"/>
    <dgm:cxn modelId="{E49C5F66-69CD-4D27-95AF-679A5906D878}" type="presOf" srcId="{5BD9998B-DD1B-4A14-A828-0B248FFF8EB9}" destId="{891135AE-EBAE-490A-BCED-25F30BA7ED67}" srcOrd="0" destOrd="0" presId="urn:microsoft.com/office/officeart/2005/8/layout/cycle7#2"/>
    <dgm:cxn modelId="{682FD972-E2A1-49E0-B59E-05809586719A}" type="presOf" srcId="{CCA0A58E-393C-4D58-8F54-EA0D6ED48CAB}" destId="{2E971066-7E70-49C7-A98D-D7E84302D39F}" srcOrd="1" destOrd="0" presId="urn:microsoft.com/office/officeart/2005/8/layout/cycle7#2"/>
    <dgm:cxn modelId="{913BE153-4431-4E9A-B9DE-40EA0C681E55}" type="presOf" srcId="{5BD9998B-DD1B-4A14-A828-0B248FFF8EB9}" destId="{9B0D321F-A47C-44D8-9C56-0CF7F80915BF}" srcOrd="1" destOrd="0" presId="urn:microsoft.com/office/officeart/2005/8/layout/cycle7#2"/>
    <dgm:cxn modelId="{ACF85A8A-9620-4C96-A2DE-C95BF4946BA4}" type="presOf" srcId="{CD8CD983-0AE9-4DB5-9998-13A1D926E9A5}" destId="{62F91D89-D1F9-4EA4-BB7D-06E125AEEB0F}" srcOrd="1" destOrd="0" presId="urn:microsoft.com/office/officeart/2005/8/layout/cycle7#2"/>
    <dgm:cxn modelId="{532B7B8A-B2CB-4A11-BD86-6BCD35771CAA}" type="presOf" srcId="{8FAC136D-D878-43F8-800E-BCD8E3A38D2F}" destId="{0D56CA93-5C4D-4F7B-AAAF-FBC5F24E8408}" srcOrd="0" destOrd="0" presId="urn:microsoft.com/office/officeart/2005/8/layout/cycle7#2"/>
    <dgm:cxn modelId="{E3A3218B-273B-4328-89B7-887F55DAC011}" srcId="{0D3B9159-4578-43ED-A3FD-DDC61E7C7F72}" destId="{293E0565-E62D-4781-AAE7-2D877B455A9F}" srcOrd="2" destOrd="0" parTransId="{17D4CA02-C03C-4269-98BC-DB3C52755CCA}" sibTransId="{CD8CD983-0AE9-4DB5-9998-13A1D926E9A5}"/>
    <dgm:cxn modelId="{45D1BAA2-9F7D-40AF-AFBF-B2F5C02B56AC}" type="presOf" srcId="{CCA0A58E-393C-4D58-8F54-EA0D6ED48CAB}" destId="{A45CFE80-E75D-4F7B-AECF-20B6D60E56A9}" srcOrd="0" destOrd="0" presId="urn:microsoft.com/office/officeart/2005/8/layout/cycle7#2"/>
    <dgm:cxn modelId="{3013E4CA-3D04-4B8E-AD4B-A9C89AE2F775}" srcId="{0D3B9159-4578-43ED-A3FD-DDC61E7C7F72}" destId="{72A52BEE-4E28-40CF-8CF9-8FCF2A252E4D}" srcOrd="0" destOrd="0" parTransId="{A4101A9F-D86C-48F6-A930-D8A23A400872}" sibTransId="{5BD9998B-DD1B-4A14-A828-0B248FFF8EB9}"/>
    <dgm:cxn modelId="{568B59D9-C02C-4379-8915-A2F7E5470F96}" type="presOf" srcId="{0D3B9159-4578-43ED-A3FD-DDC61E7C7F72}" destId="{4FD49D99-CD4D-4FC6-BA8B-8A730E2D8749}" srcOrd="0" destOrd="0" presId="urn:microsoft.com/office/officeart/2005/8/layout/cycle7#2"/>
    <dgm:cxn modelId="{06663AEE-E6A6-45F0-B277-81F967BFA82D}" type="presOf" srcId="{293E0565-E62D-4781-AAE7-2D877B455A9F}" destId="{779BEBBC-F70D-4D96-98B5-02EA749AF513}" srcOrd="0" destOrd="0" presId="urn:microsoft.com/office/officeart/2005/8/layout/cycle7#2"/>
    <dgm:cxn modelId="{69D52AF9-2FEB-4593-8BCB-A20823A4ECE4}" srcId="{0D3B9159-4578-43ED-A3FD-DDC61E7C7F72}" destId="{8FAC136D-D878-43F8-800E-BCD8E3A38D2F}" srcOrd="1" destOrd="0" parTransId="{387D4B79-E0CA-45D8-9D59-1B99C7955D30}" sibTransId="{CCA0A58E-393C-4D58-8F54-EA0D6ED48CAB}"/>
    <dgm:cxn modelId="{C281F8B1-664D-40A1-90F9-E21A65190F78}" type="presParOf" srcId="{4FD49D99-CD4D-4FC6-BA8B-8A730E2D8749}" destId="{F997B372-FDB1-41FB-B22C-176B158982FC}" srcOrd="0" destOrd="0" presId="urn:microsoft.com/office/officeart/2005/8/layout/cycle7#2"/>
    <dgm:cxn modelId="{35B3C693-119F-49F1-90BF-42BEB3DAAD8A}" type="presParOf" srcId="{4FD49D99-CD4D-4FC6-BA8B-8A730E2D8749}" destId="{891135AE-EBAE-490A-BCED-25F30BA7ED67}" srcOrd="1" destOrd="0" presId="urn:microsoft.com/office/officeart/2005/8/layout/cycle7#2"/>
    <dgm:cxn modelId="{78BB58E6-D170-48FB-AB95-A15E1EBC3987}" type="presParOf" srcId="{891135AE-EBAE-490A-BCED-25F30BA7ED67}" destId="{9B0D321F-A47C-44D8-9C56-0CF7F80915BF}" srcOrd="0" destOrd="0" presId="urn:microsoft.com/office/officeart/2005/8/layout/cycle7#2"/>
    <dgm:cxn modelId="{03D8B31E-6FCB-4AC5-9590-F097726A154A}" type="presParOf" srcId="{4FD49D99-CD4D-4FC6-BA8B-8A730E2D8749}" destId="{0D56CA93-5C4D-4F7B-AAAF-FBC5F24E8408}" srcOrd="2" destOrd="0" presId="urn:microsoft.com/office/officeart/2005/8/layout/cycle7#2"/>
    <dgm:cxn modelId="{67F9E355-6B5B-47E8-BF8B-42C8FDB5D8C8}" type="presParOf" srcId="{4FD49D99-CD4D-4FC6-BA8B-8A730E2D8749}" destId="{A45CFE80-E75D-4F7B-AECF-20B6D60E56A9}" srcOrd="3" destOrd="0" presId="urn:microsoft.com/office/officeart/2005/8/layout/cycle7#2"/>
    <dgm:cxn modelId="{CD82DF38-7658-4489-B349-AF5B7048BAD8}" type="presParOf" srcId="{A45CFE80-E75D-4F7B-AECF-20B6D60E56A9}" destId="{2E971066-7E70-49C7-A98D-D7E84302D39F}" srcOrd="0" destOrd="0" presId="urn:microsoft.com/office/officeart/2005/8/layout/cycle7#2"/>
    <dgm:cxn modelId="{27CD1022-D2D4-4A87-AD0D-F89F13040617}" type="presParOf" srcId="{4FD49D99-CD4D-4FC6-BA8B-8A730E2D8749}" destId="{779BEBBC-F70D-4D96-98B5-02EA749AF513}" srcOrd="4" destOrd="0" presId="urn:microsoft.com/office/officeart/2005/8/layout/cycle7#2"/>
    <dgm:cxn modelId="{98153EE2-2FA8-48DF-8C02-A7C2EAEAF5FD}" type="presParOf" srcId="{4FD49D99-CD4D-4FC6-BA8B-8A730E2D8749}" destId="{CA191AD3-0D5B-4EB1-BAE3-1D732BA9A05D}" srcOrd="5" destOrd="0" presId="urn:microsoft.com/office/officeart/2005/8/layout/cycle7#2"/>
    <dgm:cxn modelId="{3DBAD2E0-1CD1-407A-A52A-F1CF8A5F4A41}" type="presParOf" srcId="{CA191AD3-0D5B-4EB1-BAE3-1D732BA9A05D}" destId="{62F91D89-D1F9-4EA4-BB7D-06E125AEEB0F}" srcOrd="0" destOrd="0" presId="urn:microsoft.com/office/officeart/2005/8/layout/cycle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4E186-49EF-415F-A67F-B7F5E6508B8D}">
      <dsp:nvSpPr>
        <dsp:cNvPr id="0" name=""/>
        <dsp:cNvSpPr/>
      </dsp:nvSpPr>
      <dsp:spPr>
        <a:xfrm rot="16200000">
          <a:off x="-631243" y="633536"/>
          <a:ext cx="4525963" cy="3258889"/>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marL="0" lvl="0" indent="0" algn="ctr" defTabSz="1422400">
            <a:lnSpc>
              <a:spcPct val="90000"/>
            </a:lnSpc>
            <a:spcBef>
              <a:spcPct val="0"/>
            </a:spcBef>
            <a:spcAft>
              <a:spcPct val="35000"/>
            </a:spcAft>
            <a:buNone/>
          </a:pPr>
          <a:r>
            <a:rPr lang="es-MX" sz="3200" b="1" kern="1200" dirty="0"/>
            <a:t>ISR ACREDITABLE</a:t>
          </a:r>
        </a:p>
      </dsp:txBody>
      <dsp:txXfrm rot="5400000">
        <a:off x="2294" y="905192"/>
        <a:ext cx="3258889" cy="2715577"/>
      </dsp:txXfrm>
    </dsp:sp>
    <dsp:sp modelId="{C959C132-7517-4082-A329-7839595BEB3E}">
      <dsp:nvSpPr>
        <dsp:cNvPr id="0" name=""/>
        <dsp:cNvSpPr/>
      </dsp:nvSpPr>
      <dsp:spPr>
        <a:xfrm rot="16200000">
          <a:off x="2769786" y="1056703"/>
          <a:ext cx="3884181" cy="2412555"/>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5256" bIns="0" numCol="1" spcCol="1270" anchor="ctr" anchorCtr="0">
          <a:noAutofit/>
        </a:bodyPr>
        <a:lstStyle/>
        <a:p>
          <a:pPr marL="0" lvl="0" indent="0" algn="ctr" defTabSz="933450">
            <a:lnSpc>
              <a:spcPct val="90000"/>
            </a:lnSpc>
            <a:spcBef>
              <a:spcPct val="0"/>
            </a:spcBef>
            <a:spcAft>
              <a:spcPct val="35000"/>
            </a:spcAft>
            <a:buNone/>
          </a:pPr>
          <a:r>
            <a:rPr lang="es-MX" sz="2100" b="1" kern="1200" dirty="0"/>
            <a:t>FRACCIÓN I</a:t>
          </a:r>
        </a:p>
        <a:p>
          <a:pPr marL="0" lvl="0" indent="0" algn="ctr" defTabSz="933450">
            <a:lnSpc>
              <a:spcPct val="90000"/>
            </a:lnSpc>
            <a:spcBef>
              <a:spcPct val="0"/>
            </a:spcBef>
            <a:spcAft>
              <a:spcPct val="35000"/>
            </a:spcAft>
            <a:buNone/>
          </a:pPr>
          <a:r>
            <a:rPr lang="es-MX" sz="2100" b="1" kern="1200" dirty="0"/>
            <a:t>ISR A CARGO EJERCICIO</a:t>
          </a:r>
        </a:p>
      </dsp:txBody>
      <dsp:txXfrm rot="5400000">
        <a:off x="3505599" y="1097726"/>
        <a:ext cx="2412555" cy="2330509"/>
      </dsp:txXfrm>
    </dsp:sp>
    <dsp:sp modelId="{03D5B293-6F83-4327-9602-F84D60A5DA93}">
      <dsp:nvSpPr>
        <dsp:cNvPr id="0" name=""/>
        <dsp:cNvSpPr/>
      </dsp:nvSpPr>
      <dsp:spPr>
        <a:xfrm rot="16200000">
          <a:off x="5396864" y="1230614"/>
          <a:ext cx="3596149" cy="2064734"/>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5256" bIns="0" numCol="1" spcCol="1270" anchor="ctr" anchorCtr="0">
          <a:noAutofit/>
        </a:bodyPr>
        <a:lstStyle/>
        <a:p>
          <a:pPr marL="0" lvl="0" indent="0" algn="ctr" defTabSz="933450">
            <a:lnSpc>
              <a:spcPct val="90000"/>
            </a:lnSpc>
            <a:spcBef>
              <a:spcPct val="0"/>
            </a:spcBef>
            <a:spcAft>
              <a:spcPct val="35000"/>
            </a:spcAft>
            <a:buNone/>
          </a:pPr>
          <a:r>
            <a:rPr lang="es-MX" sz="2100" b="1" kern="1200" dirty="0"/>
            <a:t>FRACCIÓN I</a:t>
          </a:r>
        </a:p>
        <a:p>
          <a:pPr marL="0" lvl="0" indent="0" algn="ctr" defTabSz="933450">
            <a:lnSpc>
              <a:spcPct val="90000"/>
            </a:lnSpc>
            <a:spcBef>
              <a:spcPct val="0"/>
            </a:spcBef>
            <a:spcAft>
              <a:spcPct val="35000"/>
            </a:spcAft>
            <a:buNone/>
          </a:pPr>
          <a:r>
            <a:rPr lang="es-MX" sz="2100" b="1" kern="1200" dirty="0"/>
            <a:t>ISR DE LOS DOS EJERCICIOS SIGUIENTES (INCLUYENDO PP)</a:t>
          </a:r>
        </a:p>
      </dsp:txBody>
      <dsp:txXfrm rot="5400000">
        <a:off x="6162571" y="1184137"/>
        <a:ext cx="2064734" cy="2157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34FDA-65D2-4573-9232-0709BF3AFC0D}">
      <dsp:nvSpPr>
        <dsp:cNvPr id="0" name=""/>
        <dsp:cNvSpPr/>
      </dsp:nvSpPr>
      <dsp:spPr>
        <a:xfrm>
          <a:off x="2485851" y="552"/>
          <a:ext cx="3257897" cy="18099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MX" sz="3600" b="1" kern="1200" dirty="0"/>
            <a:t>DIV. PROVIENE CUFIN</a:t>
          </a:r>
        </a:p>
      </dsp:txBody>
      <dsp:txXfrm>
        <a:off x="2538862" y="53563"/>
        <a:ext cx="3151875" cy="1703921"/>
      </dsp:txXfrm>
    </dsp:sp>
    <dsp:sp modelId="{46CC6098-F322-41BB-8525-6F9C3617102D}">
      <dsp:nvSpPr>
        <dsp:cNvPr id="0" name=""/>
        <dsp:cNvSpPr/>
      </dsp:nvSpPr>
      <dsp:spPr>
        <a:xfrm rot="5400000">
          <a:off x="3775435" y="1855744"/>
          <a:ext cx="678728" cy="81447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s-MX" sz="2900" b="1" kern="1200"/>
        </a:p>
      </dsp:txBody>
      <dsp:txXfrm rot="-5400000">
        <a:off x="3870457" y="1923617"/>
        <a:ext cx="488684" cy="475110"/>
      </dsp:txXfrm>
    </dsp:sp>
    <dsp:sp modelId="{62EEF2AD-96F6-4B7D-BF0F-B77243097C98}">
      <dsp:nvSpPr>
        <dsp:cNvPr id="0" name=""/>
        <dsp:cNvSpPr/>
      </dsp:nvSpPr>
      <dsp:spPr>
        <a:xfrm>
          <a:off x="2485851" y="2715467"/>
          <a:ext cx="3257897" cy="180994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MX" sz="3600" b="1" kern="1200" dirty="0"/>
            <a:t>ISR (PM) = $0</a:t>
          </a:r>
        </a:p>
      </dsp:txBody>
      <dsp:txXfrm>
        <a:off x="2538862" y="2768478"/>
        <a:ext cx="3151875" cy="1703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BBF6E-E6D7-478B-BF3D-88B044E2E025}">
      <dsp:nvSpPr>
        <dsp:cNvPr id="0" name=""/>
        <dsp:cNvSpPr/>
      </dsp:nvSpPr>
      <dsp:spPr>
        <a:xfrm>
          <a:off x="3284288" y="2035"/>
          <a:ext cx="2514775" cy="12573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73660" rIns="110490" bIns="73660" numCol="1" spcCol="1270" anchor="ctr" anchorCtr="0">
          <a:noAutofit/>
        </a:bodyPr>
        <a:lstStyle/>
        <a:p>
          <a:pPr marL="0" lvl="0" indent="0" algn="ctr" defTabSz="2578100">
            <a:lnSpc>
              <a:spcPct val="90000"/>
            </a:lnSpc>
            <a:spcBef>
              <a:spcPct val="0"/>
            </a:spcBef>
            <a:spcAft>
              <a:spcPct val="35000"/>
            </a:spcAft>
            <a:buNone/>
          </a:pPr>
          <a:r>
            <a:rPr lang="es-MX" sz="5800" kern="1200" dirty="0"/>
            <a:t>ART. 77</a:t>
          </a:r>
        </a:p>
      </dsp:txBody>
      <dsp:txXfrm>
        <a:off x="3321116" y="38863"/>
        <a:ext cx="2441119" cy="1183731"/>
      </dsp:txXfrm>
    </dsp:sp>
    <dsp:sp modelId="{644E9EC4-3029-4343-BF70-261569B80CCD}">
      <dsp:nvSpPr>
        <dsp:cNvPr id="0" name=""/>
        <dsp:cNvSpPr/>
      </dsp:nvSpPr>
      <dsp:spPr>
        <a:xfrm>
          <a:off x="3535765" y="1259423"/>
          <a:ext cx="251477" cy="943040"/>
        </a:xfrm>
        <a:custGeom>
          <a:avLst/>
          <a:gdLst/>
          <a:ahLst/>
          <a:cxnLst/>
          <a:rect l="0" t="0" r="0" b="0"/>
          <a:pathLst>
            <a:path>
              <a:moveTo>
                <a:pt x="0" y="0"/>
              </a:moveTo>
              <a:lnTo>
                <a:pt x="0" y="943040"/>
              </a:lnTo>
              <a:lnTo>
                <a:pt x="251477" y="94304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AECD9C-DF6C-46A7-A141-09F4428865E4}">
      <dsp:nvSpPr>
        <dsp:cNvPr id="0" name=""/>
        <dsp:cNvSpPr/>
      </dsp:nvSpPr>
      <dsp:spPr>
        <a:xfrm>
          <a:off x="3787243" y="1573770"/>
          <a:ext cx="2011820" cy="12573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MX" sz="2700" kern="1200" dirty="0"/>
            <a:t>OBLIGACIÓN</a:t>
          </a:r>
        </a:p>
      </dsp:txBody>
      <dsp:txXfrm>
        <a:off x="3824071" y="1610598"/>
        <a:ext cx="1938164" cy="1183731"/>
      </dsp:txXfrm>
    </dsp:sp>
    <dsp:sp modelId="{07F307CD-C379-4D3B-B4F0-7BCCED66E92A}">
      <dsp:nvSpPr>
        <dsp:cNvPr id="0" name=""/>
        <dsp:cNvSpPr/>
      </dsp:nvSpPr>
      <dsp:spPr>
        <a:xfrm>
          <a:off x="3535765" y="1259423"/>
          <a:ext cx="251477" cy="2514775"/>
        </a:xfrm>
        <a:custGeom>
          <a:avLst/>
          <a:gdLst/>
          <a:ahLst/>
          <a:cxnLst/>
          <a:rect l="0" t="0" r="0" b="0"/>
          <a:pathLst>
            <a:path>
              <a:moveTo>
                <a:pt x="0" y="0"/>
              </a:moveTo>
              <a:lnTo>
                <a:pt x="0" y="2514775"/>
              </a:lnTo>
              <a:lnTo>
                <a:pt x="251477" y="251477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735EDD-9516-4692-9685-9A89AACF92B0}">
      <dsp:nvSpPr>
        <dsp:cNvPr id="0" name=""/>
        <dsp:cNvSpPr/>
      </dsp:nvSpPr>
      <dsp:spPr>
        <a:xfrm>
          <a:off x="3787243" y="3145505"/>
          <a:ext cx="2011820" cy="125738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MX" sz="2700" kern="1200" dirty="0"/>
            <a:t>RF 1989</a:t>
          </a:r>
        </a:p>
      </dsp:txBody>
      <dsp:txXfrm>
        <a:off x="3824071" y="3182333"/>
        <a:ext cx="1938164" cy="1183731"/>
      </dsp:txXfrm>
    </dsp:sp>
    <dsp:sp modelId="{C17A0E3B-3E95-48AF-9255-92A0E14B68EB}">
      <dsp:nvSpPr>
        <dsp:cNvPr id="0" name=""/>
        <dsp:cNvSpPr/>
      </dsp:nvSpPr>
      <dsp:spPr>
        <a:xfrm>
          <a:off x="3535765" y="1259423"/>
          <a:ext cx="251477" cy="4086510"/>
        </a:xfrm>
        <a:custGeom>
          <a:avLst/>
          <a:gdLst/>
          <a:ahLst/>
          <a:cxnLst/>
          <a:rect l="0" t="0" r="0" b="0"/>
          <a:pathLst>
            <a:path>
              <a:moveTo>
                <a:pt x="0" y="0"/>
              </a:moveTo>
              <a:lnTo>
                <a:pt x="0" y="4086510"/>
              </a:lnTo>
              <a:lnTo>
                <a:pt x="251477" y="408651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38A2FE-D16B-490F-831B-41012AE9C783}">
      <dsp:nvSpPr>
        <dsp:cNvPr id="0" name=""/>
        <dsp:cNvSpPr/>
      </dsp:nvSpPr>
      <dsp:spPr>
        <a:xfrm>
          <a:off x="3787243" y="4717240"/>
          <a:ext cx="2011820" cy="125738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MX" sz="2700" kern="1200" dirty="0"/>
            <a:t>DT 1975</a:t>
          </a:r>
        </a:p>
      </dsp:txBody>
      <dsp:txXfrm>
        <a:off x="3824071" y="4754068"/>
        <a:ext cx="1938164" cy="11837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7B372-FDB1-41FB-B22C-176B158982FC}">
      <dsp:nvSpPr>
        <dsp:cNvPr id="0" name=""/>
        <dsp:cNvSpPr/>
      </dsp:nvSpPr>
      <dsp:spPr>
        <a:xfrm>
          <a:off x="1797422" y="17"/>
          <a:ext cx="1229691" cy="61484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EXCEPTO</a:t>
          </a:r>
        </a:p>
      </dsp:txBody>
      <dsp:txXfrm>
        <a:off x="1815430" y="18025"/>
        <a:ext cx="1193675" cy="578829"/>
      </dsp:txXfrm>
    </dsp:sp>
    <dsp:sp modelId="{891135AE-EBAE-490A-BCED-25F30BA7ED67}">
      <dsp:nvSpPr>
        <dsp:cNvPr id="0" name=""/>
        <dsp:cNvSpPr/>
      </dsp:nvSpPr>
      <dsp:spPr>
        <a:xfrm rot="3600000">
          <a:off x="2599064" y="1080534"/>
          <a:ext cx="643342" cy="215195"/>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MX" sz="900" kern="1200"/>
        </a:p>
      </dsp:txBody>
      <dsp:txXfrm>
        <a:off x="2663623" y="1123573"/>
        <a:ext cx="514225" cy="129117"/>
      </dsp:txXfrm>
    </dsp:sp>
    <dsp:sp modelId="{0D56CA93-5C4D-4F7B-AAAF-FBC5F24E8408}">
      <dsp:nvSpPr>
        <dsp:cNvPr id="0" name=""/>
        <dsp:cNvSpPr/>
      </dsp:nvSpPr>
      <dsp:spPr>
        <a:xfrm>
          <a:off x="2814357" y="1761400"/>
          <a:ext cx="1229691" cy="61484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28 - IX</a:t>
          </a:r>
        </a:p>
      </dsp:txBody>
      <dsp:txXfrm>
        <a:off x="2832365" y="1779408"/>
        <a:ext cx="1193675" cy="578829"/>
      </dsp:txXfrm>
    </dsp:sp>
    <dsp:sp modelId="{A45CFE80-E75D-4F7B-AECF-20B6D60E56A9}">
      <dsp:nvSpPr>
        <dsp:cNvPr id="0" name=""/>
        <dsp:cNvSpPr/>
      </dsp:nvSpPr>
      <dsp:spPr>
        <a:xfrm rot="10800000">
          <a:off x="2090596" y="1961225"/>
          <a:ext cx="643342" cy="215195"/>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MX" sz="900" kern="1200"/>
        </a:p>
      </dsp:txBody>
      <dsp:txXfrm rot="10800000">
        <a:off x="2155154" y="2004264"/>
        <a:ext cx="514225" cy="129117"/>
      </dsp:txXfrm>
    </dsp:sp>
    <dsp:sp modelId="{779BEBBC-F70D-4D96-98B5-02EA749AF513}">
      <dsp:nvSpPr>
        <dsp:cNvPr id="0" name=""/>
        <dsp:cNvSpPr/>
      </dsp:nvSpPr>
      <dsp:spPr>
        <a:xfrm>
          <a:off x="780487" y="1761400"/>
          <a:ext cx="1229691" cy="61484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28 - VIII</a:t>
          </a:r>
        </a:p>
      </dsp:txBody>
      <dsp:txXfrm>
        <a:off x="798495" y="1779408"/>
        <a:ext cx="1193675" cy="578829"/>
      </dsp:txXfrm>
    </dsp:sp>
    <dsp:sp modelId="{CA191AD3-0D5B-4EB1-BAE3-1D732BA9A05D}">
      <dsp:nvSpPr>
        <dsp:cNvPr id="0" name=""/>
        <dsp:cNvSpPr/>
      </dsp:nvSpPr>
      <dsp:spPr>
        <a:xfrm rot="18000000">
          <a:off x="1582129" y="1080534"/>
          <a:ext cx="643342" cy="215195"/>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MX" sz="900" kern="1200"/>
        </a:p>
      </dsp:txBody>
      <dsp:txXfrm>
        <a:off x="1646688" y="1123573"/>
        <a:ext cx="514225" cy="12911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7#2">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Sty" val="arr"/>
                    <dgm:param type="endSty" val="arr"/>
                    <dgm:param type="begPts" val="radial"/>
                    <dgm:param type="endPts" val="radial"/>
                  </dgm:alg>
                </dgm:if>
                <dgm:else name="Name8">
                  <dgm:alg type="conn">
                    <dgm:param type="begSty" val="arr"/>
                    <dgm:param type="endSty" val="arr"/>
                    <dgm:param type="begPts" val="auto"/>
                    <dgm:param type="endPts" val="auto"/>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068F543-B200-47D5-BDE9-15E1A18150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70798368-1326-4B7F-ABBA-E06EEE7D72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4AB76C-3764-4550-90D4-7EDD727B95BB}" type="datetimeFigureOut">
              <a:rPr lang="es-MX" smtClean="0"/>
              <a:t>06/06/2023</a:t>
            </a:fld>
            <a:endParaRPr lang="es-MX"/>
          </a:p>
        </p:txBody>
      </p:sp>
      <p:sp>
        <p:nvSpPr>
          <p:cNvPr id="4" name="Marcador de pie de página 3">
            <a:extLst>
              <a:ext uri="{FF2B5EF4-FFF2-40B4-BE49-F238E27FC236}">
                <a16:creationId xmlns:a16="http://schemas.microsoft.com/office/drawing/2014/main" id="{25DD3D9A-1B7D-4A03-B8A0-162EC3D77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66FF19F9-BEC1-4E89-879B-A8C55E3282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0788F8-0AC0-49B4-B5A3-C4C736CFCD05}" type="slidenum">
              <a:rPr lang="es-MX" smtClean="0"/>
              <a:t>‹Nº›</a:t>
            </a:fld>
            <a:endParaRPr lang="es-MX"/>
          </a:p>
        </p:txBody>
      </p:sp>
    </p:spTree>
    <p:extLst>
      <p:ext uri="{BB962C8B-B14F-4D97-AF65-F5344CB8AC3E}">
        <p14:creationId xmlns:p14="http://schemas.microsoft.com/office/powerpoint/2010/main" val="4200303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7.svg" /><Relationship Id="rId3" Type="http://schemas.openxmlformats.org/officeDocument/2006/relationships/image" Target="../media/image2.png" /><Relationship Id="rId7" Type="http://schemas.openxmlformats.org/officeDocument/2006/relationships/image" Target="../media/image6.pn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5.jpg" /><Relationship Id="rId5" Type="http://schemas.openxmlformats.org/officeDocument/2006/relationships/image" Target="../media/image4.png" /><Relationship Id="rId4" Type="http://schemas.openxmlformats.org/officeDocument/2006/relationships/image" Target="../media/image3.png"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 /><Relationship Id="rId3" Type="http://schemas.openxmlformats.org/officeDocument/2006/relationships/image" Target="../media/image2.png" /><Relationship Id="rId7" Type="http://schemas.openxmlformats.org/officeDocument/2006/relationships/image" Target="../media/image6.pn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5.jpg" /><Relationship Id="rId5" Type="http://schemas.openxmlformats.org/officeDocument/2006/relationships/image" Target="../media/image4.png" /><Relationship Id="rId4" Type="http://schemas.openxmlformats.org/officeDocument/2006/relationships/image" Target="../media/image3.png"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63C68-84BE-47A9-BFA6-6F60305184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33D0D546-7BE0-4C73-B34B-BA1097D3F6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E8F6C91-AE3C-42D5-99F6-13418A537386}"/>
              </a:ext>
            </a:extLst>
          </p:cNvPr>
          <p:cNvSpPr>
            <a:spLocks noGrp="1"/>
          </p:cNvSpPr>
          <p:nvPr>
            <p:ph type="dt" sz="half" idx="10"/>
          </p:nvPr>
        </p:nvSpPr>
        <p:spPr/>
        <p:txBody>
          <a:bodyPr/>
          <a:lstStyle/>
          <a:p>
            <a:fld id="{897E5B18-86D5-4CE1-9A57-192BCDA1A7BA}" type="datetimeFigureOut">
              <a:rPr lang="es-MX" smtClean="0"/>
              <a:t>06/06/2023</a:t>
            </a:fld>
            <a:endParaRPr lang="es-MX"/>
          </a:p>
        </p:txBody>
      </p:sp>
      <p:sp>
        <p:nvSpPr>
          <p:cNvPr id="5" name="Marcador de pie de página 4">
            <a:extLst>
              <a:ext uri="{FF2B5EF4-FFF2-40B4-BE49-F238E27FC236}">
                <a16:creationId xmlns:a16="http://schemas.microsoft.com/office/drawing/2014/main" id="{A7568E67-3B87-4647-BBD9-37BAD778836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F3368EB-BA68-4AFC-9A3F-1E9619F37AAB}"/>
              </a:ext>
            </a:extLst>
          </p:cNvPr>
          <p:cNvSpPr>
            <a:spLocks noGrp="1"/>
          </p:cNvSpPr>
          <p:nvPr>
            <p:ph type="sldNum" sz="quarter" idx="12"/>
          </p:nvPr>
        </p:nvSpPr>
        <p:spPr/>
        <p:txBody>
          <a:bodyPr/>
          <a:lstStyle/>
          <a:p>
            <a:fld id="{F49297C9-5CAD-4519-9475-B998CB39C5F4}" type="slidenum">
              <a:rPr lang="es-MX" smtClean="0"/>
              <a:t>‹Nº›</a:t>
            </a:fld>
            <a:endParaRPr lang="es-MX"/>
          </a:p>
        </p:txBody>
      </p:sp>
      <p:grpSp>
        <p:nvGrpSpPr>
          <p:cNvPr id="7" name="Grupo 6">
            <a:extLst>
              <a:ext uri="{FF2B5EF4-FFF2-40B4-BE49-F238E27FC236}">
                <a16:creationId xmlns:a16="http://schemas.microsoft.com/office/drawing/2014/main" id="{A22EEA7F-B61C-46C7-AD4D-8B664C782DF5}"/>
              </a:ext>
            </a:extLst>
          </p:cNvPr>
          <p:cNvGrpSpPr/>
          <p:nvPr userDrawn="1"/>
        </p:nvGrpSpPr>
        <p:grpSpPr>
          <a:xfrm>
            <a:off x="-1" y="1"/>
            <a:ext cx="11990731" cy="6857998"/>
            <a:chOff x="-1" y="1"/>
            <a:chExt cx="11990731" cy="6857998"/>
          </a:xfrm>
        </p:grpSpPr>
        <p:pic>
          <p:nvPicPr>
            <p:cNvPr id="8" name="Imagen 7">
              <a:extLst>
                <a:ext uri="{FF2B5EF4-FFF2-40B4-BE49-F238E27FC236}">
                  <a16:creationId xmlns:a16="http://schemas.microsoft.com/office/drawing/2014/main" id="{C93A0599-3A99-47E8-BA40-330DE1CA5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37" y="197357"/>
              <a:ext cx="1709890" cy="744752"/>
            </a:xfrm>
            <a:prstGeom prst="rect">
              <a:avLst/>
            </a:prstGeom>
          </p:spPr>
        </p:pic>
        <p:pic>
          <p:nvPicPr>
            <p:cNvPr id="9" name="Imagen 8">
              <a:extLst>
                <a:ext uri="{FF2B5EF4-FFF2-40B4-BE49-F238E27FC236}">
                  <a16:creationId xmlns:a16="http://schemas.microsoft.com/office/drawing/2014/main" id="{C170E8C5-083D-4E61-BDFC-743C49299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765" y="6377001"/>
              <a:ext cx="1022099" cy="440196"/>
            </a:xfrm>
            <a:prstGeom prst="rect">
              <a:avLst/>
            </a:prstGeom>
          </p:spPr>
        </p:pic>
        <p:pic>
          <p:nvPicPr>
            <p:cNvPr id="10" name="Imagen 9">
              <a:extLst>
                <a:ext uri="{FF2B5EF4-FFF2-40B4-BE49-F238E27FC236}">
                  <a16:creationId xmlns:a16="http://schemas.microsoft.com/office/drawing/2014/main" id="{161C77E7-EF18-4CDE-9628-9151818A6B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8631" y="6464187"/>
              <a:ext cx="1022099" cy="236795"/>
            </a:xfrm>
            <a:prstGeom prst="rect">
              <a:avLst/>
            </a:prstGeom>
          </p:spPr>
        </p:pic>
        <p:pic>
          <p:nvPicPr>
            <p:cNvPr id="11" name="Imagen 10">
              <a:extLst>
                <a:ext uri="{FF2B5EF4-FFF2-40B4-BE49-F238E27FC236}">
                  <a16:creationId xmlns:a16="http://schemas.microsoft.com/office/drawing/2014/main" id="{2692E30F-9ECA-44BE-8F26-BEDB8F458D24}"/>
                </a:ext>
              </a:extLst>
            </p:cNvPr>
            <p:cNvPicPr>
              <a:picLocks noChangeAspect="1"/>
            </p:cNvPicPr>
            <p:nvPr/>
          </p:nvPicPr>
          <p:blipFill>
            <a:blip r:embed="rId5"/>
            <a:stretch>
              <a:fillRect/>
            </a:stretch>
          </p:blipFill>
          <p:spPr>
            <a:xfrm rot="16200000">
              <a:off x="-808143" y="808145"/>
              <a:ext cx="1869441" cy="253153"/>
            </a:xfrm>
            <a:prstGeom prst="rect">
              <a:avLst/>
            </a:prstGeom>
          </p:spPr>
        </p:pic>
        <p:pic>
          <p:nvPicPr>
            <p:cNvPr id="12" name="Imagen 11">
              <a:extLst>
                <a:ext uri="{FF2B5EF4-FFF2-40B4-BE49-F238E27FC236}">
                  <a16:creationId xmlns:a16="http://schemas.microsoft.com/office/drawing/2014/main" id="{D9E8811C-05C1-4762-A8AC-3199FEC50325}"/>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1958" b="49045"/>
            <a:stretch/>
          </p:blipFill>
          <p:spPr>
            <a:xfrm>
              <a:off x="-1" y="5975608"/>
              <a:ext cx="9522691" cy="882391"/>
            </a:xfrm>
            <a:prstGeom prst="rect">
              <a:avLst/>
            </a:prstGeom>
          </p:spPr>
        </p:pic>
        <p:sp>
          <p:nvSpPr>
            <p:cNvPr id="13" name="CuadroTexto 12">
              <a:extLst>
                <a:ext uri="{FF2B5EF4-FFF2-40B4-BE49-F238E27FC236}">
                  <a16:creationId xmlns:a16="http://schemas.microsoft.com/office/drawing/2014/main" id="{0FE331FF-A89A-4202-BBF7-8B23A87EB096}"/>
                </a:ext>
              </a:extLst>
            </p:cNvPr>
            <p:cNvSpPr txBox="1"/>
            <p:nvPr/>
          </p:nvSpPr>
          <p:spPr>
            <a:xfrm>
              <a:off x="36947" y="6563699"/>
              <a:ext cx="2632363" cy="246221"/>
            </a:xfrm>
            <a:prstGeom prst="rect">
              <a:avLst/>
            </a:prstGeom>
            <a:noFill/>
          </p:spPr>
          <p:txBody>
            <a:bodyPr wrap="square" rtlCol="0">
              <a:spAutoFit/>
            </a:bodyPr>
            <a:lstStyle/>
            <a:p>
              <a:r>
                <a:rPr lang="es-MX" sz="1000" dirty="0">
                  <a:solidFill>
                    <a:schemeClr val="bg1"/>
                  </a:solidFill>
                </a:rPr>
                <a:t>www.esifiscal.com.mx</a:t>
              </a:r>
            </a:p>
          </p:txBody>
        </p:sp>
        <p:pic>
          <p:nvPicPr>
            <p:cNvPr id="14" name="Gráfico 13">
              <a:extLst>
                <a:ext uri="{FF2B5EF4-FFF2-40B4-BE49-F238E27FC236}">
                  <a16:creationId xmlns:a16="http://schemas.microsoft.com/office/drawing/2014/main" id="{A1BC63FA-A017-4D12-9780-3D54097143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42174" y="1301943"/>
              <a:ext cx="9026457" cy="3917142"/>
            </a:xfrm>
            <a:prstGeom prst="rect">
              <a:avLst/>
            </a:prstGeom>
          </p:spPr>
        </p:pic>
      </p:grpSp>
    </p:spTree>
    <p:extLst>
      <p:ext uri="{BB962C8B-B14F-4D97-AF65-F5344CB8AC3E}">
        <p14:creationId xmlns:p14="http://schemas.microsoft.com/office/powerpoint/2010/main" val="1249868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55A058-A375-4DF7-A5FA-3B542A7894F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B1D6306-1875-496F-BA71-14C25A04A4D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35D919C-17DE-4004-B8DC-5BBD51483445}"/>
              </a:ext>
            </a:extLst>
          </p:cNvPr>
          <p:cNvSpPr>
            <a:spLocks noGrp="1"/>
          </p:cNvSpPr>
          <p:nvPr>
            <p:ph type="dt" sz="half" idx="10"/>
          </p:nvPr>
        </p:nvSpPr>
        <p:spPr/>
        <p:txBody>
          <a:bodyPr/>
          <a:lstStyle/>
          <a:p>
            <a:fld id="{897E5B18-86D5-4CE1-9A57-192BCDA1A7BA}" type="datetimeFigureOut">
              <a:rPr lang="es-MX" smtClean="0"/>
              <a:t>06/06/2023</a:t>
            </a:fld>
            <a:endParaRPr lang="es-MX"/>
          </a:p>
        </p:txBody>
      </p:sp>
      <p:sp>
        <p:nvSpPr>
          <p:cNvPr id="5" name="Marcador de pie de página 4">
            <a:extLst>
              <a:ext uri="{FF2B5EF4-FFF2-40B4-BE49-F238E27FC236}">
                <a16:creationId xmlns:a16="http://schemas.microsoft.com/office/drawing/2014/main" id="{BD0CF3EF-32F9-4658-9DC5-6A7FD14A067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6F2EDA1-17C2-4ED2-A8D7-114DD5BC3222}"/>
              </a:ext>
            </a:extLst>
          </p:cNvPr>
          <p:cNvSpPr>
            <a:spLocks noGrp="1"/>
          </p:cNvSpPr>
          <p:nvPr>
            <p:ph type="sldNum" sz="quarter" idx="12"/>
          </p:nvPr>
        </p:nvSpPr>
        <p:spPr/>
        <p:txBody>
          <a:bodyPr/>
          <a:lstStyle/>
          <a:p>
            <a:fld id="{F49297C9-5CAD-4519-9475-B998CB39C5F4}" type="slidenum">
              <a:rPr lang="es-MX" smtClean="0"/>
              <a:t>‹Nº›</a:t>
            </a:fld>
            <a:endParaRPr lang="es-MX"/>
          </a:p>
        </p:txBody>
      </p:sp>
    </p:spTree>
    <p:extLst>
      <p:ext uri="{BB962C8B-B14F-4D97-AF65-F5344CB8AC3E}">
        <p14:creationId xmlns:p14="http://schemas.microsoft.com/office/powerpoint/2010/main" val="42748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2BDC8EF-FE6C-42B6-B704-603E0901C8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5704FAD-1386-4AFC-B723-8CB3EE50EF4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C99DB64-BFD8-466A-BD37-F06A215543A4}"/>
              </a:ext>
            </a:extLst>
          </p:cNvPr>
          <p:cNvSpPr>
            <a:spLocks noGrp="1"/>
          </p:cNvSpPr>
          <p:nvPr>
            <p:ph type="dt" sz="half" idx="10"/>
          </p:nvPr>
        </p:nvSpPr>
        <p:spPr/>
        <p:txBody>
          <a:bodyPr/>
          <a:lstStyle/>
          <a:p>
            <a:fld id="{897E5B18-86D5-4CE1-9A57-192BCDA1A7BA}" type="datetimeFigureOut">
              <a:rPr lang="es-MX" smtClean="0"/>
              <a:t>06/06/2023</a:t>
            </a:fld>
            <a:endParaRPr lang="es-MX"/>
          </a:p>
        </p:txBody>
      </p:sp>
      <p:sp>
        <p:nvSpPr>
          <p:cNvPr id="5" name="Marcador de pie de página 4">
            <a:extLst>
              <a:ext uri="{FF2B5EF4-FFF2-40B4-BE49-F238E27FC236}">
                <a16:creationId xmlns:a16="http://schemas.microsoft.com/office/drawing/2014/main" id="{865E2543-7730-4C2D-AC0B-D6CAD1A2ABD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74A2C38-429B-42D3-BB1B-A21F9B1D2A6A}"/>
              </a:ext>
            </a:extLst>
          </p:cNvPr>
          <p:cNvSpPr>
            <a:spLocks noGrp="1"/>
          </p:cNvSpPr>
          <p:nvPr>
            <p:ph type="sldNum" sz="quarter" idx="12"/>
          </p:nvPr>
        </p:nvSpPr>
        <p:spPr/>
        <p:txBody>
          <a:bodyPr/>
          <a:lstStyle/>
          <a:p>
            <a:fld id="{F49297C9-5CAD-4519-9475-B998CB39C5F4}" type="slidenum">
              <a:rPr lang="es-MX" smtClean="0"/>
              <a:t>‹Nº›</a:t>
            </a:fld>
            <a:endParaRPr lang="es-MX"/>
          </a:p>
        </p:txBody>
      </p:sp>
    </p:spTree>
    <p:extLst>
      <p:ext uri="{BB962C8B-B14F-4D97-AF65-F5344CB8AC3E}">
        <p14:creationId xmlns:p14="http://schemas.microsoft.com/office/powerpoint/2010/main" val="72468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BFDFCB-88EA-4D71-83F7-43339D9B16C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BA97A0E-C320-49FB-9BF4-D4291139399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C05A7EB-46C0-43BA-BC68-6ADB34B541CC}"/>
              </a:ext>
            </a:extLst>
          </p:cNvPr>
          <p:cNvSpPr>
            <a:spLocks noGrp="1"/>
          </p:cNvSpPr>
          <p:nvPr>
            <p:ph type="dt" sz="half" idx="10"/>
          </p:nvPr>
        </p:nvSpPr>
        <p:spPr/>
        <p:txBody>
          <a:bodyPr/>
          <a:lstStyle/>
          <a:p>
            <a:fld id="{897E5B18-86D5-4CE1-9A57-192BCDA1A7BA}" type="datetimeFigureOut">
              <a:rPr lang="es-MX" smtClean="0"/>
              <a:t>06/06/2023</a:t>
            </a:fld>
            <a:endParaRPr lang="es-MX"/>
          </a:p>
        </p:txBody>
      </p:sp>
      <p:sp>
        <p:nvSpPr>
          <p:cNvPr id="5" name="Marcador de pie de página 4">
            <a:extLst>
              <a:ext uri="{FF2B5EF4-FFF2-40B4-BE49-F238E27FC236}">
                <a16:creationId xmlns:a16="http://schemas.microsoft.com/office/drawing/2014/main" id="{61A91C5F-A7AA-4E2E-AE9B-20E6F5C13DF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33400CA-8489-4365-8980-3687E46354F3}"/>
              </a:ext>
            </a:extLst>
          </p:cNvPr>
          <p:cNvSpPr>
            <a:spLocks noGrp="1"/>
          </p:cNvSpPr>
          <p:nvPr>
            <p:ph type="sldNum" sz="quarter" idx="12"/>
          </p:nvPr>
        </p:nvSpPr>
        <p:spPr/>
        <p:txBody>
          <a:bodyPr/>
          <a:lstStyle/>
          <a:p>
            <a:fld id="{F49297C9-5CAD-4519-9475-B998CB39C5F4}" type="slidenum">
              <a:rPr lang="es-MX" smtClean="0"/>
              <a:t>‹Nº›</a:t>
            </a:fld>
            <a:endParaRPr lang="es-MX"/>
          </a:p>
        </p:txBody>
      </p:sp>
      <p:grpSp>
        <p:nvGrpSpPr>
          <p:cNvPr id="7" name="Grupo 6">
            <a:extLst>
              <a:ext uri="{FF2B5EF4-FFF2-40B4-BE49-F238E27FC236}">
                <a16:creationId xmlns:a16="http://schemas.microsoft.com/office/drawing/2014/main" id="{14E0710E-2E91-40D4-BA70-22950BC91A66}"/>
              </a:ext>
            </a:extLst>
          </p:cNvPr>
          <p:cNvGrpSpPr/>
          <p:nvPr userDrawn="1"/>
        </p:nvGrpSpPr>
        <p:grpSpPr>
          <a:xfrm>
            <a:off x="-1" y="1"/>
            <a:ext cx="11990731" cy="6857998"/>
            <a:chOff x="-1" y="1"/>
            <a:chExt cx="11990731" cy="6857998"/>
          </a:xfrm>
        </p:grpSpPr>
        <p:pic>
          <p:nvPicPr>
            <p:cNvPr id="8" name="Imagen 7">
              <a:extLst>
                <a:ext uri="{FF2B5EF4-FFF2-40B4-BE49-F238E27FC236}">
                  <a16:creationId xmlns:a16="http://schemas.microsoft.com/office/drawing/2014/main" id="{15BD6151-0D79-4593-B564-14E67EB1F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37" y="197357"/>
              <a:ext cx="1709890" cy="744752"/>
            </a:xfrm>
            <a:prstGeom prst="rect">
              <a:avLst/>
            </a:prstGeom>
          </p:spPr>
        </p:pic>
        <p:pic>
          <p:nvPicPr>
            <p:cNvPr id="9" name="Imagen 8">
              <a:extLst>
                <a:ext uri="{FF2B5EF4-FFF2-40B4-BE49-F238E27FC236}">
                  <a16:creationId xmlns:a16="http://schemas.microsoft.com/office/drawing/2014/main" id="{601B022A-15A4-4B03-8EA9-796DB57BC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765" y="6377001"/>
              <a:ext cx="1022099" cy="440196"/>
            </a:xfrm>
            <a:prstGeom prst="rect">
              <a:avLst/>
            </a:prstGeom>
          </p:spPr>
        </p:pic>
        <p:pic>
          <p:nvPicPr>
            <p:cNvPr id="10" name="Imagen 9">
              <a:extLst>
                <a:ext uri="{FF2B5EF4-FFF2-40B4-BE49-F238E27FC236}">
                  <a16:creationId xmlns:a16="http://schemas.microsoft.com/office/drawing/2014/main" id="{90DD9974-7489-4EF8-A67E-D99020E7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8631" y="6464187"/>
              <a:ext cx="1022099" cy="236795"/>
            </a:xfrm>
            <a:prstGeom prst="rect">
              <a:avLst/>
            </a:prstGeom>
          </p:spPr>
        </p:pic>
        <p:pic>
          <p:nvPicPr>
            <p:cNvPr id="11" name="Imagen 10">
              <a:extLst>
                <a:ext uri="{FF2B5EF4-FFF2-40B4-BE49-F238E27FC236}">
                  <a16:creationId xmlns:a16="http://schemas.microsoft.com/office/drawing/2014/main" id="{FA39A4E7-ADA6-4B10-82CF-D9C900AFA36F}"/>
                </a:ext>
              </a:extLst>
            </p:cNvPr>
            <p:cNvPicPr>
              <a:picLocks noChangeAspect="1"/>
            </p:cNvPicPr>
            <p:nvPr/>
          </p:nvPicPr>
          <p:blipFill>
            <a:blip r:embed="rId5"/>
            <a:stretch>
              <a:fillRect/>
            </a:stretch>
          </p:blipFill>
          <p:spPr>
            <a:xfrm rot="16200000">
              <a:off x="-808143" y="808145"/>
              <a:ext cx="1869441" cy="253153"/>
            </a:xfrm>
            <a:prstGeom prst="rect">
              <a:avLst/>
            </a:prstGeom>
          </p:spPr>
        </p:pic>
        <p:pic>
          <p:nvPicPr>
            <p:cNvPr id="12" name="Imagen 11">
              <a:extLst>
                <a:ext uri="{FF2B5EF4-FFF2-40B4-BE49-F238E27FC236}">
                  <a16:creationId xmlns:a16="http://schemas.microsoft.com/office/drawing/2014/main" id="{075A82E8-A2DD-4FD9-80C1-0D36F8FAC404}"/>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1958" b="49045"/>
            <a:stretch/>
          </p:blipFill>
          <p:spPr>
            <a:xfrm>
              <a:off x="-1" y="5975608"/>
              <a:ext cx="9522691" cy="882391"/>
            </a:xfrm>
            <a:prstGeom prst="rect">
              <a:avLst/>
            </a:prstGeom>
          </p:spPr>
        </p:pic>
        <p:sp>
          <p:nvSpPr>
            <p:cNvPr id="13" name="CuadroTexto 12">
              <a:extLst>
                <a:ext uri="{FF2B5EF4-FFF2-40B4-BE49-F238E27FC236}">
                  <a16:creationId xmlns:a16="http://schemas.microsoft.com/office/drawing/2014/main" id="{08B7D494-E9D6-427E-BE48-36022910E934}"/>
                </a:ext>
              </a:extLst>
            </p:cNvPr>
            <p:cNvSpPr txBox="1"/>
            <p:nvPr/>
          </p:nvSpPr>
          <p:spPr>
            <a:xfrm>
              <a:off x="36947" y="6563699"/>
              <a:ext cx="2632363" cy="246221"/>
            </a:xfrm>
            <a:prstGeom prst="rect">
              <a:avLst/>
            </a:prstGeom>
            <a:noFill/>
          </p:spPr>
          <p:txBody>
            <a:bodyPr wrap="square" rtlCol="0">
              <a:spAutoFit/>
            </a:bodyPr>
            <a:lstStyle/>
            <a:p>
              <a:r>
                <a:rPr lang="es-MX" sz="1000" dirty="0">
                  <a:solidFill>
                    <a:schemeClr val="bg1"/>
                  </a:solidFill>
                </a:rPr>
                <a:t>www.esifiscal.com.mx</a:t>
              </a:r>
            </a:p>
          </p:txBody>
        </p:sp>
        <p:pic>
          <p:nvPicPr>
            <p:cNvPr id="14" name="Gráfico 13">
              <a:extLst>
                <a:ext uri="{FF2B5EF4-FFF2-40B4-BE49-F238E27FC236}">
                  <a16:creationId xmlns:a16="http://schemas.microsoft.com/office/drawing/2014/main" id="{6F00A074-997A-4DD4-8857-DA555E7FA9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42174" y="1301943"/>
              <a:ext cx="9026457" cy="3917142"/>
            </a:xfrm>
            <a:prstGeom prst="rect">
              <a:avLst/>
            </a:prstGeom>
          </p:spPr>
        </p:pic>
      </p:grpSp>
    </p:spTree>
    <p:extLst>
      <p:ext uri="{BB962C8B-B14F-4D97-AF65-F5344CB8AC3E}">
        <p14:creationId xmlns:p14="http://schemas.microsoft.com/office/powerpoint/2010/main" val="145532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875AE-CAF5-40BB-8CA2-ECB6E96FB6F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06F38DD-DCEC-4096-88AC-79258D01BE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05A6A5F-879F-409E-943A-ECBEDDE7A6DD}"/>
              </a:ext>
            </a:extLst>
          </p:cNvPr>
          <p:cNvSpPr>
            <a:spLocks noGrp="1"/>
          </p:cNvSpPr>
          <p:nvPr>
            <p:ph type="dt" sz="half" idx="10"/>
          </p:nvPr>
        </p:nvSpPr>
        <p:spPr/>
        <p:txBody>
          <a:bodyPr/>
          <a:lstStyle/>
          <a:p>
            <a:fld id="{897E5B18-86D5-4CE1-9A57-192BCDA1A7BA}" type="datetimeFigureOut">
              <a:rPr lang="es-MX" smtClean="0"/>
              <a:t>06/06/2023</a:t>
            </a:fld>
            <a:endParaRPr lang="es-MX"/>
          </a:p>
        </p:txBody>
      </p:sp>
      <p:sp>
        <p:nvSpPr>
          <p:cNvPr id="5" name="Marcador de pie de página 4">
            <a:extLst>
              <a:ext uri="{FF2B5EF4-FFF2-40B4-BE49-F238E27FC236}">
                <a16:creationId xmlns:a16="http://schemas.microsoft.com/office/drawing/2014/main" id="{31E6E92E-5980-435F-856E-1D6CEC7DA4B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AA66A3C-4065-4481-8CB9-CA4A562B8C5F}"/>
              </a:ext>
            </a:extLst>
          </p:cNvPr>
          <p:cNvSpPr>
            <a:spLocks noGrp="1"/>
          </p:cNvSpPr>
          <p:nvPr>
            <p:ph type="sldNum" sz="quarter" idx="12"/>
          </p:nvPr>
        </p:nvSpPr>
        <p:spPr/>
        <p:txBody>
          <a:bodyPr/>
          <a:lstStyle/>
          <a:p>
            <a:fld id="{F49297C9-5CAD-4519-9475-B998CB39C5F4}" type="slidenum">
              <a:rPr lang="es-MX" smtClean="0"/>
              <a:t>‹Nº›</a:t>
            </a:fld>
            <a:endParaRPr lang="es-MX"/>
          </a:p>
        </p:txBody>
      </p:sp>
    </p:spTree>
    <p:extLst>
      <p:ext uri="{BB962C8B-B14F-4D97-AF65-F5344CB8AC3E}">
        <p14:creationId xmlns:p14="http://schemas.microsoft.com/office/powerpoint/2010/main" val="397278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ABD9B5-55F6-4E05-9A05-CE19D10C127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E2A440E-4B80-4773-ADA8-B416994743F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B8115EDF-70F1-4CAB-AE52-36F9D9AB77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B64A457D-03A8-4E5F-B622-05DA61B22440}"/>
              </a:ext>
            </a:extLst>
          </p:cNvPr>
          <p:cNvSpPr>
            <a:spLocks noGrp="1"/>
          </p:cNvSpPr>
          <p:nvPr>
            <p:ph type="dt" sz="half" idx="10"/>
          </p:nvPr>
        </p:nvSpPr>
        <p:spPr/>
        <p:txBody>
          <a:bodyPr/>
          <a:lstStyle/>
          <a:p>
            <a:fld id="{897E5B18-86D5-4CE1-9A57-192BCDA1A7BA}" type="datetimeFigureOut">
              <a:rPr lang="es-MX" smtClean="0"/>
              <a:t>06/06/2023</a:t>
            </a:fld>
            <a:endParaRPr lang="es-MX"/>
          </a:p>
        </p:txBody>
      </p:sp>
      <p:sp>
        <p:nvSpPr>
          <p:cNvPr id="6" name="Marcador de pie de página 5">
            <a:extLst>
              <a:ext uri="{FF2B5EF4-FFF2-40B4-BE49-F238E27FC236}">
                <a16:creationId xmlns:a16="http://schemas.microsoft.com/office/drawing/2014/main" id="{5DB7C687-D0D2-4DF7-A8D8-A2F112E6583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E6B691A-3EF6-4430-861C-9F7A814C09F1}"/>
              </a:ext>
            </a:extLst>
          </p:cNvPr>
          <p:cNvSpPr>
            <a:spLocks noGrp="1"/>
          </p:cNvSpPr>
          <p:nvPr>
            <p:ph type="sldNum" sz="quarter" idx="12"/>
          </p:nvPr>
        </p:nvSpPr>
        <p:spPr/>
        <p:txBody>
          <a:bodyPr/>
          <a:lstStyle/>
          <a:p>
            <a:fld id="{F49297C9-5CAD-4519-9475-B998CB39C5F4}" type="slidenum">
              <a:rPr lang="es-MX" smtClean="0"/>
              <a:t>‹Nº›</a:t>
            </a:fld>
            <a:endParaRPr lang="es-MX"/>
          </a:p>
        </p:txBody>
      </p:sp>
    </p:spTree>
    <p:extLst>
      <p:ext uri="{BB962C8B-B14F-4D97-AF65-F5344CB8AC3E}">
        <p14:creationId xmlns:p14="http://schemas.microsoft.com/office/powerpoint/2010/main" val="247423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0975E9-2019-4670-957A-C50B29B05DF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50F56C6-1DE9-4B11-AAEE-A2E392A5B0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9C347E-63BC-4B05-AB5C-F8F459247B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0B9A7724-BB22-445D-B9BD-B726625BE9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F02975F-262B-4BA8-A0AE-FC8A2F6FDC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5824BA2D-8DCD-4179-8C45-CA56E0ECCBB9}"/>
              </a:ext>
            </a:extLst>
          </p:cNvPr>
          <p:cNvSpPr>
            <a:spLocks noGrp="1"/>
          </p:cNvSpPr>
          <p:nvPr>
            <p:ph type="dt" sz="half" idx="10"/>
          </p:nvPr>
        </p:nvSpPr>
        <p:spPr/>
        <p:txBody>
          <a:bodyPr/>
          <a:lstStyle/>
          <a:p>
            <a:fld id="{897E5B18-86D5-4CE1-9A57-192BCDA1A7BA}" type="datetimeFigureOut">
              <a:rPr lang="es-MX" smtClean="0"/>
              <a:t>06/06/2023</a:t>
            </a:fld>
            <a:endParaRPr lang="es-MX"/>
          </a:p>
        </p:txBody>
      </p:sp>
      <p:sp>
        <p:nvSpPr>
          <p:cNvPr id="8" name="Marcador de pie de página 7">
            <a:extLst>
              <a:ext uri="{FF2B5EF4-FFF2-40B4-BE49-F238E27FC236}">
                <a16:creationId xmlns:a16="http://schemas.microsoft.com/office/drawing/2014/main" id="{64549EBE-D44F-4C19-9888-A7B2F3AF40E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B6E410A5-BB41-47AD-A1B7-0F057390E16A}"/>
              </a:ext>
            </a:extLst>
          </p:cNvPr>
          <p:cNvSpPr>
            <a:spLocks noGrp="1"/>
          </p:cNvSpPr>
          <p:nvPr>
            <p:ph type="sldNum" sz="quarter" idx="12"/>
          </p:nvPr>
        </p:nvSpPr>
        <p:spPr/>
        <p:txBody>
          <a:bodyPr/>
          <a:lstStyle/>
          <a:p>
            <a:fld id="{F49297C9-5CAD-4519-9475-B998CB39C5F4}" type="slidenum">
              <a:rPr lang="es-MX" smtClean="0"/>
              <a:t>‹Nº›</a:t>
            </a:fld>
            <a:endParaRPr lang="es-MX"/>
          </a:p>
        </p:txBody>
      </p:sp>
    </p:spTree>
    <p:extLst>
      <p:ext uri="{BB962C8B-B14F-4D97-AF65-F5344CB8AC3E}">
        <p14:creationId xmlns:p14="http://schemas.microsoft.com/office/powerpoint/2010/main" val="249398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ABA5E6-432E-477A-ABEA-7952D168EFF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A145CF10-6037-4416-B1BD-41F2B4B4B3C9}"/>
              </a:ext>
            </a:extLst>
          </p:cNvPr>
          <p:cNvSpPr>
            <a:spLocks noGrp="1"/>
          </p:cNvSpPr>
          <p:nvPr>
            <p:ph type="dt" sz="half" idx="10"/>
          </p:nvPr>
        </p:nvSpPr>
        <p:spPr/>
        <p:txBody>
          <a:bodyPr/>
          <a:lstStyle/>
          <a:p>
            <a:fld id="{897E5B18-86D5-4CE1-9A57-192BCDA1A7BA}" type="datetimeFigureOut">
              <a:rPr lang="es-MX" smtClean="0"/>
              <a:t>06/06/2023</a:t>
            </a:fld>
            <a:endParaRPr lang="es-MX"/>
          </a:p>
        </p:txBody>
      </p:sp>
      <p:sp>
        <p:nvSpPr>
          <p:cNvPr id="4" name="Marcador de pie de página 3">
            <a:extLst>
              <a:ext uri="{FF2B5EF4-FFF2-40B4-BE49-F238E27FC236}">
                <a16:creationId xmlns:a16="http://schemas.microsoft.com/office/drawing/2014/main" id="{506B6262-2A03-466D-AE96-66E0F3A17A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C64CB724-9582-4623-BC5E-CE69E9A85458}"/>
              </a:ext>
            </a:extLst>
          </p:cNvPr>
          <p:cNvSpPr>
            <a:spLocks noGrp="1"/>
          </p:cNvSpPr>
          <p:nvPr>
            <p:ph type="sldNum" sz="quarter" idx="12"/>
          </p:nvPr>
        </p:nvSpPr>
        <p:spPr/>
        <p:txBody>
          <a:bodyPr/>
          <a:lstStyle/>
          <a:p>
            <a:fld id="{F49297C9-5CAD-4519-9475-B998CB39C5F4}" type="slidenum">
              <a:rPr lang="es-MX" smtClean="0"/>
              <a:t>‹Nº›</a:t>
            </a:fld>
            <a:endParaRPr lang="es-MX"/>
          </a:p>
        </p:txBody>
      </p:sp>
    </p:spTree>
    <p:extLst>
      <p:ext uri="{BB962C8B-B14F-4D97-AF65-F5344CB8AC3E}">
        <p14:creationId xmlns:p14="http://schemas.microsoft.com/office/powerpoint/2010/main" val="529593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39306F-3756-433A-9CF9-485F610B5FBA}"/>
              </a:ext>
            </a:extLst>
          </p:cNvPr>
          <p:cNvSpPr>
            <a:spLocks noGrp="1"/>
          </p:cNvSpPr>
          <p:nvPr>
            <p:ph type="dt" sz="half" idx="10"/>
          </p:nvPr>
        </p:nvSpPr>
        <p:spPr/>
        <p:txBody>
          <a:bodyPr/>
          <a:lstStyle/>
          <a:p>
            <a:fld id="{897E5B18-86D5-4CE1-9A57-192BCDA1A7BA}" type="datetimeFigureOut">
              <a:rPr lang="es-MX" smtClean="0"/>
              <a:t>06/06/2023</a:t>
            </a:fld>
            <a:endParaRPr lang="es-MX"/>
          </a:p>
        </p:txBody>
      </p:sp>
      <p:sp>
        <p:nvSpPr>
          <p:cNvPr id="3" name="Marcador de pie de página 2">
            <a:extLst>
              <a:ext uri="{FF2B5EF4-FFF2-40B4-BE49-F238E27FC236}">
                <a16:creationId xmlns:a16="http://schemas.microsoft.com/office/drawing/2014/main" id="{6DE67A84-27F9-4B91-BA3C-18BD19BD0C5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388DCE57-5AFA-4488-9DEF-84EC174621E7}"/>
              </a:ext>
            </a:extLst>
          </p:cNvPr>
          <p:cNvSpPr>
            <a:spLocks noGrp="1"/>
          </p:cNvSpPr>
          <p:nvPr>
            <p:ph type="sldNum" sz="quarter" idx="12"/>
          </p:nvPr>
        </p:nvSpPr>
        <p:spPr/>
        <p:txBody>
          <a:bodyPr/>
          <a:lstStyle/>
          <a:p>
            <a:fld id="{F49297C9-5CAD-4519-9475-B998CB39C5F4}" type="slidenum">
              <a:rPr lang="es-MX" smtClean="0"/>
              <a:t>‹Nº›</a:t>
            </a:fld>
            <a:endParaRPr lang="es-MX"/>
          </a:p>
        </p:txBody>
      </p:sp>
    </p:spTree>
    <p:extLst>
      <p:ext uri="{BB962C8B-B14F-4D97-AF65-F5344CB8AC3E}">
        <p14:creationId xmlns:p14="http://schemas.microsoft.com/office/powerpoint/2010/main" val="2484447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DDC39-8873-415B-B576-D6A6A60964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68515C0-AA6E-4E05-BA74-0BAD855B2B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8BA706A7-E216-4128-B8A6-3B546CEE3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44EEBF-2055-456F-B0D9-870CA2C001FE}"/>
              </a:ext>
            </a:extLst>
          </p:cNvPr>
          <p:cNvSpPr>
            <a:spLocks noGrp="1"/>
          </p:cNvSpPr>
          <p:nvPr>
            <p:ph type="dt" sz="half" idx="10"/>
          </p:nvPr>
        </p:nvSpPr>
        <p:spPr/>
        <p:txBody>
          <a:bodyPr/>
          <a:lstStyle/>
          <a:p>
            <a:fld id="{897E5B18-86D5-4CE1-9A57-192BCDA1A7BA}" type="datetimeFigureOut">
              <a:rPr lang="es-MX" smtClean="0"/>
              <a:t>06/06/2023</a:t>
            </a:fld>
            <a:endParaRPr lang="es-MX"/>
          </a:p>
        </p:txBody>
      </p:sp>
      <p:sp>
        <p:nvSpPr>
          <p:cNvPr id="6" name="Marcador de pie de página 5">
            <a:extLst>
              <a:ext uri="{FF2B5EF4-FFF2-40B4-BE49-F238E27FC236}">
                <a16:creationId xmlns:a16="http://schemas.microsoft.com/office/drawing/2014/main" id="{9801AA92-8456-4AAB-A3D1-D8152B57A01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E0BAE1F-D9FD-4324-96E9-04FCADB4AC3F}"/>
              </a:ext>
            </a:extLst>
          </p:cNvPr>
          <p:cNvSpPr>
            <a:spLocks noGrp="1"/>
          </p:cNvSpPr>
          <p:nvPr>
            <p:ph type="sldNum" sz="quarter" idx="12"/>
          </p:nvPr>
        </p:nvSpPr>
        <p:spPr/>
        <p:txBody>
          <a:bodyPr/>
          <a:lstStyle/>
          <a:p>
            <a:fld id="{F49297C9-5CAD-4519-9475-B998CB39C5F4}" type="slidenum">
              <a:rPr lang="es-MX" smtClean="0"/>
              <a:t>‹Nº›</a:t>
            </a:fld>
            <a:endParaRPr lang="es-MX"/>
          </a:p>
        </p:txBody>
      </p:sp>
    </p:spTree>
    <p:extLst>
      <p:ext uri="{BB962C8B-B14F-4D97-AF65-F5344CB8AC3E}">
        <p14:creationId xmlns:p14="http://schemas.microsoft.com/office/powerpoint/2010/main" val="282282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EC0993-5D76-4538-9004-AA25D0EB651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3988BC91-95BF-49B4-BAB4-73272A7BD9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2E6317E-FB12-42C7-A9F3-94F1BC82D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EE7503D-BA90-43D6-A15E-A756BCB54364}"/>
              </a:ext>
            </a:extLst>
          </p:cNvPr>
          <p:cNvSpPr>
            <a:spLocks noGrp="1"/>
          </p:cNvSpPr>
          <p:nvPr>
            <p:ph type="dt" sz="half" idx="10"/>
          </p:nvPr>
        </p:nvSpPr>
        <p:spPr/>
        <p:txBody>
          <a:bodyPr/>
          <a:lstStyle/>
          <a:p>
            <a:fld id="{897E5B18-86D5-4CE1-9A57-192BCDA1A7BA}" type="datetimeFigureOut">
              <a:rPr lang="es-MX" smtClean="0"/>
              <a:t>06/06/2023</a:t>
            </a:fld>
            <a:endParaRPr lang="es-MX"/>
          </a:p>
        </p:txBody>
      </p:sp>
      <p:sp>
        <p:nvSpPr>
          <p:cNvPr id="6" name="Marcador de pie de página 5">
            <a:extLst>
              <a:ext uri="{FF2B5EF4-FFF2-40B4-BE49-F238E27FC236}">
                <a16:creationId xmlns:a16="http://schemas.microsoft.com/office/drawing/2014/main" id="{69BD1087-2E0F-45D4-BBFA-39EB6BD9A1B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1E6C34D-81DF-4BFA-8198-24A09763C722}"/>
              </a:ext>
            </a:extLst>
          </p:cNvPr>
          <p:cNvSpPr>
            <a:spLocks noGrp="1"/>
          </p:cNvSpPr>
          <p:nvPr>
            <p:ph type="sldNum" sz="quarter" idx="12"/>
          </p:nvPr>
        </p:nvSpPr>
        <p:spPr/>
        <p:txBody>
          <a:bodyPr/>
          <a:lstStyle/>
          <a:p>
            <a:fld id="{F49297C9-5CAD-4519-9475-B998CB39C5F4}" type="slidenum">
              <a:rPr lang="es-MX" smtClean="0"/>
              <a:t>‹Nº›</a:t>
            </a:fld>
            <a:endParaRPr lang="es-MX"/>
          </a:p>
        </p:txBody>
      </p:sp>
    </p:spTree>
    <p:extLst>
      <p:ext uri="{BB962C8B-B14F-4D97-AF65-F5344CB8AC3E}">
        <p14:creationId xmlns:p14="http://schemas.microsoft.com/office/powerpoint/2010/main" val="358746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113902-DB27-43F7-8430-E0065BB859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639A821-B9ED-4223-969E-6AC8BA6F04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51AEA8D-DFFF-44D8-AD4E-89B45C40DE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E5B18-86D5-4CE1-9A57-192BCDA1A7BA}" type="datetimeFigureOut">
              <a:rPr lang="es-MX" smtClean="0"/>
              <a:t>06/06/2023</a:t>
            </a:fld>
            <a:endParaRPr lang="es-MX"/>
          </a:p>
        </p:txBody>
      </p:sp>
      <p:sp>
        <p:nvSpPr>
          <p:cNvPr id="5" name="Marcador de pie de página 4">
            <a:extLst>
              <a:ext uri="{FF2B5EF4-FFF2-40B4-BE49-F238E27FC236}">
                <a16:creationId xmlns:a16="http://schemas.microsoft.com/office/drawing/2014/main" id="{B93272EC-96CB-4A00-8997-0DD60FA094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0E03C721-4DE1-43CB-81EC-D2B74E2203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297C9-5CAD-4519-9475-B998CB39C5F4}" type="slidenum">
              <a:rPr lang="es-MX" smtClean="0"/>
              <a:t>‹Nº›</a:t>
            </a:fld>
            <a:endParaRPr lang="es-MX"/>
          </a:p>
        </p:txBody>
      </p:sp>
    </p:spTree>
    <p:extLst>
      <p:ext uri="{BB962C8B-B14F-4D97-AF65-F5344CB8AC3E}">
        <p14:creationId xmlns:p14="http://schemas.microsoft.com/office/powerpoint/2010/main" val="1992852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38.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image" Target="../media/image27.pn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30.pn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31.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3" Type="http://schemas.openxmlformats.org/officeDocument/2006/relationships/image" Target="../media/image35.png" /><Relationship Id="rId2" Type="http://schemas.openxmlformats.org/officeDocument/2006/relationships/image" Target="../media/image27.png"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A7CD7-D2EE-9663-CD7D-EF8029DA3740}"/>
              </a:ext>
            </a:extLst>
          </p:cNvPr>
          <p:cNvSpPr>
            <a:spLocks noGrp="1"/>
          </p:cNvSpPr>
          <p:nvPr>
            <p:ph type="ctrTitle"/>
          </p:nvPr>
        </p:nvSpPr>
        <p:spPr/>
        <p:txBody>
          <a:bodyPr/>
          <a:lstStyle/>
          <a:p>
            <a:r>
              <a:rPr lang="es-MX" b="1" dirty="0"/>
              <a:t>RÉGIMEN FISCAL DE DIVIDENDOS</a:t>
            </a:r>
          </a:p>
        </p:txBody>
      </p:sp>
      <p:sp>
        <p:nvSpPr>
          <p:cNvPr id="3" name="Subtítulo 2">
            <a:extLst>
              <a:ext uri="{FF2B5EF4-FFF2-40B4-BE49-F238E27FC236}">
                <a16:creationId xmlns:a16="http://schemas.microsoft.com/office/drawing/2014/main" id="{603732AB-CB18-6AF2-E4EA-70EAFD2B6416}"/>
              </a:ext>
            </a:extLst>
          </p:cNvPr>
          <p:cNvSpPr>
            <a:spLocks noGrp="1"/>
          </p:cNvSpPr>
          <p:nvPr>
            <p:ph type="subTitle" idx="1"/>
          </p:nvPr>
        </p:nvSpPr>
        <p:spPr/>
        <p:txBody>
          <a:bodyPr/>
          <a:lstStyle/>
          <a:p>
            <a:r>
              <a:rPr lang="es-MX" b="1" dirty="0"/>
              <a:t>CP y MAF JOSÉ MANUEL GUTIÉRREZ GARCÍA</a:t>
            </a:r>
          </a:p>
          <a:p>
            <a:r>
              <a:rPr lang="es-MX" b="1" dirty="0"/>
              <a:t>JUNIO 2023</a:t>
            </a:r>
          </a:p>
        </p:txBody>
      </p:sp>
      <p:sp>
        <p:nvSpPr>
          <p:cNvPr id="5" name="Marcador de número de diapositiva 4">
            <a:extLst>
              <a:ext uri="{FF2B5EF4-FFF2-40B4-BE49-F238E27FC236}">
                <a16:creationId xmlns:a16="http://schemas.microsoft.com/office/drawing/2014/main" id="{55F12FAF-561E-CA84-B737-CEB5EDCA0067}"/>
              </a:ext>
            </a:extLst>
          </p:cNvPr>
          <p:cNvSpPr>
            <a:spLocks noGrp="1"/>
          </p:cNvSpPr>
          <p:nvPr>
            <p:ph type="sldNum" sz="quarter" idx="12"/>
          </p:nvPr>
        </p:nvSpPr>
        <p:spPr/>
        <p:txBody>
          <a:bodyPr/>
          <a:lstStyle/>
          <a:p>
            <a:fld id="{66D0572E-A9F4-4EAA-B700-B7AEB07655C6}" type="slidenum">
              <a:rPr lang="es-MX" smtClean="0"/>
              <a:t>1</a:t>
            </a:fld>
            <a:endParaRPr lang="es-MX"/>
          </a:p>
        </p:txBody>
      </p:sp>
    </p:spTree>
    <p:extLst>
      <p:ext uri="{BB962C8B-B14F-4D97-AF65-F5344CB8AC3E}">
        <p14:creationId xmlns:p14="http://schemas.microsoft.com/office/powerpoint/2010/main" val="3554709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626358" y="1127329"/>
            <a:ext cx="11187011" cy="5078313"/>
          </a:xfrm>
          <a:prstGeom prst="rect">
            <a:avLst/>
          </a:prstGeom>
          <a:noFill/>
        </p:spPr>
        <p:txBody>
          <a:bodyPr wrap="square">
            <a:spAutoFit/>
          </a:bodyPr>
          <a:lstStyle/>
          <a:p>
            <a:r>
              <a:rPr lang="es-ES_tradnl" b="1" dirty="0">
                <a:solidFill>
                  <a:srgbClr val="1D1C1A"/>
                </a:solidFill>
                <a:effectLst/>
                <a:latin typeface="Arial" panose="020B0604020202020204" pitchFamily="34" charset="0"/>
                <a:ea typeface="Times New Roman" panose="02020603050405020304" pitchFamily="18" charset="0"/>
              </a:rPr>
              <a:t>INGRESOS POR DIVIDENDOS PERCIBIDOS POR PERSONAS FÍSICAS. EL ARTÍCULO 140, PÁRRAFO PRIMERO, DE LA LEY DEL IMPUESTO SOBRE LA RENTA, QUE PREVÉ EL ESQUEMA OPTATIVO PARA SU ACUMULACIÓN NO TRANSGREDE EL PRINCIPIO DE PROPORCIONALIDAD TRIBUTARIA.</a:t>
            </a:r>
            <a:r>
              <a:rPr lang="es-ES_tradnl" dirty="0">
                <a:solidFill>
                  <a:srgbClr val="1D1C1A"/>
                </a:solidFill>
                <a:effectLst/>
                <a:latin typeface="Arial" panose="020B0604020202020204" pitchFamily="34" charset="0"/>
                <a:ea typeface="Times New Roman" panose="02020603050405020304" pitchFamily="18" charset="0"/>
              </a:rPr>
              <a:t> EL PRECEPTO CITADO OBLIGA AL PERCEPTOR DE LOS DIVIDENDOS A ACUMULARLOS AL RESTO DE LOS INGRESOS QUE PERCIBA DURANTE EL EJERCICIO FISCAL. PARA TAL EFECTO, FACULTA AL ACCIONISTA A ACREDITAR –CONTRA EL IMPUESTO SOBRE LA RENTA QUE DETERMINE EN SU DECLARACIÓN– EL MONTO PAGADO POR LA SOCIEDAD QUE DISTRIBUYÓ LOS DIVIDENDOS; TAMBIÉN OBLIGA A LA PERSONA FÍSICA QUE OPTÓ POR ACREDITAR EL IMPUESTO PAGADO A NIVEL CORPORATIVO A CONSIDERAR INGRESO ACUMULABLE EL MONTO DEL IMPUESTO SOBRE LA RENTA PAGADO POR LA SOCIEDAD QUE DISTRIBUYÓ LOS DIVIDENDOS, EN EL ENTENDIDO DE QUE ESTE IMPUESTO SE DETERMINARÁ APLICANDO LA TASA DEL 30% AL RESULTADO DE MULTIPLICAR EL DIVIDENDO O UTILIDAD PERCIBIDO POR EL FACTOR DE 1.4286. EN ESTE SENTIDO, EL ESCENARIO DE MULTIPLICAR EL DIVIDENDO DISTRIBUIDO POR EL FACTOR DE 1.4286 PARA POSTERIORMENTE OBTENER LA CANTIDAD ACUMULABLE REPRESENTA UN ESCENARIO OPTATIVO PARA EL PARTICULAR, QUIEN DEBERÁ UTILIZAR DICHO ESQUEMA CUANDO DECIDA DISMINUIR EL IMPUESTO SOBRE LA RENTA A CARGO CON EL PAGO DE IMPUESTO QUE PREVIAMENTE EFECTUÓ LA SOCIEDAD A NIVEL CORPORATIVO. </a:t>
            </a:r>
            <a:endParaRPr lang="es-MX" dirty="0"/>
          </a:p>
        </p:txBody>
      </p:sp>
      <p:sp>
        <p:nvSpPr>
          <p:cNvPr id="2" name="3 Marcador de número de diapositiva">
            <a:extLst>
              <a:ext uri="{FF2B5EF4-FFF2-40B4-BE49-F238E27FC236}">
                <a16:creationId xmlns:a16="http://schemas.microsoft.com/office/drawing/2014/main" id="{F15CDC45-3F37-2D4E-84A3-0FCF3B2E8FB0}"/>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10</a:t>
            </a:fld>
            <a:endParaRPr lang="es-MX"/>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906866" y="1028855"/>
            <a:ext cx="10783385" cy="3970318"/>
          </a:xfrm>
          <a:prstGeom prst="rect">
            <a:avLst/>
          </a:prstGeom>
          <a:noFill/>
        </p:spPr>
        <p:txBody>
          <a:bodyPr wrap="square">
            <a:spAutoFit/>
          </a:bodyPr>
          <a:lstStyle/>
          <a:p>
            <a:r>
              <a:rPr lang="es-ES_tradnl" dirty="0">
                <a:solidFill>
                  <a:srgbClr val="1D1C1A"/>
                </a:solidFill>
                <a:effectLst/>
                <a:latin typeface="Arial" panose="020B0604020202020204" pitchFamily="34" charset="0"/>
                <a:ea typeface="Times New Roman" panose="02020603050405020304" pitchFamily="18" charset="0"/>
                <a:cs typeface="Times New Roman" panose="02020603050405020304" pitchFamily="18" charset="0"/>
              </a:rPr>
              <a:t>ASÍ, EL ARTÍCULO 140, PÁRRAFO PRIMERO, DE LA LEY DEL IMPUESTO SOBRE LA RENTA QUE PREVÉ EL ESQUEMA OPTATIVO INDICADO, NO TRANSGREDE EL PRINCIPIO DE PROPORCIONALIDAD TRIBUTARIA CONTENIDO EN EL ARTÍCULO 31, FRACCIÓN IV, DE LA CONSTITUCIÓN POLÍTICA DE LOS ESTADOS UNIDOS MEXICANOS, PUES SI BIEN OBLIGA A ACUMULAR EL IMPUESTO (PIRAMIDADO) PAGADO POR LA PERSONA MORAL QUE DISTRIBUYÓ LAS GANANCIAS, ELLO SE NEUTRALIZA CON LA PERMISIÓN DE ACREDITAR CONTRA EL IMPUESTO SOBRE LA RENTA A CARGO EL ENTERO QUE A NIVEL CORPORATIVO REALIZÓ POR LA DISTRIBUCIÓN DE DIVIDENDOS. LO ANTERIOR ES CONGRUENTE CON EL MÉTODO DE PLENA INTEGRACIÓN ADOPTADO POR LA LEGISLACIÓN TRIBUTARIA FEDERAL ABROGADA, POR VIRTUD DEL CUAL LAS PERSONAS FÍSICAS ACUMULABAN LOS DIVIDENDOS REPARTIDOS POR LA SOCIEDAD Y, A SU VEZ, SE LES PERMITÍA EL ACREDITAMIENTO DE LOS IMPUESTOS PAGADOS POR LA EMPRESA, EVITANDO DE ESA FORMA UN DOBLE GRAVAMEN SOBRE LA MISMA UTILIDAD.</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5" name="CuadroTexto 4"/>
          <p:cNvSpPr txBox="1"/>
          <p:nvPr/>
        </p:nvSpPr>
        <p:spPr>
          <a:xfrm>
            <a:off x="906867" y="4773402"/>
            <a:ext cx="10783385" cy="1200329"/>
          </a:xfrm>
          <a:prstGeom prst="rect">
            <a:avLst/>
          </a:prstGeom>
          <a:noFill/>
        </p:spPr>
        <p:txBody>
          <a:bodyPr wrap="square">
            <a:spAutoFit/>
          </a:bodyPr>
          <a:lstStyle/>
          <a:p>
            <a:pPr>
              <a:spcBef>
                <a:spcPts val="1200"/>
              </a:spcBef>
              <a:spcAft>
                <a:spcPts val="1200"/>
              </a:spcAft>
            </a:pPr>
            <a:r>
              <a:rPr lang="es-ES_tradnl" sz="1800" dirty="0">
                <a:solidFill>
                  <a:srgbClr val="1D1C1A"/>
                </a:solidFill>
                <a:effectLst/>
                <a:latin typeface="Arial" panose="020B0604020202020204" pitchFamily="34" charset="0"/>
                <a:ea typeface="Times New Roman" panose="02020603050405020304" pitchFamily="18" charset="0"/>
                <a:cs typeface="Times New Roman" panose="02020603050405020304" pitchFamily="18" charset="0"/>
              </a:rPr>
              <a:t>Amparo en revisión 616/2016. Fernando del Cojo Díaz Torre. 21 de junio de 2017. Cinco votos de los Ministros Arturo Zaldívar Lelo de Larrea, José Ramón Cossío Díaz, Jorge Mario Pardo Rebolledo, Alfredo Gutiérrez Ortiz Mena y Norma Lucía Piña Hernández. Ponente Alfredo Gutiérrez Ortiz Mena. Secretario Justino Barbosa Portillo.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3 Marcador de número de diapositiva">
            <a:extLst>
              <a:ext uri="{FF2B5EF4-FFF2-40B4-BE49-F238E27FC236}">
                <a16:creationId xmlns:a16="http://schemas.microsoft.com/office/drawing/2014/main" id="{94663A47-CB85-6F6E-9789-265E7EE1B974}"/>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11</a:t>
            </a:fld>
            <a:endParaRPr lang="es-MX"/>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07995" y="331676"/>
            <a:ext cx="6302626" cy="1000385"/>
          </a:xfrm>
        </p:spPr>
        <p:txBody>
          <a:bodyPr>
            <a:normAutofit/>
          </a:bodyPr>
          <a:lstStyle/>
          <a:p>
            <a:r>
              <a:rPr lang="es-MX" u="sng" dirty="0"/>
              <a:t>ISR ADICIONAL</a:t>
            </a:r>
            <a:endParaRPr lang="es-MX" dirty="0"/>
          </a:p>
        </p:txBody>
      </p:sp>
      <p:sp>
        <p:nvSpPr>
          <p:cNvPr id="3" name="2 Marcador de contenido"/>
          <p:cNvSpPr>
            <a:spLocks noGrp="1"/>
          </p:cNvSpPr>
          <p:nvPr>
            <p:ph idx="1"/>
          </p:nvPr>
        </p:nvSpPr>
        <p:spPr>
          <a:xfrm>
            <a:off x="1201713" y="1600200"/>
            <a:ext cx="9663546" cy="4853136"/>
          </a:xfrm>
        </p:spPr>
        <p:txBody>
          <a:bodyPr>
            <a:normAutofit/>
          </a:bodyPr>
          <a:lstStyle/>
          <a:p>
            <a:r>
              <a:rPr lang="es-MX" sz="2400" dirty="0"/>
              <a:t>DE ACUERDO A LA EXPOSICIÓN DE MOTIVOS QUE ENVIÓ EL EJECUTIVO AL LEGISLATIVO, SE ESTABLECE QUE:</a:t>
            </a:r>
          </a:p>
          <a:p>
            <a:pPr>
              <a:buNone/>
            </a:pPr>
            <a:endParaRPr lang="es-MX" sz="2400" dirty="0"/>
          </a:p>
          <a:p>
            <a:r>
              <a:rPr lang="es-MX" sz="2400" b="1" i="1" dirty="0"/>
              <a:t>“A DIFERENCIA DE MÉXICO, LA MAYORÍA DE LOS PAÍSES HAN DECIDIDO TENER SISTEMAS DUALES QUE GRAVAN LAS UTILIDADES DE LAS EMPRESAS Y DESPUÉS GRAVAN LA DISTRIBUCIÓN DE LAS MISMAS. MIENTRAS QUE EN MÉXICO LA TASA EFECTIVA ES DEL 30%, LA TASA EFECTIVA EN ALEMANIA ES DEL 49%, EN CANADÁ DEL 51%, EN CHILE DEL 40%, EN COREA DEL SUR DEL 51%, DINAMARCA DEL 57%...EL PROMEDIO DE TASAS EFECTIVAS DE LOS PAÍSES MIEMBROS DE LA OCDE ES 42.4%, ES DECIR, 12.4% POR ENCIMA DE LA TASA ACTUAL EFECTIVA MEXICANA”. </a:t>
            </a:r>
            <a:endParaRPr lang="es-MX" sz="2400" dirty="0"/>
          </a:p>
        </p:txBody>
      </p:sp>
      <p:sp>
        <p:nvSpPr>
          <p:cNvPr id="5" name="3 Marcador de número de diapositiva">
            <a:extLst>
              <a:ext uri="{FF2B5EF4-FFF2-40B4-BE49-F238E27FC236}">
                <a16:creationId xmlns:a16="http://schemas.microsoft.com/office/drawing/2014/main" id="{2657630C-D965-7387-D424-E78331F99074}"/>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12</a:t>
            </a:fld>
            <a:endParaRPr lang="es-MX"/>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79576" y="703238"/>
            <a:ext cx="8229600" cy="4525963"/>
          </a:xfrm>
        </p:spPr>
        <p:txBody>
          <a:bodyPr>
            <a:normAutofit/>
          </a:bodyPr>
          <a:lstStyle/>
          <a:p>
            <a:pPr marL="0" indent="0">
              <a:buNone/>
            </a:pPr>
            <a:r>
              <a:rPr lang="es-MX" sz="2500" b="1" i="1" dirty="0"/>
              <a:t>“CON BASE EN LO ANTERIOR, SE PROPONE ESTABLECER EN LA NUEVA LISR…EL ESTABLECIMIENTO (SIC) DE UN GRAVAMEN A CARGO DE LAS EMPRESAS CALCULADO POR EL MONTO DE DISTRIBUCIÓN QUE REALICEN A LAS PERSONAS FÍSICAS Y RESIDENTES EN EL EXTRANJERO. LA TASA QUE SE PROPONE A ESA SOBERANÍA ES DEL 10%, LO CUAL SEGUIRÍA ESTANDO DEBAJO DEL PROMEDIO DE LOS PAÍSES MIEMBROS DE LA OCDE”</a:t>
            </a:r>
            <a:endParaRPr lang="es-MX" sz="2500" dirty="0"/>
          </a:p>
          <a:p>
            <a:pPr>
              <a:buNone/>
            </a:pPr>
            <a:endParaRPr lang="es-MX" sz="2500" dirty="0"/>
          </a:p>
        </p:txBody>
      </p:sp>
      <p:pic>
        <p:nvPicPr>
          <p:cNvPr id="16386" name="Picture 2" descr="Resultado de imagen para ocde png"/>
          <p:cNvPicPr>
            <a:picLocks noChangeAspect="1" noChangeArrowheads="1"/>
          </p:cNvPicPr>
          <p:nvPr/>
        </p:nvPicPr>
        <p:blipFill>
          <a:blip r:embed="rId2" cstate="print"/>
          <a:srcRect/>
          <a:stretch>
            <a:fillRect/>
          </a:stretch>
        </p:blipFill>
        <p:spPr bwMode="auto">
          <a:xfrm>
            <a:off x="4733925" y="4030960"/>
            <a:ext cx="2724150" cy="1676400"/>
          </a:xfrm>
          <a:prstGeom prst="rect">
            <a:avLst/>
          </a:prstGeom>
          <a:noFill/>
        </p:spPr>
      </p:pic>
      <p:sp>
        <p:nvSpPr>
          <p:cNvPr id="2" name="3 Marcador de número de diapositiva">
            <a:extLst>
              <a:ext uri="{FF2B5EF4-FFF2-40B4-BE49-F238E27FC236}">
                <a16:creationId xmlns:a16="http://schemas.microsoft.com/office/drawing/2014/main" id="{5A522C9E-695E-D038-97B2-D184862FF70D}"/>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13</a:t>
            </a:fld>
            <a:endParaRPr lang="es-MX"/>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896235"/>
            <a:ext cx="10515600" cy="4351338"/>
          </a:xfrm>
        </p:spPr>
        <p:txBody>
          <a:bodyPr>
            <a:normAutofit/>
          </a:bodyPr>
          <a:lstStyle/>
          <a:p>
            <a:r>
              <a:rPr lang="es-MX" sz="2400" dirty="0"/>
              <a:t>DE LO YA COMENTADO, EN LA PROPUESTA ORIGINAL ENVIADA POR EL EJECUTIVO, EL SUJETO PASIVO DE ESTE IMPUESTO  ERA LA PERSONA MORAL RESIDENTE EN MÉXICO QUE DISTRIBUYE LOS DIVIDENDOS.</a:t>
            </a:r>
          </a:p>
          <a:p>
            <a:pPr>
              <a:buNone/>
            </a:pPr>
            <a:endParaRPr lang="es-MX" sz="2400" dirty="0"/>
          </a:p>
          <a:p>
            <a:r>
              <a:rPr lang="es-MX" sz="2400" dirty="0"/>
              <a:t>NO OBSTANTE, EN EL DICTAMEN EMITIDO POR LAS COMISIONES UNIDAS DE HACIENDA Y CRÉDITO PÚBLICO Y DE ESTUDIOS LEGISLATIVOS, EN LA CLÁUSULA VIGÉSIMA TERCERA SE INDICA:</a:t>
            </a:r>
          </a:p>
          <a:p>
            <a:endParaRPr lang="es-MX" sz="2400" dirty="0"/>
          </a:p>
        </p:txBody>
      </p:sp>
      <p:pic>
        <p:nvPicPr>
          <p:cNvPr id="2050" name="Picture 2" descr="SAT Tiju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775" y="4444461"/>
            <a:ext cx="1658449" cy="1517304"/>
          </a:xfrm>
          <a:prstGeom prst="rect">
            <a:avLst/>
          </a:prstGeom>
          <a:noFill/>
          <a:extLst>
            <a:ext uri="{909E8E84-426E-40DD-AFC4-6F175D3DCCD1}">
              <a14:hiddenFill xmlns:a14="http://schemas.microsoft.com/office/drawing/2010/main">
                <a:solidFill>
                  <a:srgbClr val="FFFFFF"/>
                </a:solidFill>
              </a14:hiddenFill>
            </a:ext>
          </a:extLst>
        </p:spPr>
      </p:pic>
      <p:sp>
        <p:nvSpPr>
          <p:cNvPr id="2" name="3 Marcador de número de diapositiva">
            <a:extLst>
              <a:ext uri="{FF2B5EF4-FFF2-40B4-BE49-F238E27FC236}">
                <a16:creationId xmlns:a16="http://schemas.microsoft.com/office/drawing/2014/main" id="{8683664C-B0E5-19B4-193C-197754F38F32}"/>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14</a:t>
            </a:fld>
            <a:endParaRPr lang="es-MX"/>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211030"/>
            <a:ext cx="10515600" cy="4351338"/>
          </a:xfrm>
        </p:spPr>
        <p:txBody>
          <a:bodyPr>
            <a:normAutofit/>
          </a:bodyPr>
          <a:lstStyle/>
          <a:p>
            <a:r>
              <a:rPr lang="es-MX" sz="2400" b="1" i="1" dirty="0"/>
              <a:t>“ESTAS COMISIONES UNIDAS COINCIDEN CON LA PROPUESTA DE ESTABLECER UN NUEVO GRAVAMEN, CON UNA TASA DEL 10% A LOS DIVIDENDOS O UTILIDADES QUE LAS PERSONAS MORALES RESIDENTES EN MÉXICO DISTRIBUYEN A LAS PERSONAS FÍSICAS RESIDENTES EN MÉXICO Y A LOS RESIDENTES EN EL EXTRANJERO. EN ESTE SENTIDO, SE CONCUERDA CON LAS MODIFICACIONES REALIZADAS A LOS TÍTULOS DE PERSONAS FÍSICAS Y RESIDENTES EN EL EXTRANJERO. TAMBIÉN SE APOYA LA PROPUESTA QUE OBLIGA A LAS PERSONAS MORALES RESIDENTES EN MÉXICO A REALIZAR LA RETENCIÓN CORRESPONDIENTE”.</a:t>
            </a:r>
            <a:endParaRPr lang="es-MX" sz="2400" dirty="0"/>
          </a:p>
          <a:p>
            <a:endParaRPr lang="es-MX" sz="2400" dirty="0"/>
          </a:p>
        </p:txBody>
      </p:sp>
      <p:sp>
        <p:nvSpPr>
          <p:cNvPr id="2" name="3 Marcador de número de diapositiva">
            <a:extLst>
              <a:ext uri="{FF2B5EF4-FFF2-40B4-BE49-F238E27FC236}">
                <a16:creationId xmlns:a16="http://schemas.microsoft.com/office/drawing/2014/main" id="{143D43CE-C3C0-9C09-2C0B-89194BD5CF64}"/>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15</a:t>
            </a:fld>
            <a:endParaRPr lang="es-MX"/>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9571" y="784267"/>
            <a:ext cx="9921026" cy="2954963"/>
          </a:xfrm>
        </p:spPr>
        <p:txBody>
          <a:bodyPr>
            <a:normAutofit/>
          </a:bodyPr>
          <a:lstStyle/>
          <a:p>
            <a:r>
              <a:rPr lang="es-MX" sz="2400" dirty="0"/>
              <a:t>ENTONCES, EN EL DICTAMEN QUE EMITE EL PODER LEGISLATIVO, EL SUJETO PASIVO DE DICHO IMPUESTO “ADICIONAL” SOBRE LOS DIVIDENDOS PERCIBIDOS ES EL SOCIO O ACCIONISTA PERSONA FÍSICA RESIDENTE EN MÉXICO (O EN EL EXTRANJERO, SIN IMPORTAR QUE SEA PERSONA FÍSICA O MORAL) Y YA NO LA PERSONA MORAL QUE PAGA EL MULTICITADO DIVIDENDO.</a:t>
            </a:r>
          </a:p>
          <a:p>
            <a:r>
              <a:rPr lang="es-MX" sz="2400" dirty="0"/>
              <a:t>POR LO TANTO, POR LAS UTILIDADES GENERADAS A PARTIR DEL 2014, LA DETERMINACIÓN DEL ISR ADICIONAL SOBRE DIVIDENDOS SERÁ:</a:t>
            </a:r>
          </a:p>
          <a:p>
            <a:endParaRPr lang="es-MX" sz="2400" dirty="0"/>
          </a:p>
        </p:txBody>
      </p:sp>
      <p:pic>
        <p:nvPicPr>
          <p:cNvPr id="5122" name="Picture 2" descr="Noticias del Congreso - Debaten en la Cámara de Diputados acuerdos para la  presidencia de la Mesa Directiva y la Junta de Coordinación Polí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429" y="4200065"/>
            <a:ext cx="2695575" cy="1695450"/>
          </a:xfrm>
          <a:prstGeom prst="rect">
            <a:avLst/>
          </a:prstGeom>
          <a:noFill/>
          <a:extLst>
            <a:ext uri="{909E8E84-426E-40DD-AFC4-6F175D3DCCD1}">
              <a14:hiddenFill xmlns:a14="http://schemas.microsoft.com/office/drawing/2010/main">
                <a:solidFill>
                  <a:srgbClr val="FFFFFF"/>
                </a:solidFill>
              </a14:hiddenFill>
            </a:ext>
          </a:extLst>
        </p:spPr>
      </p:pic>
      <p:sp>
        <p:nvSpPr>
          <p:cNvPr id="2" name="3 Marcador de número de diapositiva">
            <a:extLst>
              <a:ext uri="{FF2B5EF4-FFF2-40B4-BE49-F238E27FC236}">
                <a16:creationId xmlns:a16="http://schemas.microsoft.com/office/drawing/2014/main" id="{9C6A164E-F373-712A-D8FC-4082A8E878B3}"/>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16</a:t>
            </a:fld>
            <a:endParaRPr lang="es-MX"/>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nvGraphicFramePr>
        <p:xfrm>
          <a:off x="1588844" y="1384550"/>
          <a:ext cx="8504420" cy="2774034"/>
        </p:xfrm>
        <a:graphic>
          <a:graphicData uri="http://schemas.openxmlformats.org/drawingml/2006/table">
            <a:tbl>
              <a:tblPr firstRow="1" bandRow="1">
                <a:tableStyleId>{5940675A-B579-460E-94D1-54222C63F5DA}</a:tableStyleId>
              </a:tblPr>
              <a:tblGrid>
                <a:gridCol w="5141740">
                  <a:extLst>
                    <a:ext uri="{9D8B030D-6E8A-4147-A177-3AD203B41FA5}">
                      <a16:colId xmlns:a16="http://schemas.microsoft.com/office/drawing/2014/main" val="20000"/>
                    </a:ext>
                  </a:extLst>
                </a:gridCol>
                <a:gridCol w="3362680">
                  <a:extLst>
                    <a:ext uri="{9D8B030D-6E8A-4147-A177-3AD203B41FA5}">
                      <a16:colId xmlns:a16="http://schemas.microsoft.com/office/drawing/2014/main" val="20001"/>
                    </a:ext>
                  </a:extLst>
                </a:gridCol>
              </a:tblGrid>
              <a:tr h="370840">
                <a:tc>
                  <a:txBody>
                    <a:bodyPr/>
                    <a:lstStyle/>
                    <a:p>
                      <a:pPr algn="ctr"/>
                      <a:r>
                        <a:rPr lang="es-MX" sz="2400" dirty="0"/>
                        <a:t>UTILIDADES 2021 (UFIN)</a:t>
                      </a:r>
                    </a:p>
                  </a:txBody>
                  <a:tcPr/>
                </a:tc>
                <a:tc>
                  <a:txBody>
                    <a:bodyPr/>
                    <a:lstStyle/>
                    <a:p>
                      <a:pPr algn="ctr"/>
                      <a:r>
                        <a:rPr lang="es-MX" sz="2400" dirty="0"/>
                        <a:t>$500,000</a:t>
                      </a:r>
                    </a:p>
                  </a:txBody>
                  <a:tcPr/>
                </a:tc>
                <a:extLst>
                  <a:ext uri="{0D108BD9-81ED-4DB2-BD59-A6C34878D82A}">
                    <a16:rowId xmlns:a16="http://schemas.microsoft.com/office/drawing/2014/main" val="10000"/>
                  </a:ext>
                </a:extLst>
              </a:tr>
              <a:tr h="370840">
                <a:tc>
                  <a:txBody>
                    <a:bodyPr/>
                    <a:lstStyle/>
                    <a:p>
                      <a:pPr algn="ctr"/>
                      <a:r>
                        <a:rPr lang="es-MX" sz="2400" dirty="0"/>
                        <a:t>DIVIDENDOS PAGADOS (JUNIO 2022)</a:t>
                      </a:r>
                    </a:p>
                  </a:txBody>
                  <a:tcPr/>
                </a:tc>
                <a:tc>
                  <a:txBody>
                    <a:bodyPr/>
                    <a:lstStyle/>
                    <a:p>
                      <a:pPr algn="ctr"/>
                      <a:r>
                        <a:rPr lang="es-MX" sz="2400" dirty="0"/>
                        <a:t>$100,000</a:t>
                      </a:r>
                    </a:p>
                  </a:txBody>
                  <a:tcPr/>
                </a:tc>
                <a:extLst>
                  <a:ext uri="{0D108BD9-81ED-4DB2-BD59-A6C34878D82A}">
                    <a16:rowId xmlns:a16="http://schemas.microsoft.com/office/drawing/2014/main" val="10001"/>
                  </a:ext>
                </a:extLst>
              </a:tr>
              <a:tr h="370840">
                <a:tc>
                  <a:txBody>
                    <a:bodyPr/>
                    <a:lstStyle/>
                    <a:p>
                      <a:pPr algn="ctr"/>
                      <a:r>
                        <a:rPr lang="es-MX" sz="2400" dirty="0"/>
                        <a:t>TASA</a:t>
                      </a:r>
                    </a:p>
                  </a:txBody>
                  <a:tcPr/>
                </a:tc>
                <a:tc>
                  <a:txBody>
                    <a:bodyPr/>
                    <a:lstStyle/>
                    <a:p>
                      <a:pPr algn="ctr"/>
                      <a:r>
                        <a:rPr lang="es-MX" sz="2400" dirty="0"/>
                        <a:t>10%</a:t>
                      </a:r>
                    </a:p>
                  </a:txBody>
                  <a:tcPr/>
                </a:tc>
                <a:extLst>
                  <a:ext uri="{0D108BD9-81ED-4DB2-BD59-A6C34878D82A}">
                    <a16:rowId xmlns:a16="http://schemas.microsoft.com/office/drawing/2014/main" val="10002"/>
                  </a:ext>
                </a:extLst>
              </a:tr>
              <a:tr h="370840">
                <a:tc>
                  <a:txBody>
                    <a:bodyPr/>
                    <a:lstStyle/>
                    <a:p>
                      <a:pPr algn="ctr"/>
                      <a:r>
                        <a:rPr lang="es-MX" sz="2400" dirty="0"/>
                        <a:t>ISR ADICIONAL</a:t>
                      </a:r>
                    </a:p>
                  </a:txBody>
                  <a:tcPr/>
                </a:tc>
                <a:tc>
                  <a:txBody>
                    <a:bodyPr/>
                    <a:lstStyle/>
                    <a:p>
                      <a:pPr algn="ctr"/>
                      <a:r>
                        <a:rPr lang="es-MX" sz="2400" dirty="0"/>
                        <a:t>$10,000</a:t>
                      </a:r>
                    </a:p>
                  </a:txBody>
                  <a:tcPr/>
                </a:tc>
                <a:extLst>
                  <a:ext uri="{0D108BD9-81ED-4DB2-BD59-A6C34878D82A}">
                    <a16:rowId xmlns:a16="http://schemas.microsoft.com/office/drawing/2014/main" val="10003"/>
                  </a:ext>
                </a:extLst>
              </a:tr>
              <a:tr h="370840">
                <a:tc>
                  <a:txBody>
                    <a:bodyPr/>
                    <a:lstStyle/>
                    <a:p>
                      <a:pPr algn="ctr"/>
                      <a:r>
                        <a:rPr lang="es-MX" sz="2400" dirty="0"/>
                        <a:t>IGUAL</a:t>
                      </a:r>
                    </a:p>
                  </a:txBody>
                  <a:tcPr/>
                </a:tc>
                <a:tc>
                  <a:txBody>
                    <a:bodyPr/>
                    <a:lstStyle/>
                    <a:p>
                      <a:pPr algn="ctr"/>
                      <a:endParaRPr lang="es-MX" sz="2400" dirty="0"/>
                    </a:p>
                  </a:txBody>
                  <a:tcPr/>
                </a:tc>
                <a:extLst>
                  <a:ext uri="{0D108BD9-81ED-4DB2-BD59-A6C34878D82A}">
                    <a16:rowId xmlns:a16="http://schemas.microsoft.com/office/drawing/2014/main" val="10004"/>
                  </a:ext>
                </a:extLst>
              </a:tr>
              <a:tr h="488034">
                <a:tc>
                  <a:txBody>
                    <a:bodyPr/>
                    <a:lstStyle/>
                    <a:p>
                      <a:pPr algn="ctr"/>
                      <a:r>
                        <a:rPr lang="es-MX" sz="2400" dirty="0"/>
                        <a:t>DIVIDENDO NETO</a:t>
                      </a:r>
                    </a:p>
                  </a:txBody>
                  <a:tcPr/>
                </a:tc>
                <a:tc>
                  <a:txBody>
                    <a:bodyPr/>
                    <a:lstStyle/>
                    <a:p>
                      <a:pPr algn="ctr"/>
                      <a:r>
                        <a:rPr lang="es-MX" sz="2400" dirty="0"/>
                        <a:t>$90,000</a:t>
                      </a:r>
                    </a:p>
                  </a:txBody>
                  <a:tcPr/>
                </a:tc>
                <a:extLst>
                  <a:ext uri="{0D108BD9-81ED-4DB2-BD59-A6C34878D82A}">
                    <a16:rowId xmlns:a16="http://schemas.microsoft.com/office/drawing/2014/main" val="10005"/>
                  </a:ext>
                </a:extLst>
              </a:tr>
            </a:tbl>
          </a:graphicData>
        </a:graphic>
      </p:graphicFrame>
      <p:sp>
        <p:nvSpPr>
          <p:cNvPr id="2" name="3 Marcador de número de diapositiva">
            <a:extLst>
              <a:ext uri="{FF2B5EF4-FFF2-40B4-BE49-F238E27FC236}">
                <a16:creationId xmlns:a16="http://schemas.microsoft.com/office/drawing/2014/main" id="{ECE851F2-59A5-BFE3-5D7A-F708CE6660F1}"/>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17</a:t>
            </a:fld>
            <a:endParaRPr lang="es-MX"/>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9112" y="364634"/>
            <a:ext cx="10515600" cy="654696"/>
          </a:xfrm>
        </p:spPr>
        <p:txBody>
          <a:bodyPr>
            <a:normAutofit/>
          </a:bodyPr>
          <a:lstStyle/>
          <a:p>
            <a:pPr algn="ctr"/>
            <a:r>
              <a:rPr lang="es-MX" sz="3200" dirty="0"/>
              <a:t>DERIVADO DE LO ANTERIOR, TENEMOS:</a:t>
            </a:r>
          </a:p>
        </p:txBody>
      </p:sp>
      <p:sp>
        <p:nvSpPr>
          <p:cNvPr id="3" name="2 Marcador de contenido"/>
          <p:cNvSpPr>
            <a:spLocks noGrp="1"/>
          </p:cNvSpPr>
          <p:nvPr>
            <p:ph idx="1"/>
          </p:nvPr>
        </p:nvSpPr>
        <p:spPr>
          <a:xfrm>
            <a:off x="898887" y="1587344"/>
            <a:ext cx="10093747" cy="4525963"/>
          </a:xfrm>
        </p:spPr>
        <p:txBody>
          <a:bodyPr>
            <a:noAutofit/>
          </a:bodyPr>
          <a:lstStyle/>
          <a:p>
            <a:pPr marL="514350" indent="-514350">
              <a:buFont typeface="+mj-lt"/>
              <a:buAutoNum type="arabicPeriod"/>
            </a:pPr>
            <a:r>
              <a:rPr lang="es-MX" sz="2000" dirty="0"/>
              <a:t>EL ISR ADICIONAL, A CARGO DEL SOCIO O ACCIONISTA PERSONA FÍSICA RESIDENTE EN MÉXICO, SERÁ RETENIDO Y ENTERADO POR LA PERSONA MORAL QUE DISTRIBUYE DICHO DIVIDENDO.</a:t>
            </a:r>
          </a:p>
          <a:p>
            <a:pPr marL="514350" indent="-514350">
              <a:buFont typeface="+mj-lt"/>
              <a:buAutoNum type="arabicPeriod"/>
            </a:pPr>
            <a:r>
              <a:rPr lang="es-MX" sz="2000" dirty="0"/>
              <a:t>EL ISR RETENIDO A QUE SE REFIERE EL PUNTO ANTERIOR, SE CONSIDERARÁ PAGO DEFINITIVO.</a:t>
            </a:r>
          </a:p>
          <a:p>
            <a:pPr marL="514350" indent="-514350">
              <a:buFont typeface="+mj-lt"/>
              <a:buAutoNum type="arabicPeriod"/>
            </a:pPr>
            <a:r>
              <a:rPr lang="es-MX" sz="2000" dirty="0"/>
              <a:t>EL ISR RETENIDO SE ENTERARÁ AL SAT, CONJUNTAMENTE CON EL PAGO PROVISIONAL DEL PERIODO QUE CORRESPONDA (EN NUESTRO EJEMPLO, EL 17 DE JULIO DEL 2022)</a:t>
            </a:r>
          </a:p>
          <a:p>
            <a:pPr marL="514350" indent="-514350">
              <a:buFont typeface="+mj-lt"/>
              <a:buAutoNum type="arabicPeriod"/>
            </a:pPr>
            <a:r>
              <a:rPr lang="es-MX" sz="2000" dirty="0"/>
              <a:t>PARA EVITAR LA APLICACIÓN RETROACTIVA DE LA LISR EN PERJUICIO DEL CONTRIBUYENTE, SE ACLARA EN EL ARTÍCULO NOVENO TRANSITORIO FRACCIÓN XXX, QUE EL CITADO ISR ADICIONAL SOLO SERÁ APLICABLE A LAS UTILIDADES GENERADAS A PARTIR DEL EJERCICIO 2014 QUE SEAN DISTRIBUIDAS POR LA PERSONA MORAL RESIDENTE EN MÉXICO.</a:t>
            </a:r>
          </a:p>
          <a:p>
            <a:pPr marL="514350" indent="-514350">
              <a:buFont typeface="+mj-lt"/>
              <a:buAutoNum type="arabicPeriod"/>
            </a:pPr>
            <a:r>
              <a:rPr lang="es-MX" sz="2000" dirty="0"/>
              <a:t>LO QUE NO CAMBIA ES LA OBLIGACIÓN DE LA PERSONA FÍSICA DE ACUMULAR, A SUS DEMÁS INGRESOS, LOS PERCIBIDOS POR DIVIDENDOS; SI OPTA POR “PIRAMIDARLOS” PODRÁ ACREDITAR EL ISR PAGADO POR LA PERSONA MORAL. </a:t>
            </a:r>
          </a:p>
          <a:p>
            <a:pPr marL="514350" indent="-514350">
              <a:buFont typeface="+mj-lt"/>
              <a:buAutoNum type="arabicPeriod"/>
            </a:pPr>
            <a:endParaRPr lang="es-MX" sz="2000" dirty="0"/>
          </a:p>
        </p:txBody>
      </p:sp>
      <p:sp>
        <p:nvSpPr>
          <p:cNvPr id="5" name="3 Marcador de número de diapositiva">
            <a:extLst>
              <a:ext uri="{FF2B5EF4-FFF2-40B4-BE49-F238E27FC236}">
                <a16:creationId xmlns:a16="http://schemas.microsoft.com/office/drawing/2014/main" id="{4DB5DCF1-BF96-9BA7-E776-1B36CB6FCBA1}"/>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18</a:t>
            </a:fld>
            <a:endParaRPr lang="es-MX"/>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nvGraphicFramePr>
        <p:xfrm>
          <a:off x="1438942" y="2041983"/>
          <a:ext cx="8504420" cy="2774034"/>
        </p:xfrm>
        <a:graphic>
          <a:graphicData uri="http://schemas.openxmlformats.org/drawingml/2006/table">
            <a:tbl>
              <a:tblPr firstRow="1" bandRow="1">
                <a:tableStyleId>{5940675A-B579-460E-94D1-54222C63F5DA}</a:tableStyleId>
              </a:tblPr>
              <a:tblGrid>
                <a:gridCol w="5141740">
                  <a:extLst>
                    <a:ext uri="{9D8B030D-6E8A-4147-A177-3AD203B41FA5}">
                      <a16:colId xmlns:a16="http://schemas.microsoft.com/office/drawing/2014/main" val="20000"/>
                    </a:ext>
                  </a:extLst>
                </a:gridCol>
                <a:gridCol w="3362680">
                  <a:extLst>
                    <a:ext uri="{9D8B030D-6E8A-4147-A177-3AD203B41FA5}">
                      <a16:colId xmlns:a16="http://schemas.microsoft.com/office/drawing/2014/main" val="20001"/>
                    </a:ext>
                  </a:extLst>
                </a:gridCol>
              </a:tblGrid>
              <a:tr h="370840">
                <a:tc>
                  <a:txBody>
                    <a:bodyPr/>
                    <a:lstStyle/>
                    <a:p>
                      <a:pPr algn="ctr"/>
                      <a:r>
                        <a:rPr lang="es-MX" sz="2400" dirty="0"/>
                        <a:t>DIVIDENDO</a:t>
                      </a:r>
                    </a:p>
                  </a:txBody>
                  <a:tcPr/>
                </a:tc>
                <a:tc>
                  <a:txBody>
                    <a:bodyPr/>
                    <a:lstStyle/>
                    <a:p>
                      <a:pPr algn="ctr"/>
                      <a:r>
                        <a:rPr lang="es-MX" sz="2400" dirty="0"/>
                        <a:t>$10,000</a:t>
                      </a:r>
                    </a:p>
                  </a:txBody>
                  <a:tcPr/>
                </a:tc>
                <a:extLst>
                  <a:ext uri="{0D108BD9-81ED-4DB2-BD59-A6C34878D82A}">
                    <a16:rowId xmlns:a16="http://schemas.microsoft.com/office/drawing/2014/main" val="10000"/>
                  </a:ext>
                </a:extLst>
              </a:tr>
              <a:tr h="370840">
                <a:tc>
                  <a:txBody>
                    <a:bodyPr/>
                    <a:lstStyle/>
                    <a:p>
                      <a:pPr algn="ctr"/>
                      <a:r>
                        <a:rPr lang="es-MX" sz="2400" dirty="0"/>
                        <a:t>x</a:t>
                      </a:r>
                    </a:p>
                  </a:txBody>
                  <a:tcPr/>
                </a:tc>
                <a:tc>
                  <a:txBody>
                    <a:bodyPr/>
                    <a:lstStyle/>
                    <a:p>
                      <a:pPr algn="ctr"/>
                      <a:endParaRPr lang="es-MX" sz="2400" dirty="0"/>
                    </a:p>
                  </a:txBody>
                  <a:tcPr/>
                </a:tc>
                <a:extLst>
                  <a:ext uri="{0D108BD9-81ED-4DB2-BD59-A6C34878D82A}">
                    <a16:rowId xmlns:a16="http://schemas.microsoft.com/office/drawing/2014/main" val="10001"/>
                  </a:ext>
                </a:extLst>
              </a:tr>
              <a:tr h="370840">
                <a:tc>
                  <a:txBody>
                    <a:bodyPr/>
                    <a:lstStyle/>
                    <a:p>
                      <a:pPr algn="ctr"/>
                      <a:r>
                        <a:rPr lang="es-MX" sz="2400" dirty="0"/>
                        <a:t>FACTOR</a:t>
                      </a:r>
                    </a:p>
                  </a:txBody>
                  <a:tcPr/>
                </a:tc>
                <a:tc>
                  <a:txBody>
                    <a:bodyPr/>
                    <a:lstStyle/>
                    <a:p>
                      <a:pPr algn="ctr"/>
                      <a:r>
                        <a:rPr lang="es-MX" sz="2400" dirty="0"/>
                        <a:t>1.4286</a:t>
                      </a:r>
                    </a:p>
                  </a:txBody>
                  <a:tcPr/>
                </a:tc>
                <a:extLst>
                  <a:ext uri="{0D108BD9-81ED-4DB2-BD59-A6C34878D82A}">
                    <a16:rowId xmlns:a16="http://schemas.microsoft.com/office/drawing/2014/main" val="10002"/>
                  </a:ext>
                </a:extLst>
              </a:tr>
              <a:tr h="370840">
                <a:tc>
                  <a:txBody>
                    <a:bodyPr/>
                    <a:lstStyle/>
                    <a:p>
                      <a:pPr algn="ctr"/>
                      <a:r>
                        <a:rPr lang="es-MX" sz="2400" dirty="0"/>
                        <a:t>=</a:t>
                      </a:r>
                    </a:p>
                  </a:txBody>
                  <a:tcPr/>
                </a:tc>
                <a:tc>
                  <a:txBody>
                    <a:bodyPr/>
                    <a:lstStyle/>
                    <a:p>
                      <a:pPr algn="ctr"/>
                      <a:endParaRPr lang="es-MX" sz="2400" dirty="0"/>
                    </a:p>
                  </a:txBody>
                  <a:tcPr/>
                </a:tc>
                <a:extLst>
                  <a:ext uri="{0D108BD9-81ED-4DB2-BD59-A6C34878D82A}">
                    <a16:rowId xmlns:a16="http://schemas.microsoft.com/office/drawing/2014/main" val="10003"/>
                  </a:ext>
                </a:extLst>
              </a:tr>
              <a:tr h="370840">
                <a:tc>
                  <a:txBody>
                    <a:bodyPr/>
                    <a:lstStyle/>
                    <a:p>
                      <a:pPr algn="ctr"/>
                      <a:r>
                        <a:rPr lang="es-MX" sz="2400" dirty="0"/>
                        <a:t>INGRESO ACUMULABLE</a:t>
                      </a:r>
                    </a:p>
                  </a:txBody>
                  <a:tcPr/>
                </a:tc>
                <a:tc>
                  <a:txBody>
                    <a:bodyPr/>
                    <a:lstStyle/>
                    <a:p>
                      <a:pPr algn="ctr"/>
                      <a:r>
                        <a:rPr lang="es-MX" sz="2400" dirty="0"/>
                        <a:t>$142,860</a:t>
                      </a:r>
                    </a:p>
                  </a:txBody>
                  <a:tcPr/>
                </a:tc>
                <a:extLst>
                  <a:ext uri="{0D108BD9-81ED-4DB2-BD59-A6C34878D82A}">
                    <a16:rowId xmlns:a16="http://schemas.microsoft.com/office/drawing/2014/main" val="10004"/>
                  </a:ext>
                </a:extLst>
              </a:tr>
              <a:tr h="488034">
                <a:tc>
                  <a:txBody>
                    <a:bodyPr/>
                    <a:lstStyle/>
                    <a:p>
                      <a:pPr algn="ctr"/>
                      <a:r>
                        <a:rPr lang="es-MX" sz="2400" dirty="0"/>
                        <a:t>ISR ACREDITABLE EJERCICIO </a:t>
                      </a:r>
                    </a:p>
                  </a:txBody>
                  <a:tcPr/>
                </a:tc>
                <a:tc>
                  <a:txBody>
                    <a:bodyPr/>
                    <a:lstStyle/>
                    <a:p>
                      <a:pPr algn="ctr"/>
                      <a:r>
                        <a:rPr lang="es-MX" sz="2400" dirty="0"/>
                        <a:t>$42,860</a:t>
                      </a:r>
                    </a:p>
                  </a:txBody>
                  <a:tcPr/>
                </a:tc>
                <a:extLst>
                  <a:ext uri="{0D108BD9-81ED-4DB2-BD59-A6C34878D82A}">
                    <a16:rowId xmlns:a16="http://schemas.microsoft.com/office/drawing/2014/main" val="10005"/>
                  </a:ext>
                </a:extLst>
              </a:tr>
            </a:tbl>
          </a:graphicData>
        </a:graphic>
      </p:graphicFrame>
      <p:sp>
        <p:nvSpPr>
          <p:cNvPr id="2" name="3 Marcador de número de diapositiva">
            <a:extLst>
              <a:ext uri="{FF2B5EF4-FFF2-40B4-BE49-F238E27FC236}">
                <a16:creationId xmlns:a16="http://schemas.microsoft.com/office/drawing/2014/main" id="{43B34985-6EAC-FA5A-98F7-3C3002A112D5}"/>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19</a:t>
            </a:fld>
            <a:endParaRPr lang="es-MX"/>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53250" y="-1056655"/>
            <a:ext cx="5585175" cy="4601183"/>
          </a:xfrm>
        </p:spPr>
        <p:txBody>
          <a:bodyPr>
            <a:normAutofit/>
          </a:bodyPr>
          <a:lstStyle/>
          <a:p>
            <a:r>
              <a:rPr lang="es-MX" u="sng" dirty="0"/>
              <a:t>INTRODUCCIÓN:</a:t>
            </a:r>
            <a:endParaRPr lang="es-MX" dirty="0"/>
          </a:p>
        </p:txBody>
      </p:sp>
      <p:sp>
        <p:nvSpPr>
          <p:cNvPr id="3" name="2 Marcador de contenido"/>
          <p:cNvSpPr>
            <a:spLocks noGrp="1"/>
          </p:cNvSpPr>
          <p:nvPr>
            <p:ph idx="1"/>
          </p:nvPr>
        </p:nvSpPr>
        <p:spPr>
          <a:xfrm>
            <a:off x="2560973" y="2087997"/>
            <a:ext cx="7315200" cy="5120640"/>
          </a:xfrm>
        </p:spPr>
        <p:txBody>
          <a:bodyPr/>
          <a:lstStyle/>
          <a:p>
            <a:r>
              <a:rPr lang="es-MX" dirty="0"/>
              <a:t>LAS UTILIDADES GENERADAS POR LA SOCIEDAD SE CONVIERTEN EN DIVIDENDOS DISTRIBUIBLES UNA VEZ QUE SE HA PAGADO EL ISR CORRESPONDIENTE Y, EN SU CASO, LA PTU A FAVOR DE LOS TRABAJADORES; ADEMÁS DE CREARSE O INCREMENTARSE LAS RESERVAS (COMO LA “LEGAL”) ESTABLECIDAS EN LOS ESTATUTOS DE LA CITADA SOCIEDAD.</a:t>
            </a:r>
          </a:p>
          <a:p>
            <a:endParaRPr lang="es-MX" dirty="0"/>
          </a:p>
        </p:txBody>
      </p:sp>
      <p:sp>
        <p:nvSpPr>
          <p:cNvPr id="5" name="3 Marcador de número de diapositiva">
            <a:extLst>
              <a:ext uri="{FF2B5EF4-FFF2-40B4-BE49-F238E27FC236}">
                <a16:creationId xmlns:a16="http://schemas.microsoft.com/office/drawing/2014/main" id="{027E2ED9-7E96-BEA6-CECC-483AAD0DA287}"/>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2</a:t>
            </a:fld>
            <a:endParaRPr lang="es-MX"/>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980758" y="1853871"/>
            <a:ext cx="7803478" cy="2869644"/>
          </a:xfrm>
          <a:prstGeom prst="rect">
            <a:avLst/>
          </a:prstGeom>
        </p:spPr>
      </p:pic>
      <p:sp>
        <p:nvSpPr>
          <p:cNvPr id="7" name="1 Título"/>
          <p:cNvSpPr>
            <a:spLocks noGrp="1"/>
          </p:cNvSpPr>
          <p:nvPr>
            <p:ph type="title"/>
          </p:nvPr>
        </p:nvSpPr>
        <p:spPr>
          <a:xfrm>
            <a:off x="849072" y="364634"/>
            <a:ext cx="10515600" cy="654696"/>
          </a:xfrm>
        </p:spPr>
        <p:txBody>
          <a:bodyPr>
            <a:normAutofit/>
          </a:bodyPr>
          <a:lstStyle/>
          <a:p>
            <a:pPr algn="ctr"/>
            <a:r>
              <a:rPr lang="es-MX" sz="3200" dirty="0"/>
              <a:t>AMPARO EN REVISIÓN 126/2019</a:t>
            </a:r>
          </a:p>
        </p:txBody>
      </p:sp>
      <p:pic>
        <p:nvPicPr>
          <p:cNvPr id="6146" name="Picture 2" descr="Suprema Corte (@SCJN)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1546" y="365195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3 Marcador de número de diapositiva">
            <a:extLst>
              <a:ext uri="{FF2B5EF4-FFF2-40B4-BE49-F238E27FC236}">
                <a16:creationId xmlns:a16="http://schemas.microsoft.com/office/drawing/2014/main" id="{A9D136E2-0D57-20AF-97CB-6CA96EF50B46}"/>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20</a:t>
            </a:fld>
            <a:endParaRPr lang="es-MX"/>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235031" y="1190267"/>
            <a:ext cx="7204431" cy="4097901"/>
          </a:xfrm>
          <a:prstGeom prst="rect">
            <a:avLst/>
          </a:prstGeom>
        </p:spPr>
      </p:pic>
      <p:pic>
        <p:nvPicPr>
          <p:cNvPr id="5" name="Picture 2" descr="Suprema Corte (@SCJN)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1546" y="365195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3 Marcador de número de diapositiva">
            <a:extLst>
              <a:ext uri="{FF2B5EF4-FFF2-40B4-BE49-F238E27FC236}">
                <a16:creationId xmlns:a16="http://schemas.microsoft.com/office/drawing/2014/main" id="{12B92BBE-79B9-4C2D-D061-2EAEC46ECA2C}"/>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21</a:t>
            </a:fld>
            <a:endParaRPr lang="es-MX"/>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47329" y="1463781"/>
            <a:ext cx="8638723" cy="3253796"/>
          </a:xfrm>
          <a:prstGeom prst="rect">
            <a:avLst/>
          </a:prstGeom>
        </p:spPr>
      </p:pic>
      <p:pic>
        <p:nvPicPr>
          <p:cNvPr id="5" name="Picture 2" descr="Suprema Corte (@SCJN)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1546" y="365195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3 Marcador de número de diapositiva">
            <a:extLst>
              <a:ext uri="{FF2B5EF4-FFF2-40B4-BE49-F238E27FC236}">
                <a16:creationId xmlns:a16="http://schemas.microsoft.com/office/drawing/2014/main" id="{CC37E00C-DF00-9E99-A8D3-AEF3F934D0DB}"/>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22</a:t>
            </a:fld>
            <a:endParaRPr lang="es-MX"/>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52235" y="1587035"/>
            <a:ext cx="8216617" cy="3243319"/>
          </a:xfrm>
          <a:prstGeom prst="rect">
            <a:avLst/>
          </a:prstGeom>
        </p:spPr>
      </p:pic>
      <p:pic>
        <p:nvPicPr>
          <p:cNvPr id="5" name="Picture 2" descr="Suprema Corte (@SCJN)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1546" y="365195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3 Marcador de número de diapositiva">
            <a:extLst>
              <a:ext uri="{FF2B5EF4-FFF2-40B4-BE49-F238E27FC236}">
                <a16:creationId xmlns:a16="http://schemas.microsoft.com/office/drawing/2014/main" id="{F6E869DA-681B-719B-BBE8-4F98E68A498F}"/>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23</a:t>
            </a:fld>
            <a:endParaRPr lang="es-MX"/>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69244" y="1298987"/>
            <a:ext cx="10330354" cy="2302740"/>
          </a:xfrm>
        </p:spPr>
        <p:txBody>
          <a:bodyPr>
            <a:normAutofit/>
          </a:bodyPr>
          <a:lstStyle/>
          <a:p>
            <a:r>
              <a:rPr lang="es-MX" sz="2400" dirty="0"/>
              <a:t>POR ÚLTIMO, POR LAS UTILIDADES (CUFIN) GENERADAS HASTA EL EJERCICIO FISCAL DEL 2013, NO SE CAUSARÁ ESTE ISR ADICIONAL A CARGO DEL SOCIO O ACCIONISTA, SIN IMPORTAR LA FECHA EN QUE DICHOS DIVIDENDOS SEAN PAGADOS.</a:t>
            </a:r>
          </a:p>
          <a:p>
            <a:endParaRPr lang="es-MX" sz="2400" dirty="0"/>
          </a:p>
        </p:txBody>
      </p:sp>
      <p:pic>
        <p:nvPicPr>
          <p:cNvPr id="7170" name="Picture 2" descr="Calendarios Para 2013 Y 2014 Ilustración del Vector - Ilustración de  empresa, talla: 235518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6703" y="3311476"/>
            <a:ext cx="3608493" cy="2751476"/>
          </a:xfrm>
          <a:prstGeom prst="rect">
            <a:avLst/>
          </a:prstGeom>
          <a:noFill/>
          <a:extLst>
            <a:ext uri="{909E8E84-426E-40DD-AFC4-6F175D3DCCD1}">
              <a14:hiddenFill xmlns:a14="http://schemas.microsoft.com/office/drawing/2010/main">
                <a:solidFill>
                  <a:srgbClr val="FFFFFF"/>
                </a:solidFill>
              </a14:hiddenFill>
            </a:ext>
          </a:extLst>
        </p:spPr>
      </p:pic>
      <p:sp>
        <p:nvSpPr>
          <p:cNvPr id="2" name="3 Marcador de número de diapositiva">
            <a:extLst>
              <a:ext uri="{FF2B5EF4-FFF2-40B4-BE49-F238E27FC236}">
                <a16:creationId xmlns:a16="http://schemas.microsoft.com/office/drawing/2014/main" id="{02BF4F97-E1DC-906D-AE42-B8D32275C003}"/>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24</a:t>
            </a:fld>
            <a:endParaRPr lang="es-MX"/>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50136"/>
            <a:ext cx="10515600" cy="864068"/>
          </a:xfrm>
        </p:spPr>
        <p:txBody>
          <a:bodyPr>
            <a:normAutofit fontScale="90000"/>
          </a:bodyPr>
          <a:lstStyle/>
          <a:p>
            <a:pPr algn="ctr"/>
            <a:r>
              <a:rPr lang="es-MX" sz="3200" dirty="0"/>
              <a:t>DIVIDENDOS PAGADOS  A SOCIOS RESIDENTES EN EL EXTRANJERO</a:t>
            </a:r>
          </a:p>
        </p:txBody>
      </p:sp>
      <p:sp>
        <p:nvSpPr>
          <p:cNvPr id="3" name="2 Marcador de contenido"/>
          <p:cNvSpPr>
            <a:spLocks noGrp="1"/>
          </p:cNvSpPr>
          <p:nvPr>
            <p:ph idx="1"/>
          </p:nvPr>
        </p:nvSpPr>
        <p:spPr>
          <a:xfrm>
            <a:off x="988102" y="1845976"/>
            <a:ext cx="10515600" cy="1740651"/>
          </a:xfrm>
        </p:spPr>
        <p:txBody>
          <a:bodyPr>
            <a:normAutofit/>
          </a:bodyPr>
          <a:lstStyle/>
          <a:p>
            <a:r>
              <a:rPr lang="es-MX" sz="2600" dirty="0"/>
              <a:t>DE IGUAL MANERA, EL YA MENCIONADO “ISR ADICIONAL” APLICABLE A LOS DIVIDENDOS DISTRIBUIDOS, TAMBIÉN PROCEDE EN EL CASO DE SOCIOS O ACCIONISTAS (PF O PM) RESIDENTES EN EL EXTRANJERO.</a:t>
            </a:r>
          </a:p>
        </p:txBody>
      </p:sp>
      <p:pic>
        <p:nvPicPr>
          <p:cNvPr id="11266" name="Picture 2" descr="BANDERAS DEL MUNDO - Encuentra la bandera diferente - EUROPA, AMÉRICA,  ÁFRICA, ASIA - Recopilación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975" y="4001294"/>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3 Marcador de número de diapositiva">
            <a:extLst>
              <a:ext uri="{FF2B5EF4-FFF2-40B4-BE49-F238E27FC236}">
                <a16:creationId xmlns:a16="http://schemas.microsoft.com/office/drawing/2014/main" id="{0A2A42F4-214E-FAD3-99A6-543F85F9803A}"/>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25</a:t>
            </a:fld>
            <a:endParaRPr lang="es-MX"/>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20155"/>
            <a:ext cx="10515600" cy="564265"/>
          </a:xfrm>
        </p:spPr>
        <p:txBody>
          <a:bodyPr>
            <a:normAutofit/>
          </a:bodyPr>
          <a:lstStyle/>
          <a:p>
            <a:pPr algn="ctr"/>
            <a:r>
              <a:rPr lang="es-MX" sz="3200" dirty="0"/>
              <a:t>ART. 164 LISR</a:t>
            </a:r>
          </a:p>
        </p:txBody>
      </p:sp>
      <p:sp>
        <p:nvSpPr>
          <p:cNvPr id="3" name="2 Marcador de contenido"/>
          <p:cNvSpPr>
            <a:spLocks noGrp="1"/>
          </p:cNvSpPr>
          <p:nvPr>
            <p:ph idx="1"/>
          </p:nvPr>
        </p:nvSpPr>
        <p:spPr>
          <a:xfrm>
            <a:off x="1345559" y="884420"/>
            <a:ext cx="9163007" cy="4351338"/>
          </a:xfrm>
        </p:spPr>
        <p:txBody>
          <a:bodyPr>
            <a:normAutofit/>
          </a:bodyPr>
          <a:lstStyle/>
          <a:p>
            <a:r>
              <a:rPr lang="es-MX" sz="2600" dirty="0"/>
              <a:t>“LAS PERSONAS MORALES QUE DISTRIBUYAN DIVIDENDOS O UTILIDADES… DEBERÁN RETENER EL IMPUESTO QUE SE OBTENGA DE APLICAR LA TASA DEL 10% SOBRE DICHOS DIVIDENDOS O UTILIDADES… EL IMPUESTO PAGADO TENDRÁ EL CARÁCTER DE DEFINITIVO.”</a:t>
            </a:r>
          </a:p>
        </p:txBody>
      </p:sp>
      <p:pic>
        <p:nvPicPr>
          <p:cNvPr id="6" name="Imagen 5"/>
          <p:cNvPicPr>
            <a:picLocks noChangeAspect="1"/>
          </p:cNvPicPr>
          <p:nvPr/>
        </p:nvPicPr>
        <p:blipFill>
          <a:blip r:embed="rId2"/>
          <a:stretch>
            <a:fillRect/>
          </a:stretch>
        </p:blipFill>
        <p:spPr>
          <a:xfrm>
            <a:off x="6988776" y="4028925"/>
            <a:ext cx="3017083" cy="2413666"/>
          </a:xfrm>
          <a:prstGeom prst="rect">
            <a:avLst/>
          </a:prstGeom>
        </p:spPr>
      </p:pic>
      <p:sp>
        <p:nvSpPr>
          <p:cNvPr id="5" name="3 Marcador de número de diapositiva">
            <a:extLst>
              <a:ext uri="{FF2B5EF4-FFF2-40B4-BE49-F238E27FC236}">
                <a16:creationId xmlns:a16="http://schemas.microsoft.com/office/drawing/2014/main" id="{3EC08EDF-DA00-FCDD-E11B-7E4F8FD579C6}"/>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26</a:t>
            </a:fld>
            <a:endParaRPr lang="es-MX"/>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08365" y="901639"/>
            <a:ext cx="8910711" cy="4351338"/>
          </a:xfrm>
        </p:spPr>
        <p:txBody>
          <a:bodyPr>
            <a:normAutofit/>
          </a:bodyPr>
          <a:lstStyle/>
          <a:p>
            <a:r>
              <a:rPr lang="es-MX" sz="3600" dirty="0"/>
              <a:t>QUEDA CLARO QUE ESTE ISR “ADICIONAL” ELIMINA LA VENTAJA COMPETITIVA QUE TENÍA NUESTRO SISTEMA FISCAL GENERANDO FALTA DE EQUIDAD Y PROPORCIONALIDAD.</a:t>
            </a:r>
          </a:p>
        </p:txBody>
      </p:sp>
      <p:pic>
        <p:nvPicPr>
          <p:cNvPr id="12290" name="Picture 2" descr="Carita 😠 | Emoji de raiva, Emoji chorando de rir, Emoji engraç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5735" y="3975747"/>
            <a:ext cx="2247900" cy="2247900"/>
          </a:xfrm>
          <a:prstGeom prst="rect">
            <a:avLst/>
          </a:prstGeom>
          <a:noFill/>
          <a:extLst>
            <a:ext uri="{909E8E84-426E-40DD-AFC4-6F175D3DCCD1}">
              <a14:hiddenFill xmlns:a14="http://schemas.microsoft.com/office/drawing/2010/main">
                <a:solidFill>
                  <a:srgbClr val="FFFFFF"/>
                </a:solidFill>
              </a14:hiddenFill>
            </a:ext>
          </a:extLst>
        </p:spPr>
      </p:pic>
      <p:sp>
        <p:nvSpPr>
          <p:cNvPr id="2" name="3 Marcador de número de diapositiva">
            <a:extLst>
              <a:ext uri="{FF2B5EF4-FFF2-40B4-BE49-F238E27FC236}">
                <a16:creationId xmlns:a16="http://schemas.microsoft.com/office/drawing/2014/main" id="{A536ED78-1A7B-D780-9C67-506F74D7D457}"/>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27</a:t>
            </a:fld>
            <a:endParaRPr lang="es-MX"/>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838200" y="2193926"/>
            <a:ext cx="10515600" cy="849078"/>
          </a:xfrm>
        </p:spPr>
        <p:txBody>
          <a:bodyPr>
            <a:normAutofit/>
          </a:bodyPr>
          <a:lstStyle/>
          <a:p>
            <a:pPr algn="ctr"/>
            <a:r>
              <a:rPr lang="es-MX" u="sng" dirty="0">
                <a:latin typeface="Aharoni" panose="02010803020104030203" pitchFamily="2" charset="-79"/>
                <a:cs typeface="Aharoni" panose="02010803020104030203" pitchFamily="2" charset="-79"/>
              </a:rPr>
              <a:t>EFECTO ISR: SOCIO PERSONA MORAL</a:t>
            </a:r>
            <a:endParaRPr lang="es-MX" dirty="0">
              <a:latin typeface="Aharoni" panose="02010803020104030203" pitchFamily="2" charset="-79"/>
              <a:cs typeface="Aharoni" panose="02010803020104030203" pitchFamily="2" charset="-79"/>
            </a:endParaRPr>
          </a:p>
        </p:txBody>
      </p:sp>
      <p:sp>
        <p:nvSpPr>
          <p:cNvPr id="2" name="3 Marcador de número de diapositiva">
            <a:extLst>
              <a:ext uri="{FF2B5EF4-FFF2-40B4-BE49-F238E27FC236}">
                <a16:creationId xmlns:a16="http://schemas.microsoft.com/office/drawing/2014/main" id="{25647A26-C073-1FAC-6B53-DC744026032C}"/>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28</a:t>
            </a:fld>
            <a:endParaRPr lang="es-MX"/>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205" y="285590"/>
            <a:ext cx="12413105" cy="813779"/>
          </a:xfrm>
        </p:spPr>
        <p:txBody>
          <a:bodyPr>
            <a:normAutofit/>
          </a:bodyPr>
          <a:lstStyle/>
          <a:p>
            <a:pPr algn="ctr"/>
            <a:r>
              <a:rPr lang="es-MX" sz="2800" dirty="0"/>
              <a:t>DIVIDENDOS DE PERSONA MORAL RESIDENTE EN MÉXICO A IDEM</a:t>
            </a:r>
          </a:p>
        </p:txBody>
      </p:sp>
      <p:grpSp>
        <p:nvGrpSpPr>
          <p:cNvPr id="8" name="Grupo 7"/>
          <p:cNvGrpSpPr/>
          <p:nvPr/>
        </p:nvGrpSpPr>
        <p:grpSpPr>
          <a:xfrm>
            <a:off x="2999656" y="1364108"/>
            <a:ext cx="6696744" cy="4606792"/>
            <a:chOff x="2999656" y="1678898"/>
            <a:chExt cx="6696744" cy="4606792"/>
          </a:xfrm>
        </p:grpSpPr>
        <p:grpSp>
          <p:nvGrpSpPr>
            <p:cNvPr id="3" name="Grupo 2"/>
            <p:cNvGrpSpPr/>
            <p:nvPr/>
          </p:nvGrpSpPr>
          <p:grpSpPr>
            <a:xfrm>
              <a:off x="2999656" y="1955918"/>
              <a:ext cx="6696744" cy="4329772"/>
              <a:chOff x="2999656" y="2060848"/>
              <a:chExt cx="6696744" cy="4329772"/>
            </a:xfrm>
          </p:grpSpPr>
          <p:sp>
            <p:nvSpPr>
              <p:cNvPr id="5" name="4 Elipse"/>
              <p:cNvSpPr/>
              <p:nvPr/>
            </p:nvSpPr>
            <p:spPr>
              <a:xfrm>
                <a:off x="3143672" y="2060848"/>
                <a:ext cx="1584176"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t>X,  SA</a:t>
                </a:r>
              </a:p>
            </p:txBody>
          </p:sp>
          <p:sp>
            <p:nvSpPr>
              <p:cNvPr id="6" name="5 Elipse"/>
              <p:cNvSpPr/>
              <p:nvPr/>
            </p:nvSpPr>
            <p:spPr>
              <a:xfrm>
                <a:off x="7680176" y="2060848"/>
                <a:ext cx="1584176"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t>W, SA</a:t>
                </a:r>
              </a:p>
            </p:txBody>
          </p:sp>
          <p:sp>
            <p:nvSpPr>
              <p:cNvPr id="10" name="9 CuadroTexto"/>
              <p:cNvSpPr txBox="1"/>
              <p:nvPr/>
            </p:nvSpPr>
            <p:spPr>
              <a:xfrm>
                <a:off x="5231904" y="2276872"/>
                <a:ext cx="1872208" cy="2677656"/>
              </a:xfrm>
              <a:prstGeom prst="rect">
                <a:avLst/>
              </a:prstGeom>
              <a:noFill/>
            </p:spPr>
            <p:txBody>
              <a:bodyPr wrap="square" rtlCol="0">
                <a:spAutoFit/>
              </a:bodyPr>
              <a:lstStyle/>
              <a:p>
                <a:pPr algn="ctr"/>
                <a:r>
                  <a:rPr lang="es-MX" sz="2400" dirty="0"/>
                  <a:t>DIV</a:t>
                </a:r>
              </a:p>
              <a:p>
                <a:pPr algn="ctr"/>
                <a:r>
                  <a:rPr lang="es-MX" sz="2400" dirty="0"/>
                  <a:t>-----------</a:t>
                </a:r>
              </a:p>
              <a:p>
                <a:pPr algn="ctr"/>
                <a:r>
                  <a:rPr lang="es-MX" sz="2400" dirty="0"/>
                  <a:t>$250,000</a:t>
                </a:r>
              </a:p>
              <a:p>
                <a:pPr algn="ctr"/>
                <a:endParaRPr lang="es-MX" sz="2400" dirty="0"/>
              </a:p>
              <a:p>
                <a:pPr algn="ctr"/>
                <a:endParaRPr lang="es-MX" sz="2400" dirty="0"/>
              </a:p>
              <a:p>
                <a:pPr algn="ctr"/>
                <a:r>
                  <a:rPr lang="es-MX" sz="2400" dirty="0"/>
                  <a:t>ART. 19</a:t>
                </a:r>
              </a:p>
              <a:p>
                <a:pPr algn="ctr"/>
                <a:r>
                  <a:rPr lang="es-MX" sz="2400" dirty="0"/>
                  <a:t>LGSM</a:t>
                </a:r>
              </a:p>
            </p:txBody>
          </p:sp>
          <p:sp>
            <p:nvSpPr>
              <p:cNvPr id="11" name="10 CuadroTexto"/>
              <p:cNvSpPr txBox="1"/>
              <p:nvPr/>
            </p:nvSpPr>
            <p:spPr>
              <a:xfrm>
                <a:off x="2999656" y="4820960"/>
                <a:ext cx="1872208" cy="1569660"/>
              </a:xfrm>
              <a:prstGeom prst="rect">
                <a:avLst/>
              </a:prstGeom>
              <a:noFill/>
            </p:spPr>
            <p:txBody>
              <a:bodyPr wrap="square" rtlCol="0">
                <a:spAutoFit/>
              </a:bodyPr>
              <a:lstStyle/>
              <a:p>
                <a:pPr algn="ctr"/>
                <a:r>
                  <a:rPr lang="es-MX" sz="2400" dirty="0"/>
                  <a:t>NO ES DEDUCCIÓN AUTORIZADA</a:t>
                </a:r>
              </a:p>
              <a:p>
                <a:pPr algn="ctr"/>
                <a:r>
                  <a:rPr lang="es-MX" sz="2400" dirty="0"/>
                  <a:t>(ART. 25 LISR)</a:t>
                </a:r>
              </a:p>
            </p:txBody>
          </p:sp>
          <p:sp>
            <p:nvSpPr>
              <p:cNvPr id="12" name="11 CuadroTexto"/>
              <p:cNvSpPr txBox="1"/>
              <p:nvPr/>
            </p:nvSpPr>
            <p:spPr>
              <a:xfrm>
                <a:off x="7680176" y="4892968"/>
                <a:ext cx="2016224" cy="1200329"/>
              </a:xfrm>
              <a:prstGeom prst="rect">
                <a:avLst/>
              </a:prstGeom>
              <a:noFill/>
            </p:spPr>
            <p:txBody>
              <a:bodyPr wrap="square" rtlCol="0">
                <a:spAutoFit/>
              </a:bodyPr>
              <a:lstStyle/>
              <a:p>
                <a:pPr algn="ctr"/>
                <a:r>
                  <a:rPr lang="es-MX" sz="2400" dirty="0"/>
                  <a:t>INGRESO NO ACUMULABLE</a:t>
                </a:r>
              </a:p>
              <a:p>
                <a:pPr algn="ctr"/>
                <a:r>
                  <a:rPr lang="es-MX" sz="2400" dirty="0"/>
                  <a:t>(ART. 16 UP)</a:t>
                </a:r>
              </a:p>
            </p:txBody>
          </p:sp>
          <p:cxnSp>
            <p:nvCxnSpPr>
              <p:cNvPr id="14" name="13 Conector recto de flecha"/>
              <p:cNvCxnSpPr/>
              <p:nvPr/>
            </p:nvCxnSpPr>
            <p:spPr>
              <a:xfrm>
                <a:off x="6168008" y="3501008"/>
                <a:ext cx="0" cy="504056"/>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3934474" y="4005064"/>
                <a:ext cx="1287" cy="72008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8616281" y="4005064"/>
                <a:ext cx="1287" cy="72008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7" name="Flecha: a la derecha 6"/>
            <p:cNvSpPr/>
            <p:nvPr/>
          </p:nvSpPr>
          <p:spPr>
            <a:xfrm>
              <a:off x="4092315" y="1678898"/>
              <a:ext cx="3942413" cy="164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9" name="3 Marcador de número de diapositiva">
            <a:extLst>
              <a:ext uri="{FF2B5EF4-FFF2-40B4-BE49-F238E27FC236}">
                <a16:creationId xmlns:a16="http://schemas.microsoft.com/office/drawing/2014/main" id="{E6680978-F61B-4E35-C1FA-C2C1A59AE7EB}"/>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29</a:t>
            </a:fld>
            <a:endParaRPr lang="es-MX"/>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6847" y="-1176755"/>
            <a:ext cx="4347216" cy="4601183"/>
          </a:xfrm>
        </p:spPr>
        <p:txBody>
          <a:bodyPr>
            <a:normAutofit/>
          </a:bodyPr>
          <a:lstStyle/>
          <a:p>
            <a:r>
              <a:rPr lang="es-MX" u="sng" dirty="0"/>
              <a:t>CLASIFICACIÓN:</a:t>
            </a:r>
            <a:endParaRPr lang="es-MX" dirty="0"/>
          </a:p>
        </p:txBody>
      </p:sp>
      <p:sp>
        <p:nvSpPr>
          <p:cNvPr id="3" name="2 Marcador de contenido"/>
          <p:cNvSpPr>
            <a:spLocks noGrp="1"/>
          </p:cNvSpPr>
          <p:nvPr>
            <p:ph idx="1"/>
          </p:nvPr>
        </p:nvSpPr>
        <p:spPr>
          <a:xfrm>
            <a:off x="1403664" y="2261807"/>
            <a:ext cx="9049285" cy="3041186"/>
          </a:xfrm>
        </p:spPr>
        <p:txBody>
          <a:bodyPr>
            <a:normAutofit/>
          </a:bodyPr>
          <a:lstStyle/>
          <a:p>
            <a:r>
              <a:rPr lang="es-MX" sz="2400" dirty="0"/>
              <a:t>TRADICIONALMENTE, LOS DIVIDENDOS SE PUEDEN CLASIFICAR DE LA SIGUIENTE MANERA:</a:t>
            </a:r>
          </a:p>
          <a:p>
            <a:pPr marL="0" indent="0">
              <a:buNone/>
            </a:pPr>
            <a:r>
              <a:rPr lang="es-MX" sz="2400" dirty="0"/>
              <a:t> </a:t>
            </a:r>
          </a:p>
          <a:p>
            <a:pPr lvl="0"/>
            <a:r>
              <a:rPr lang="es-MX" sz="2400" dirty="0"/>
              <a:t>DIVIDENDOS EN EFECTIVO</a:t>
            </a:r>
          </a:p>
          <a:p>
            <a:pPr lvl="0"/>
            <a:r>
              <a:rPr lang="es-MX" sz="2400" dirty="0"/>
              <a:t>DIVIDENDOS EN ACCIONES</a:t>
            </a:r>
          </a:p>
          <a:p>
            <a:pPr lvl="0"/>
            <a:r>
              <a:rPr lang="es-MX" sz="2400" dirty="0"/>
              <a:t>DIVIDENDOS EN ESPECIE</a:t>
            </a:r>
          </a:p>
          <a:p>
            <a:endParaRPr lang="es-MX" sz="2400" dirty="0"/>
          </a:p>
        </p:txBody>
      </p:sp>
      <p:pic>
        <p:nvPicPr>
          <p:cNvPr id="18434" name="Picture 2" descr="ISR sobre Dividendos 2020 - Los Impues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4567" y="4596193"/>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5" name="3 Marcador de número de diapositiva">
            <a:extLst>
              <a:ext uri="{FF2B5EF4-FFF2-40B4-BE49-F238E27FC236}">
                <a16:creationId xmlns:a16="http://schemas.microsoft.com/office/drawing/2014/main" id="{0ACA6C51-A7D0-46C9-2969-FBB566CDB8D1}"/>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3</a:t>
            </a:fld>
            <a:endParaRPr lang="es-MX"/>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69214" y="1295632"/>
            <a:ext cx="10515600" cy="1437375"/>
          </a:xfrm>
        </p:spPr>
        <p:txBody>
          <a:bodyPr/>
          <a:lstStyle/>
          <a:p>
            <a:r>
              <a:rPr lang="es-MX" dirty="0"/>
              <a:t>DIVIDENDO:		NO PROVIENE CUFIN</a:t>
            </a:r>
          </a:p>
        </p:txBody>
      </p:sp>
      <p:sp>
        <p:nvSpPr>
          <p:cNvPr id="5" name="4 CuadroTexto"/>
          <p:cNvSpPr txBox="1"/>
          <p:nvPr/>
        </p:nvSpPr>
        <p:spPr>
          <a:xfrm>
            <a:off x="2208951" y="710857"/>
            <a:ext cx="6765986" cy="584775"/>
          </a:xfrm>
          <a:prstGeom prst="rect">
            <a:avLst/>
          </a:prstGeom>
          <a:noFill/>
        </p:spPr>
        <p:txBody>
          <a:bodyPr wrap="square" rtlCol="0">
            <a:spAutoFit/>
          </a:bodyPr>
          <a:lstStyle/>
          <a:p>
            <a:r>
              <a:rPr lang="es-MX" sz="3200" dirty="0"/>
              <a:t>ART. 10 PRIMER PÁRRAFO</a:t>
            </a:r>
          </a:p>
        </p:txBody>
      </p:sp>
      <p:sp>
        <p:nvSpPr>
          <p:cNvPr id="7" name="6 Rectángulo"/>
          <p:cNvSpPr/>
          <p:nvPr/>
        </p:nvSpPr>
        <p:spPr>
          <a:xfrm>
            <a:off x="2279576" y="2670389"/>
            <a:ext cx="1584176" cy="7200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t>$100,000</a:t>
            </a:r>
          </a:p>
        </p:txBody>
      </p:sp>
      <p:sp>
        <p:nvSpPr>
          <p:cNvPr id="8" name="7 Rectángulo"/>
          <p:cNvSpPr/>
          <p:nvPr/>
        </p:nvSpPr>
        <p:spPr>
          <a:xfrm>
            <a:off x="4367808" y="2670389"/>
            <a:ext cx="1584176" cy="7200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t>1.4286</a:t>
            </a:r>
          </a:p>
        </p:txBody>
      </p:sp>
      <p:sp>
        <p:nvSpPr>
          <p:cNvPr id="9" name="8 Rectángulo"/>
          <p:cNvSpPr/>
          <p:nvPr/>
        </p:nvSpPr>
        <p:spPr>
          <a:xfrm>
            <a:off x="6456040" y="2670389"/>
            <a:ext cx="1584176" cy="7200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t>$142,860</a:t>
            </a:r>
          </a:p>
        </p:txBody>
      </p:sp>
      <p:sp>
        <p:nvSpPr>
          <p:cNvPr id="10" name="9 Rectángulo"/>
          <p:cNvSpPr/>
          <p:nvPr/>
        </p:nvSpPr>
        <p:spPr>
          <a:xfrm>
            <a:off x="8544272" y="2670389"/>
            <a:ext cx="1584176" cy="7200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t>30%</a:t>
            </a:r>
          </a:p>
        </p:txBody>
      </p:sp>
      <p:sp>
        <p:nvSpPr>
          <p:cNvPr id="11" name="10 Multiplicar"/>
          <p:cNvSpPr/>
          <p:nvPr/>
        </p:nvSpPr>
        <p:spPr>
          <a:xfrm>
            <a:off x="3962798" y="2886413"/>
            <a:ext cx="288032" cy="28803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Igual que"/>
          <p:cNvSpPr/>
          <p:nvPr/>
        </p:nvSpPr>
        <p:spPr>
          <a:xfrm>
            <a:off x="6038982" y="2841443"/>
            <a:ext cx="288032" cy="43204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4" name="13 Multiplicar"/>
          <p:cNvSpPr/>
          <p:nvPr/>
        </p:nvSpPr>
        <p:spPr>
          <a:xfrm>
            <a:off x="8112224" y="2886413"/>
            <a:ext cx="288032" cy="28803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Rectángulo"/>
          <p:cNvSpPr/>
          <p:nvPr/>
        </p:nvSpPr>
        <p:spPr>
          <a:xfrm>
            <a:off x="6456040" y="4038541"/>
            <a:ext cx="1584176" cy="7200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t>$42,858</a:t>
            </a:r>
          </a:p>
        </p:txBody>
      </p:sp>
      <p:sp>
        <p:nvSpPr>
          <p:cNvPr id="16" name="15 Igual que"/>
          <p:cNvSpPr/>
          <p:nvPr/>
        </p:nvSpPr>
        <p:spPr>
          <a:xfrm>
            <a:off x="6038982" y="4209595"/>
            <a:ext cx="288032" cy="43204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7" name="16 CuadroTexto"/>
          <p:cNvSpPr txBox="1"/>
          <p:nvPr/>
        </p:nvSpPr>
        <p:spPr>
          <a:xfrm>
            <a:off x="3647728" y="4110550"/>
            <a:ext cx="1944216" cy="584775"/>
          </a:xfrm>
          <a:prstGeom prst="rect">
            <a:avLst/>
          </a:prstGeom>
          <a:noFill/>
        </p:spPr>
        <p:txBody>
          <a:bodyPr wrap="square" rtlCol="0">
            <a:spAutoFit/>
          </a:bodyPr>
          <a:lstStyle/>
          <a:p>
            <a:pPr algn="r"/>
            <a:r>
              <a:rPr lang="es-MX" sz="3200" b="1" dirty="0"/>
              <a:t>ISR</a:t>
            </a:r>
          </a:p>
        </p:txBody>
      </p:sp>
      <p:sp>
        <p:nvSpPr>
          <p:cNvPr id="2" name="3 Marcador de número de diapositiva">
            <a:extLst>
              <a:ext uri="{FF2B5EF4-FFF2-40B4-BE49-F238E27FC236}">
                <a16:creationId xmlns:a16="http://schemas.microsoft.com/office/drawing/2014/main" id="{AD697114-B1F8-92D8-1EEB-B30DACE47863}"/>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30</a:t>
            </a:fld>
            <a:endParaRPr lang="es-MX"/>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375459"/>
            <a:ext cx="10515600" cy="4351338"/>
          </a:xfrm>
        </p:spPr>
        <p:txBody>
          <a:bodyPr/>
          <a:lstStyle/>
          <a:p>
            <a:pPr algn="ctr">
              <a:buNone/>
            </a:pPr>
            <a:r>
              <a:rPr lang="es-MX" dirty="0">
                <a:latin typeface="Berlin Sans FB Demi" panose="020E0802020502020306" pitchFamily="34" charset="0"/>
              </a:rPr>
              <a:t>ART. 10  CUARTO PÁRRAFO</a:t>
            </a:r>
          </a:p>
          <a:p>
            <a:pPr algn="ctr">
              <a:buNone/>
            </a:pPr>
            <a:endParaRPr lang="es-MX" dirty="0">
              <a:latin typeface="Berlin Sans FB Demi" panose="020E0802020502020306" pitchFamily="34" charset="0"/>
            </a:endParaRPr>
          </a:p>
          <a:p>
            <a:pPr algn="ctr">
              <a:buNone/>
            </a:pPr>
            <a:r>
              <a:rPr lang="es-MX" dirty="0">
                <a:latin typeface="Berlin Sans FB Demi" panose="020E0802020502020306" pitchFamily="34" charset="0"/>
              </a:rPr>
              <a:t>ISR DEFINITIVO  </a:t>
            </a:r>
          </a:p>
          <a:p>
            <a:pPr marL="0" indent="0" algn="ctr">
              <a:buNone/>
            </a:pPr>
            <a:r>
              <a:rPr lang="es-MX" dirty="0">
                <a:latin typeface="Berlin Sans FB Demi" panose="020E0802020502020306" pitchFamily="34" charset="0"/>
              </a:rPr>
              <a:t>(DÍA 17 MES INMEDIATO SIGUIENTE A AQUÉL EN QUE SE PAGÓ EL DIVIDENDO)</a:t>
            </a:r>
          </a:p>
        </p:txBody>
      </p:sp>
      <p:sp>
        <p:nvSpPr>
          <p:cNvPr id="4" name="3 Marcador de número de diapositiva"/>
          <p:cNvSpPr>
            <a:spLocks noGrp="1"/>
          </p:cNvSpPr>
          <p:nvPr>
            <p:ph type="sldNum" sz="quarter" idx="12"/>
          </p:nvPr>
        </p:nvSpPr>
        <p:spPr/>
        <p:txBody>
          <a:bodyPr/>
          <a:lstStyle/>
          <a:p>
            <a:fld id="{B5F908A6-22F9-40F7-94FF-26A2E8D4489C}" type="slidenum">
              <a:rPr lang="es-MX" smtClean="0"/>
              <a:t>31</a:t>
            </a:fld>
            <a:endParaRPr lang="es-MX"/>
          </a:p>
        </p:txBody>
      </p:sp>
      <p:pic>
        <p:nvPicPr>
          <p:cNvPr id="13314" name="Picture 2" descr="Sáquele provecho a la declaración anual, aun si no debe presentarla | El  Econom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338" y="42291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50135"/>
            <a:ext cx="10515600" cy="594245"/>
          </a:xfrm>
        </p:spPr>
        <p:txBody>
          <a:bodyPr>
            <a:normAutofit/>
          </a:bodyPr>
          <a:lstStyle/>
          <a:p>
            <a:pPr algn="ctr"/>
            <a:r>
              <a:rPr lang="es-MX" sz="3200" dirty="0"/>
              <a:t>ART. 10  QUINTO PÁRRAFO</a:t>
            </a:r>
          </a:p>
        </p:txBody>
      </p:sp>
      <p:graphicFrame>
        <p:nvGraphicFramePr>
          <p:cNvPr id="5" name="4 Marcador de contenido"/>
          <p:cNvGraphicFramePr>
            <a:graphicFrameLocks noGrp="1"/>
          </p:cNvGraphicFramePr>
          <p:nvPr>
            <p:ph idx="1"/>
          </p:nvPr>
        </p:nvGraphicFramePr>
        <p:xfrm>
          <a:off x="1981200" y="121045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3 Marcador de número de diapositiva">
            <a:extLst>
              <a:ext uri="{FF2B5EF4-FFF2-40B4-BE49-F238E27FC236}">
                <a16:creationId xmlns:a16="http://schemas.microsoft.com/office/drawing/2014/main" id="{AA9539BF-CFE8-EA82-8C6F-0563E5388B93}"/>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32</a:t>
            </a:fld>
            <a:endParaRPr lang="es-MX"/>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20155"/>
            <a:ext cx="10515600" cy="545527"/>
          </a:xfrm>
        </p:spPr>
        <p:txBody>
          <a:bodyPr>
            <a:normAutofit/>
          </a:bodyPr>
          <a:lstStyle/>
          <a:p>
            <a:pPr algn="ctr"/>
            <a:r>
              <a:rPr lang="es-MX" sz="3200" dirty="0"/>
              <a:t>ART. 10  TERCER  PÁRRAFO</a:t>
            </a:r>
          </a:p>
        </p:txBody>
      </p:sp>
      <p:graphicFrame>
        <p:nvGraphicFramePr>
          <p:cNvPr id="5" name="4 Marcador de contenido"/>
          <p:cNvGraphicFramePr>
            <a:graphicFrameLocks noGrp="1"/>
          </p:cNvGraphicFramePr>
          <p:nvPr>
            <p:ph idx="1"/>
          </p:nvPr>
        </p:nvGraphicFramePr>
        <p:xfrm>
          <a:off x="1981200" y="11660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3 Marcador de número de diapositiva">
            <a:extLst>
              <a:ext uri="{FF2B5EF4-FFF2-40B4-BE49-F238E27FC236}">
                <a16:creationId xmlns:a16="http://schemas.microsoft.com/office/drawing/2014/main" id="{1BEDD89F-62AA-0CE2-DE02-AD46F0616EF0}"/>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33</a:t>
            </a:fld>
            <a:endParaRPr lang="es-MX"/>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8516" y="1576888"/>
            <a:ext cx="11266546" cy="4351338"/>
          </a:xfrm>
        </p:spPr>
        <p:txBody>
          <a:bodyPr>
            <a:noAutofit/>
          </a:bodyPr>
          <a:lstStyle/>
          <a:p>
            <a:pPr>
              <a:lnSpc>
                <a:spcPct val="110000"/>
              </a:lnSpc>
            </a:pPr>
            <a:r>
              <a:rPr lang="es-ES" sz="2100" dirty="0"/>
              <a:t>XI. TRATÁNDOSE DE PERSONAS MORALES QUE HAGAN LOS PAGOS POR CONCEPTO DE DIVIDENDOS O UTILIDADES A PERSONAS FÍSICAS O MORALES: </a:t>
            </a:r>
          </a:p>
          <a:p>
            <a:pPr>
              <a:lnSpc>
                <a:spcPct val="110000"/>
              </a:lnSpc>
            </a:pPr>
            <a:r>
              <a:rPr lang="es-ES" sz="2100" dirty="0"/>
              <a:t>A) EFECTUAR LOS PAGOS CON CHEQUE NOMINATIVO NO NEGOCIABLE DEL CONTRIBUYENTE EXPEDIDO A NOMBRE DEL ACCIONISTA O A TRAVÉS DE TRANSFERENCIAS DE FONDOS REGULADAS POR EL BANCO DE MÉXICO A LA CUENTA DE DICHO ACCIONISTA. </a:t>
            </a:r>
          </a:p>
          <a:p>
            <a:pPr>
              <a:lnSpc>
                <a:spcPct val="110000"/>
              </a:lnSpc>
            </a:pPr>
            <a:r>
              <a:rPr lang="es-ES" sz="2100" dirty="0"/>
              <a:t>B) PROPORCIONAR A LAS PERSONAS A QUIENES LES EFECTÚEN PAGOS POR LOS CONCEPTOS A QUE SE REFIERE ESTA FRACCIÓN, COMPROBANTE FISCAL EN EL QUE SE SEÑALE SU MONTO, EL IMPUESTO SOBRE LA RENTA RETENIDO EN TÉRMINOS DE LOS ARTÍCULOS 140 Y 164 DE ESTA LEY, ASÍ COMO SI ÉSTOS PROVIENEN DE LAS CUENTAS ESTABLECIDAS EN LOS ARTÍCULOS 77 Y 85 DE ESTA LEY, SEGÚN SE TRATE, O SI SE TRATA DE LOS DIVIDENDOS O UTILIDADES A QUE SE REFIERE EL PRIMER PÁRRAFO DEL ARTÍCULO 10 DE LA MISMA. ESTE COMPROBANTE SE ENTREGARÁ CUANDO SE PAGUE EL DIVIDENDO O UTILIDAD. </a:t>
            </a:r>
            <a:endParaRPr lang="es-MX" sz="2100" dirty="0"/>
          </a:p>
        </p:txBody>
      </p:sp>
      <p:sp>
        <p:nvSpPr>
          <p:cNvPr id="7" name="3 Marcador de número de diapositiva">
            <a:extLst>
              <a:ext uri="{FF2B5EF4-FFF2-40B4-BE49-F238E27FC236}">
                <a16:creationId xmlns:a16="http://schemas.microsoft.com/office/drawing/2014/main" id="{2DB49661-4DF0-76DC-4635-9807778CB770}"/>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34</a:t>
            </a:fld>
            <a:endParaRPr lang="es-MX"/>
          </a:p>
        </p:txBody>
      </p:sp>
      <p:sp>
        <p:nvSpPr>
          <p:cNvPr id="8" name="1 Título">
            <a:extLst>
              <a:ext uri="{FF2B5EF4-FFF2-40B4-BE49-F238E27FC236}">
                <a16:creationId xmlns:a16="http://schemas.microsoft.com/office/drawing/2014/main" id="{645868A4-46CF-F727-D4E6-21469237F58D}"/>
              </a:ext>
            </a:extLst>
          </p:cNvPr>
          <p:cNvSpPr>
            <a:spLocks noGrp="1"/>
          </p:cNvSpPr>
          <p:nvPr>
            <p:ph type="title"/>
          </p:nvPr>
        </p:nvSpPr>
        <p:spPr>
          <a:xfrm>
            <a:off x="-744973" y="142158"/>
            <a:ext cx="12413105" cy="813779"/>
          </a:xfrm>
        </p:spPr>
        <p:txBody>
          <a:bodyPr>
            <a:normAutofit/>
          </a:bodyPr>
          <a:lstStyle/>
          <a:p>
            <a:pPr algn="ctr"/>
            <a:r>
              <a:rPr lang="es-MX" sz="3200" dirty="0"/>
              <a:t>ART. 76-XI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1045372" y="83984"/>
          <a:ext cx="908335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3 Marcador de número de diapositiva">
            <a:extLst>
              <a:ext uri="{FF2B5EF4-FFF2-40B4-BE49-F238E27FC236}">
                <a16:creationId xmlns:a16="http://schemas.microsoft.com/office/drawing/2014/main" id="{0A2270AA-B6D2-FD94-F256-58B33694510F}"/>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35</a:t>
            </a:fld>
            <a:endParaRPr lang="es-MX"/>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3210" y="320155"/>
            <a:ext cx="10515600" cy="564265"/>
          </a:xfrm>
        </p:spPr>
        <p:txBody>
          <a:bodyPr>
            <a:normAutofit/>
          </a:bodyPr>
          <a:lstStyle/>
          <a:p>
            <a:pPr algn="ctr"/>
            <a:r>
              <a:rPr lang="es-MX" sz="3200" dirty="0"/>
              <a:t>ART.77 PRIMER PÁRRAFO: CUFIN</a:t>
            </a:r>
          </a:p>
        </p:txBody>
      </p:sp>
      <p:graphicFrame>
        <p:nvGraphicFramePr>
          <p:cNvPr id="5" name="4 Marcador de contenido"/>
          <p:cNvGraphicFramePr>
            <a:graphicFrameLocks noGrp="1"/>
          </p:cNvGraphicFramePr>
          <p:nvPr>
            <p:ph idx="1"/>
          </p:nvPr>
        </p:nvGraphicFramePr>
        <p:xfrm>
          <a:off x="1513986" y="1448780"/>
          <a:ext cx="8759160" cy="3348072"/>
        </p:xfrm>
        <a:graphic>
          <a:graphicData uri="http://schemas.openxmlformats.org/drawingml/2006/table">
            <a:tbl>
              <a:tblPr firstRow="1" bandRow="1">
                <a:tableStyleId>{5C22544A-7EE6-4342-B048-85BDC9FD1C3A}</a:tableStyleId>
              </a:tblPr>
              <a:tblGrid>
                <a:gridCol w="4379580">
                  <a:extLst>
                    <a:ext uri="{9D8B030D-6E8A-4147-A177-3AD203B41FA5}">
                      <a16:colId xmlns:a16="http://schemas.microsoft.com/office/drawing/2014/main" val="20000"/>
                    </a:ext>
                  </a:extLst>
                </a:gridCol>
                <a:gridCol w="4379580">
                  <a:extLst>
                    <a:ext uri="{9D8B030D-6E8A-4147-A177-3AD203B41FA5}">
                      <a16:colId xmlns:a16="http://schemas.microsoft.com/office/drawing/2014/main" val="20001"/>
                    </a:ext>
                  </a:extLst>
                </a:gridCol>
              </a:tblGrid>
              <a:tr h="757686">
                <a:tc>
                  <a:txBody>
                    <a:bodyPr/>
                    <a:lstStyle/>
                    <a:p>
                      <a:pPr algn="ctr"/>
                      <a:r>
                        <a:rPr lang="es-MX" sz="3200" b="0" dirty="0">
                          <a:solidFill>
                            <a:schemeClr val="bg1"/>
                          </a:solidFill>
                        </a:rPr>
                        <a:t>( - )</a:t>
                      </a:r>
                    </a:p>
                  </a:txBody>
                  <a:tc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tcPr>
                </a:tc>
                <a:tc>
                  <a:txBody>
                    <a:bodyPr/>
                    <a:lstStyle/>
                    <a:p>
                      <a:pPr algn="ctr"/>
                      <a:r>
                        <a:rPr lang="es-MX" sz="3200" b="0" dirty="0">
                          <a:solidFill>
                            <a:schemeClr val="bg1"/>
                          </a:solidFill>
                        </a:rPr>
                        <a:t>( + )</a:t>
                      </a:r>
                    </a:p>
                  </a:txBody>
                  <a:tc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tcPr>
                </a:tc>
                <a:extLst>
                  <a:ext uri="{0D108BD9-81ED-4DB2-BD59-A6C34878D82A}">
                    <a16:rowId xmlns:a16="http://schemas.microsoft.com/office/drawing/2014/main" val="10000"/>
                  </a:ext>
                </a:extLst>
              </a:tr>
              <a:tr h="1817401">
                <a:tc>
                  <a:txBody>
                    <a:bodyPr/>
                    <a:lstStyle/>
                    <a:p>
                      <a:pPr algn="ctr"/>
                      <a:r>
                        <a:rPr lang="es-MX" sz="3200" b="0" dirty="0">
                          <a:solidFill>
                            <a:schemeClr val="bg1"/>
                          </a:solidFill>
                        </a:rPr>
                        <a:t>DIV. PAGADOS</a:t>
                      </a:r>
                    </a:p>
                    <a:p>
                      <a:pPr algn="ctr"/>
                      <a:r>
                        <a:rPr lang="es-MX" sz="3200" b="0" dirty="0">
                          <a:solidFill>
                            <a:schemeClr val="bg1"/>
                          </a:solidFill>
                        </a:rPr>
                        <a:t>UTILIDADES</a:t>
                      </a:r>
                    </a:p>
                    <a:p>
                      <a:pPr algn="ctr"/>
                      <a:r>
                        <a:rPr lang="es-MX" sz="3200" b="0" dirty="0">
                          <a:solidFill>
                            <a:schemeClr val="bg1"/>
                          </a:solidFill>
                        </a:rPr>
                        <a:t>DISTRIBUIDAS (ART. 78)</a:t>
                      </a:r>
                    </a:p>
                  </a:txBody>
                  <a:tc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tcPr>
                </a:tc>
                <a:tc>
                  <a:txBody>
                    <a:bodyPr/>
                    <a:lstStyle/>
                    <a:p>
                      <a:pPr algn="ctr"/>
                      <a:r>
                        <a:rPr lang="es-MX" sz="3200" b="0" dirty="0">
                          <a:solidFill>
                            <a:schemeClr val="bg1"/>
                          </a:solidFill>
                        </a:rPr>
                        <a:t>UFIN EJERCICIO</a:t>
                      </a:r>
                    </a:p>
                    <a:p>
                      <a:pPr algn="ctr"/>
                      <a:r>
                        <a:rPr lang="es-MX" sz="3200" b="0" dirty="0">
                          <a:solidFill>
                            <a:schemeClr val="bg1"/>
                          </a:solidFill>
                        </a:rPr>
                        <a:t>DIV.</a:t>
                      </a:r>
                      <a:r>
                        <a:rPr lang="es-MX" sz="3200" b="0" baseline="0" dirty="0">
                          <a:solidFill>
                            <a:schemeClr val="bg1"/>
                          </a:solidFill>
                        </a:rPr>
                        <a:t> COBRADOS</a:t>
                      </a:r>
                    </a:p>
                    <a:p>
                      <a:pPr algn="ctr"/>
                      <a:r>
                        <a:rPr lang="es-MX" sz="3200" b="0" dirty="0">
                          <a:solidFill>
                            <a:schemeClr val="bg1"/>
                          </a:solidFill>
                        </a:rPr>
                        <a:t>INGRESOS RFP</a:t>
                      </a:r>
                    </a:p>
                  </a:txBody>
                  <a:tc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tcPr>
                </a:tc>
                <a:extLst>
                  <a:ext uri="{0D108BD9-81ED-4DB2-BD59-A6C34878D82A}">
                    <a16:rowId xmlns:a16="http://schemas.microsoft.com/office/drawing/2014/main" val="10001"/>
                  </a:ext>
                </a:extLst>
              </a:tr>
              <a:tr h="772985">
                <a:tc>
                  <a:txBody>
                    <a:bodyPr/>
                    <a:lstStyle/>
                    <a:p>
                      <a:pPr algn="ctr"/>
                      <a:r>
                        <a:rPr lang="es-MX" sz="3200" b="0" dirty="0">
                          <a:solidFill>
                            <a:schemeClr val="bg1"/>
                          </a:solidFill>
                        </a:rPr>
                        <a:t>ART. 10-II LISR</a:t>
                      </a:r>
                    </a:p>
                  </a:txBody>
                  <a:tc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tcPr>
                </a:tc>
                <a:tc>
                  <a:txBody>
                    <a:bodyPr/>
                    <a:lstStyle/>
                    <a:p>
                      <a:pPr algn="ctr"/>
                      <a:endParaRPr lang="es-MX" sz="3200" b="0" dirty="0">
                        <a:solidFill>
                          <a:schemeClr val="bg1"/>
                        </a:solidFill>
                      </a:endParaRPr>
                    </a:p>
                  </a:txBody>
                  <a:tc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tcPr>
                </a:tc>
                <a:extLst>
                  <a:ext uri="{0D108BD9-81ED-4DB2-BD59-A6C34878D82A}">
                    <a16:rowId xmlns:a16="http://schemas.microsoft.com/office/drawing/2014/main" val="10002"/>
                  </a:ext>
                </a:extLst>
              </a:tr>
            </a:tbl>
          </a:graphicData>
        </a:graphic>
      </p:graphicFrame>
      <p:sp>
        <p:nvSpPr>
          <p:cNvPr id="6" name="CuadroTexto 5"/>
          <p:cNvSpPr txBox="1"/>
          <p:nvPr/>
        </p:nvSpPr>
        <p:spPr>
          <a:xfrm>
            <a:off x="2838026" y="5038046"/>
            <a:ext cx="6093500" cy="523220"/>
          </a:xfrm>
          <a:prstGeom prst="rect">
            <a:avLst/>
          </a:prstGeom>
          <a:noFill/>
        </p:spPr>
        <p:txBody>
          <a:bodyPr wrap="square">
            <a:spAutoFit/>
          </a:bodyPr>
          <a:lstStyle/>
          <a:p>
            <a:pPr algn="ctr"/>
            <a:r>
              <a:rPr lang="es-MX" sz="2800" b="0" dirty="0"/>
              <a:t>SALDO ACREEDOR</a:t>
            </a:r>
            <a:endParaRPr lang="es-MX" sz="2800" dirty="0"/>
          </a:p>
        </p:txBody>
      </p:sp>
      <p:sp>
        <p:nvSpPr>
          <p:cNvPr id="3" name="3 Marcador de número de diapositiva">
            <a:extLst>
              <a:ext uri="{FF2B5EF4-FFF2-40B4-BE49-F238E27FC236}">
                <a16:creationId xmlns:a16="http://schemas.microsoft.com/office/drawing/2014/main" id="{47887A62-5AA6-3388-9B80-C675C305C228}"/>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36</a:t>
            </a:fld>
            <a:endParaRPr lang="es-MX"/>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78290" y="1441375"/>
            <a:ext cx="9835419" cy="820688"/>
          </a:xfrm>
        </p:spPr>
        <p:txBody>
          <a:bodyPr>
            <a:normAutofit/>
          </a:bodyPr>
          <a:lstStyle/>
          <a:p>
            <a:pPr algn="ctr">
              <a:buNone/>
            </a:pPr>
            <a:r>
              <a:rPr lang="es-MX" dirty="0">
                <a:latin typeface="Gill Sans MT Condensed" panose="020B0506020104020203" pitchFamily="34" charset="0"/>
              </a:rPr>
              <a:t>UFIN = RF – ISR – PTU – NO DED – ISR PAGADO EN EL EXTRANJERO ART. 5 LISR</a:t>
            </a:r>
          </a:p>
        </p:txBody>
      </p:sp>
      <p:sp>
        <p:nvSpPr>
          <p:cNvPr id="5" name="1 Título"/>
          <p:cNvSpPr txBox="1"/>
          <p:nvPr/>
        </p:nvSpPr>
        <p:spPr>
          <a:xfrm>
            <a:off x="1981200" y="1585391"/>
            <a:ext cx="8229600" cy="1143000"/>
          </a:xfrm>
          <a:prstGeom prst="rect">
            <a:avLst/>
          </a:prstGeom>
        </p:spPr>
        <p:txBody>
          <a:bodyPr vert="horz" lIns="91440" tIns="45720" rIns="91440" bIns="45720" rtlCol="0" anchor="ctr">
            <a:normAutofit/>
          </a:bodyPr>
          <a:lstStyle/>
          <a:p>
            <a:pPr algn="ctr">
              <a:spcBef>
                <a:spcPct val="0"/>
              </a:spcBef>
              <a:defRPr/>
            </a:pPr>
            <a:endParaRPr lang="es-MX" sz="4400" dirty="0">
              <a:latin typeface="+mj-lt"/>
              <a:ea typeface="+mj-ea"/>
              <a:cs typeface="+mj-cs"/>
            </a:endParaRPr>
          </a:p>
        </p:txBody>
      </p:sp>
      <p:sp>
        <p:nvSpPr>
          <p:cNvPr id="6" name="1 Título"/>
          <p:cNvSpPr txBox="1"/>
          <p:nvPr/>
        </p:nvSpPr>
        <p:spPr>
          <a:xfrm>
            <a:off x="1981200" y="1513383"/>
            <a:ext cx="8229600" cy="1143000"/>
          </a:xfrm>
          <a:prstGeom prst="rect">
            <a:avLst/>
          </a:prstGeom>
        </p:spPr>
        <p:txBody>
          <a:bodyPr vert="horz" lIns="91440" tIns="45720" rIns="91440" bIns="45720" rtlCol="0" anchor="ctr">
            <a:normAutofit/>
          </a:bodyPr>
          <a:lstStyle/>
          <a:p>
            <a:pPr algn="ctr">
              <a:spcBef>
                <a:spcPct val="0"/>
              </a:spcBef>
              <a:defRPr/>
            </a:pPr>
            <a:endParaRPr lang="es-MX" sz="4400" dirty="0">
              <a:latin typeface="+mj-lt"/>
              <a:ea typeface="+mj-ea"/>
              <a:cs typeface="+mj-cs"/>
            </a:endParaRPr>
          </a:p>
        </p:txBody>
      </p:sp>
      <p:sp>
        <p:nvSpPr>
          <p:cNvPr id="7" name="1 Título"/>
          <p:cNvSpPr txBox="1"/>
          <p:nvPr/>
        </p:nvSpPr>
        <p:spPr>
          <a:xfrm>
            <a:off x="4583832" y="1729407"/>
            <a:ext cx="5122912" cy="706090"/>
          </a:xfrm>
          <a:prstGeom prst="rect">
            <a:avLst/>
          </a:prstGeom>
        </p:spPr>
        <p:txBody>
          <a:bodyPr vert="horz" lIns="91440" tIns="45720" rIns="91440" bIns="45720" rtlCol="0" anchor="ctr">
            <a:normAutofit fontScale="97500"/>
          </a:bodyPr>
          <a:lstStyle/>
          <a:p>
            <a:pPr algn="r">
              <a:spcBef>
                <a:spcPct val="0"/>
              </a:spcBef>
              <a:defRPr/>
            </a:pPr>
            <a:endParaRPr lang="es-MX" sz="3600" dirty="0">
              <a:latin typeface="+mj-lt"/>
              <a:ea typeface="+mj-ea"/>
              <a:cs typeface="+mj-cs"/>
            </a:endParaRPr>
          </a:p>
        </p:txBody>
      </p:sp>
      <p:grpSp>
        <p:nvGrpSpPr>
          <p:cNvPr id="2" name="Grupo 1"/>
          <p:cNvGrpSpPr/>
          <p:nvPr/>
        </p:nvGrpSpPr>
        <p:grpSpPr>
          <a:xfrm>
            <a:off x="3375451" y="2509430"/>
            <a:ext cx="4824536" cy="3240360"/>
            <a:chOff x="2711624" y="2636912"/>
            <a:chExt cx="4824536" cy="3240360"/>
          </a:xfrm>
        </p:grpSpPr>
        <p:sp>
          <p:nvSpPr>
            <p:cNvPr id="9" name="1 Título"/>
            <p:cNvSpPr txBox="1"/>
            <p:nvPr/>
          </p:nvSpPr>
          <p:spPr>
            <a:xfrm>
              <a:off x="3575720" y="2636912"/>
              <a:ext cx="3240360" cy="706090"/>
            </a:xfrm>
            <a:prstGeom prst="rect">
              <a:avLst/>
            </a:prstGeom>
          </p:spPr>
          <p:txBody>
            <a:bodyPr vert="horz" lIns="91440" tIns="45720" rIns="91440" bIns="45720" rtlCol="0" anchor="ctr">
              <a:normAutofit fontScale="97500"/>
            </a:bodyPr>
            <a:lstStyle/>
            <a:p>
              <a:pPr>
                <a:spcBef>
                  <a:spcPct val="0"/>
                </a:spcBef>
                <a:defRPr/>
              </a:pPr>
              <a:r>
                <a:rPr lang="es-MX" sz="3600" u="sng" dirty="0">
                  <a:latin typeface="+mj-lt"/>
                  <a:ea typeface="+mj-ea"/>
                  <a:cs typeface="+mj-cs"/>
                </a:rPr>
                <a:t>NO  DEDUCIBLE</a:t>
              </a:r>
            </a:p>
          </p:txBody>
        </p:sp>
        <p:graphicFrame>
          <p:nvGraphicFramePr>
            <p:cNvPr id="10" name="9 Diagrama"/>
            <p:cNvGraphicFramePr/>
            <p:nvPr/>
          </p:nvGraphicFramePr>
          <p:xfrm>
            <a:off x="2711624" y="3501008"/>
            <a:ext cx="4824536"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11" name="1 Título"/>
          <p:cNvSpPr>
            <a:spLocks noGrp="1"/>
          </p:cNvSpPr>
          <p:nvPr>
            <p:ph type="title"/>
          </p:nvPr>
        </p:nvSpPr>
        <p:spPr>
          <a:xfrm>
            <a:off x="823210" y="320155"/>
            <a:ext cx="10515600" cy="564265"/>
          </a:xfrm>
        </p:spPr>
        <p:txBody>
          <a:bodyPr>
            <a:normAutofit/>
          </a:bodyPr>
          <a:lstStyle/>
          <a:p>
            <a:pPr algn="ctr"/>
            <a:r>
              <a:rPr lang="es-MX" sz="3200" dirty="0"/>
              <a:t>ART.77 TERCER PÁRRAFO: CUFIN (RF 2022)</a:t>
            </a:r>
          </a:p>
        </p:txBody>
      </p:sp>
      <p:sp>
        <p:nvSpPr>
          <p:cNvPr id="8" name="3 Marcador de número de diapositiva">
            <a:extLst>
              <a:ext uri="{FF2B5EF4-FFF2-40B4-BE49-F238E27FC236}">
                <a16:creationId xmlns:a16="http://schemas.microsoft.com/office/drawing/2014/main" id="{F47434F7-3470-6B96-202F-D082A26CBB25}"/>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37</a:t>
            </a:fld>
            <a:endParaRPr lang="es-MX"/>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35145"/>
            <a:ext cx="10515600" cy="549275"/>
          </a:xfrm>
        </p:spPr>
        <p:txBody>
          <a:bodyPr>
            <a:normAutofit/>
          </a:bodyPr>
          <a:lstStyle/>
          <a:p>
            <a:pPr algn="ctr"/>
            <a:r>
              <a:rPr lang="es-MX" sz="3200" dirty="0"/>
              <a:t>ART. 28 LISR</a:t>
            </a:r>
          </a:p>
        </p:txBody>
      </p:sp>
      <p:sp>
        <p:nvSpPr>
          <p:cNvPr id="3" name="2 Marcador de contenido"/>
          <p:cNvSpPr>
            <a:spLocks noGrp="1"/>
          </p:cNvSpPr>
          <p:nvPr>
            <p:ph idx="1"/>
          </p:nvPr>
        </p:nvSpPr>
        <p:spPr>
          <a:xfrm>
            <a:off x="978876" y="1253331"/>
            <a:ext cx="7916056" cy="4351338"/>
          </a:xfrm>
        </p:spPr>
        <p:txBody>
          <a:bodyPr>
            <a:normAutofit/>
          </a:bodyPr>
          <a:lstStyle/>
          <a:p>
            <a:r>
              <a:rPr lang="es-MX" sz="2500" dirty="0"/>
              <a:t>VIII. LAS PROVISIONES PARA LA CREACIÓN O EL INCREMENTO DE RESERVAS COMPLEMENTARIAS DE ACTIVO O DE PASIVO QUE SE CONSTITUYAN CON CARGO A LAS ADQUISICIONES O GASTOS DEL EJERCICIO, CON EXCEPCIÓN DE LAS RELACIONADAS CON LAS GRATIFICACIONES A LOS TRABAJADORES CORRESPONDIENTES AL EJERCICIO.</a:t>
            </a:r>
          </a:p>
          <a:p>
            <a:r>
              <a:rPr lang="es-MX" sz="2500" dirty="0"/>
              <a:t>IX. LAS RESERVAS QUE SE CREEN PARA INDEMNIZACIONES AL PERSONAL, PARA PAGOS DE ANTIGÜEDAD O CUALQUIER OTRA DE NATURALEZA ANÁLOGA, CON EXCEPCIÓN DE LAS QUE SE CONSTITUYAN EN LOS TÉRMINOS DE ESTA LEY.</a:t>
            </a:r>
          </a:p>
        </p:txBody>
      </p:sp>
      <p:pic>
        <p:nvPicPr>
          <p:cNvPr id="14338" name="Picture 2" descr="Libro de Contabilidad: Libro Mayor Simple | Libro de caja Cuentas Diario de  contabilidad para pequeñas empresas | 120 páginas, 8.5 x 11 | Registro y  ... de débitos y créditos (Span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68" y="2777553"/>
            <a:ext cx="1585156" cy="2059898"/>
          </a:xfrm>
          <a:prstGeom prst="rect">
            <a:avLst/>
          </a:prstGeom>
          <a:noFill/>
          <a:extLst>
            <a:ext uri="{909E8E84-426E-40DD-AFC4-6F175D3DCCD1}">
              <a14:hiddenFill xmlns:a14="http://schemas.microsoft.com/office/drawing/2010/main">
                <a:solidFill>
                  <a:srgbClr val="FFFFFF"/>
                </a:solidFill>
              </a14:hiddenFill>
            </a:ext>
          </a:extLst>
        </p:spPr>
      </p:pic>
      <p:sp>
        <p:nvSpPr>
          <p:cNvPr id="5" name="3 Marcador de número de diapositiva">
            <a:extLst>
              <a:ext uri="{FF2B5EF4-FFF2-40B4-BE49-F238E27FC236}">
                <a16:creationId xmlns:a16="http://schemas.microsoft.com/office/drawing/2014/main" id="{9DD5423C-086F-307F-A7CF-DA16876CC805}"/>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38</a:t>
            </a:fld>
            <a:endParaRPr lang="es-MX"/>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50136"/>
            <a:ext cx="10515600" cy="624226"/>
          </a:xfrm>
        </p:spPr>
        <p:txBody>
          <a:bodyPr>
            <a:normAutofit/>
          </a:bodyPr>
          <a:lstStyle/>
          <a:p>
            <a:pPr algn="ctr"/>
            <a:r>
              <a:rPr lang="es-MX" sz="3200" dirty="0"/>
              <a:t>ART. 117 RISR</a:t>
            </a:r>
          </a:p>
        </p:txBody>
      </p:sp>
      <p:sp>
        <p:nvSpPr>
          <p:cNvPr id="3" name="2 Marcador de contenido"/>
          <p:cNvSpPr>
            <a:spLocks noGrp="1"/>
          </p:cNvSpPr>
          <p:nvPr>
            <p:ph idx="1"/>
          </p:nvPr>
        </p:nvSpPr>
        <p:spPr>
          <a:xfrm>
            <a:off x="1963409" y="1355181"/>
            <a:ext cx="8507288" cy="4525963"/>
          </a:xfrm>
        </p:spPr>
        <p:txBody>
          <a:bodyPr>
            <a:normAutofit/>
          </a:bodyPr>
          <a:lstStyle/>
          <a:p>
            <a:pPr marL="0" indent="0">
              <a:buNone/>
            </a:pPr>
            <a:r>
              <a:rPr lang="es-MX" sz="2400" dirty="0"/>
              <a:t>LAS PARTIDAS NO DEDUCIBLES A QUE SE REFIERE EL ARTÍCULO 77 DE LA LEY, SON AQUÉLLAS SEÑALADAS COMO NO DEDUCIBLES EN LA CITADA LEY.</a:t>
            </a:r>
          </a:p>
        </p:txBody>
      </p:sp>
      <p:pic>
        <p:nvPicPr>
          <p:cNvPr id="1026" name="Picture 2" descr="Cara de what: Ley de Herodes (06:00 h) ‹ ADN – Agencia Digital de Noticias  Sures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316" y="3670187"/>
            <a:ext cx="3605368" cy="2210957"/>
          </a:xfrm>
          <a:prstGeom prst="rect">
            <a:avLst/>
          </a:prstGeom>
          <a:noFill/>
          <a:extLst>
            <a:ext uri="{909E8E84-426E-40DD-AFC4-6F175D3DCCD1}">
              <a14:hiddenFill xmlns:a14="http://schemas.microsoft.com/office/drawing/2010/main">
                <a:solidFill>
                  <a:srgbClr val="FFFFFF"/>
                </a:solidFill>
              </a14:hiddenFill>
            </a:ext>
          </a:extLst>
        </p:spPr>
      </p:pic>
      <p:sp>
        <p:nvSpPr>
          <p:cNvPr id="5" name="3 Marcador de número de diapositiva">
            <a:extLst>
              <a:ext uri="{FF2B5EF4-FFF2-40B4-BE49-F238E27FC236}">
                <a16:creationId xmlns:a16="http://schemas.microsoft.com/office/drawing/2014/main" id="{4F3D7DB1-CD05-2AE0-BEE0-71773B1F92E3}"/>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39</a:t>
            </a:fld>
            <a:endParaRPr lang="es-MX"/>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2401" y="898755"/>
            <a:ext cx="8173629" cy="944114"/>
          </a:xfrm>
        </p:spPr>
        <p:txBody>
          <a:bodyPr>
            <a:normAutofit fontScale="90000"/>
          </a:bodyPr>
          <a:lstStyle/>
          <a:p>
            <a:r>
              <a:rPr lang="es-MX" u="sng" dirty="0"/>
              <a:t>EFECTO ISR: SOCIO PERSONA FÍSICA</a:t>
            </a:r>
            <a:endParaRPr lang="es-MX" dirty="0"/>
          </a:p>
        </p:txBody>
      </p:sp>
      <p:sp>
        <p:nvSpPr>
          <p:cNvPr id="3" name="2 Marcador de contenido"/>
          <p:cNvSpPr>
            <a:spLocks noGrp="1"/>
          </p:cNvSpPr>
          <p:nvPr>
            <p:ph idx="1"/>
          </p:nvPr>
        </p:nvSpPr>
        <p:spPr>
          <a:xfrm>
            <a:off x="1645532" y="2560842"/>
            <a:ext cx="8988603" cy="3398403"/>
          </a:xfrm>
        </p:spPr>
        <p:txBody>
          <a:bodyPr>
            <a:normAutofit/>
          </a:bodyPr>
          <a:lstStyle/>
          <a:p>
            <a:r>
              <a:rPr lang="es-MX" sz="2400" dirty="0"/>
              <a:t>PARA EL SOCIO O ACCIONISTA PERSONA FÍSICA RESIDENTE EN MÉXICO QUE PERCIBE EL DIVIDENDO POR PARTE DE LA PERSONA MORAL, ES OBLIGATORIO, FISCALMENTE HABLANDO, ACUMULARLO “A SUS DEMÁS INGRESOS”.</a:t>
            </a:r>
          </a:p>
          <a:p>
            <a:pPr>
              <a:buNone/>
            </a:pPr>
            <a:endParaRPr lang="es-MX" sz="2400" dirty="0"/>
          </a:p>
          <a:p>
            <a:r>
              <a:rPr lang="es-MX" sz="2400" dirty="0"/>
              <a:t>EN EFECTO, EL ARTÍCULO 140 DE LA CITADA LISR, TEXTUALMENTE SEÑALA, EN SU PRIMER PÁRRAFO, LO SIGUIENTE:</a:t>
            </a:r>
          </a:p>
          <a:p>
            <a:endParaRPr lang="es-MX" sz="2400" dirty="0"/>
          </a:p>
        </p:txBody>
      </p:sp>
      <p:sp>
        <p:nvSpPr>
          <p:cNvPr id="5" name="3 Marcador de número de diapositiva">
            <a:extLst>
              <a:ext uri="{FF2B5EF4-FFF2-40B4-BE49-F238E27FC236}">
                <a16:creationId xmlns:a16="http://schemas.microsoft.com/office/drawing/2014/main" id="{65BA6A85-7F33-39D7-4213-C353865FB1B0}"/>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4</a:t>
            </a:fld>
            <a:endParaRPr lang="es-MX"/>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624226"/>
          </a:xfrm>
        </p:spPr>
        <p:txBody>
          <a:bodyPr>
            <a:normAutofit/>
          </a:bodyPr>
          <a:lstStyle/>
          <a:p>
            <a:pPr algn="ctr"/>
            <a:r>
              <a:rPr lang="es-MX" sz="3200" dirty="0"/>
              <a:t>ART. 117 RISR</a:t>
            </a:r>
          </a:p>
        </p:txBody>
      </p:sp>
      <p:graphicFrame>
        <p:nvGraphicFramePr>
          <p:cNvPr id="7" name="Tabla 7"/>
          <p:cNvGraphicFramePr>
            <a:graphicFrameLocks noGrp="1"/>
          </p:cNvGraphicFramePr>
          <p:nvPr>
            <p:ph idx="1"/>
          </p:nvPr>
        </p:nvGraphicFramePr>
        <p:xfrm>
          <a:off x="1231067" y="1874520"/>
          <a:ext cx="9729866" cy="2743200"/>
        </p:xfrm>
        <a:graphic>
          <a:graphicData uri="http://schemas.openxmlformats.org/drawingml/2006/table">
            <a:tbl>
              <a:tblPr firstRow="1" bandRow="1">
                <a:tableStyleId>{5940675A-B579-460E-94D1-54222C63F5DA}</a:tableStyleId>
              </a:tblPr>
              <a:tblGrid>
                <a:gridCol w="6971675">
                  <a:extLst>
                    <a:ext uri="{9D8B030D-6E8A-4147-A177-3AD203B41FA5}">
                      <a16:colId xmlns:a16="http://schemas.microsoft.com/office/drawing/2014/main" val="20000"/>
                    </a:ext>
                  </a:extLst>
                </a:gridCol>
                <a:gridCol w="2758191">
                  <a:extLst>
                    <a:ext uri="{9D8B030D-6E8A-4147-A177-3AD203B41FA5}">
                      <a16:colId xmlns:a16="http://schemas.microsoft.com/office/drawing/2014/main" val="20001"/>
                    </a:ext>
                  </a:extLst>
                </a:gridCol>
              </a:tblGrid>
              <a:tr h="370840">
                <a:tc>
                  <a:txBody>
                    <a:bodyPr/>
                    <a:lstStyle/>
                    <a:p>
                      <a:pPr algn="ctr"/>
                      <a:r>
                        <a:rPr lang="es-MX" sz="2400" b="1" dirty="0"/>
                        <a:t>CONCEPTO</a:t>
                      </a:r>
                    </a:p>
                  </a:txBody>
                  <a:tcPr/>
                </a:tc>
                <a:tc>
                  <a:txBody>
                    <a:bodyPr/>
                    <a:lstStyle/>
                    <a:p>
                      <a:pPr algn="ctr"/>
                      <a:r>
                        <a:rPr lang="es-MX" sz="2400" b="1" dirty="0"/>
                        <a:t>RESTA CUFIN</a:t>
                      </a:r>
                    </a:p>
                  </a:txBody>
                  <a:tcPr/>
                </a:tc>
                <a:extLst>
                  <a:ext uri="{0D108BD9-81ED-4DB2-BD59-A6C34878D82A}">
                    <a16:rowId xmlns:a16="http://schemas.microsoft.com/office/drawing/2014/main" val="10000"/>
                  </a:ext>
                </a:extLst>
              </a:tr>
              <a:tr h="370840">
                <a:tc>
                  <a:txBody>
                    <a:bodyPr/>
                    <a:lstStyle/>
                    <a:p>
                      <a:pPr algn="ctr"/>
                      <a:r>
                        <a:rPr lang="es-MX" sz="2400" dirty="0"/>
                        <a:t>VIÁTICOS (ART. 28-V)</a:t>
                      </a:r>
                    </a:p>
                  </a:txBody>
                  <a:tcPr/>
                </a:tc>
                <a:tc>
                  <a:txBody>
                    <a:bodyPr/>
                    <a:lstStyle/>
                    <a:p>
                      <a:pPr algn="ctr"/>
                      <a:r>
                        <a:rPr lang="es-MX" sz="2400" dirty="0"/>
                        <a:t>X</a:t>
                      </a:r>
                    </a:p>
                  </a:txBody>
                  <a:tcPr/>
                </a:tc>
                <a:extLst>
                  <a:ext uri="{0D108BD9-81ED-4DB2-BD59-A6C34878D82A}">
                    <a16:rowId xmlns:a16="http://schemas.microsoft.com/office/drawing/2014/main" val="10001"/>
                  </a:ext>
                </a:extLst>
              </a:tr>
              <a:tr h="370840">
                <a:tc>
                  <a:txBody>
                    <a:bodyPr/>
                    <a:lstStyle/>
                    <a:p>
                      <a:pPr algn="ctr"/>
                      <a:r>
                        <a:rPr lang="es-MX" sz="2400" dirty="0"/>
                        <a:t>CONSUMO RESTAURANTE (ART. 28-XX)</a:t>
                      </a:r>
                    </a:p>
                  </a:txBody>
                  <a:tcPr/>
                </a:tc>
                <a:tc>
                  <a:txBody>
                    <a:bodyPr/>
                    <a:lstStyle/>
                    <a:p>
                      <a:pPr algn="ctr"/>
                      <a:r>
                        <a:rPr lang="es-MX" sz="2400" dirty="0"/>
                        <a:t>X</a:t>
                      </a:r>
                    </a:p>
                  </a:txBody>
                  <a:tcPr/>
                </a:tc>
                <a:extLst>
                  <a:ext uri="{0D108BD9-81ED-4DB2-BD59-A6C34878D82A}">
                    <a16:rowId xmlns:a16="http://schemas.microsoft.com/office/drawing/2014/main" val="10002"/>
                  </a:ext>
                </a:extLst>
              </a:tr>
              <a:tr h="370840">
                <a:tc>
                  <a:txBody>
                    <a:bodyPr/>
                    <a:lstStyle/>
                    <a:p>
                      <a:pPr algn="ctr"/>
                      <a:r>
                        <a:rPr lang="es-MX" sz="2400" dirty="0"/>
                        <a:t>IVA / IEPS (ART. 28-XV)</a:t>
                      </a:r>
                    </a:p>
                  </a:txBody>
                  <a:tcPr/>
                </a:tc>
                <a:tc>
                  <a:txBody>
                    <a:bodyPr/>
                    <a:lstStyle/>
                    <a:p>
                      <a:pPr algn="ctr"/>
                      <a:r>
                        <a:rPr lang="es-MX" sz="2400" dirty="0"/>
                        <a:t>X</a:t>
                      </a:r>
                    </a:p>
                  </a:txBody>
                  <a:tcPr/>
                </a:tc>
                <a:extLst>
                  <a:ext uri="{0D108BD9-81ED-4DB2-BD59-A6C34878D82A}">
                    <a16:rowId xmlns:a16="http://schemas.microsoft.com/office/drawing/2014/main" val="10003"/>
                  </a:ext>
                </a:extLst>
              </a:tr>
              <a:tr h="370840">
                <a:tc>
                  <a:txBody>
                    <a:bodyPr/>
                    <a:lstStyle/>
                    <a:p>
                      <a:pPr algn="ctr"/>
                      <a:r>
                        <a:rPr lang="es-MX" sz="2400" dirty="0"/>
                        <a:t>INGRESOS EXENTOS TRABAJADOR (ART. 28-XXX)</a:t>
                      </a:r>
                    </a:p>
                  </a:txBody>
                  <a:tcPr/>
                </a:tc>
                <a:tc>
                  <a:txBody>
                    <a:bodyPr/>
                    <a:lstStyle/>
                    <a:p>
                      <a:pPr algn="ctr"/>
                      <a:r>
                        <a:rPr lang="es-MX" sz="2400" dirty="0"/>
                        <a:t>X</a:t>
                      </a:r>
                    </a:p>
                  </a:txBody>
                  <a:tcPr/>
                </a:tc>
                <a:extLst>
                  <a:ext uri="{0D108BD9-81ED-4DB2-BD59-A6C34878D82A}">
                    <a16:rowId xmlns:a16="http://schemas.microsoft.com/office/drawing/2014/main" val="10004"/>
                  </a:ext>
                </a:extLst>
              </a:tr>
              <a:tr h="370840">
                <a:tc>
                  <a:txBody>
                    <a:bodyPr/>
                    <a:lstStyle/>
                    <a:p>
                      <a:pPr algn="ctr"/>
                      <a:r>
                        <a:rPr lang="es-MX" sz="2400" dirty="0"/>
                        <a:t>SANCIONES O PENAS CONVENCIONALES (ART. 28-VI)</a:t>
                      </a:r>
                    </a:p>
                  </a:txBody>
                  <a:tcPr/>
                </a:tc>
                <a:tc>
                  <a:txBody>
                    <a:bodyPr/>
                    <a:lstStyle/>
                    <a:p>
                      <a:pPr algn="ctr"/>
                      <a:r>
                        <a:rPr lang="es-MX" sz="2400" dirty="0"/>
                        <a:t>X</a:t>
                      </a:r>
                    </a:p>
                  </a:txBody>
                  <a:tcPr/>
                </a:tc>
                <a:extLst>
                  <a:ext uri="{0D108BD9-81ED-4DB2-BD59-A6C34878D82A}">
                    <a16:rowId xmlns:a16="http://schemas.microsoft.com/office/drawing/2014/main" val="10005"/>
                  </a:ext>
                </a:extLst>
              </a:tr>
            </a:tbl>
          </a:graphicData>
        </a:graphic>
      </p:graphicFrame>
      <p:sp>
        <p:nvSpPr>
          <p:cNvPr id="3" name="3 Marcador de número de diapositiva">
            <a:extLst>
              <a:ext uri="{FF2B5EF4-FFF2-40B4-BE49-F238E27FC236}">
                <a16:creationId xmlns:a16="http://schemas.microsoft.com/office/drawing/2014/main" id="{06B0A69D-620F-F499-7E21-B3D78D865069}"/>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40</a:t>
            </a:fld>
            <a:endParaRPr lang="es-MX"/>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7254" y="337800"/>
            <a:ext cx="10515600" cy="1325563"/>
          </a:xfrm>
        </p:spPr>
        <p:txBody>
          <a:bodyPr>
            <a:normAutofit/>
          </a:bodyPr>
          <a:lstStyle/>
          <a:p>
            <a:pPr algn="ctr"/>
            <a:r>
              <a:rPr lang="es-MX" sz="2800" dirty="0"/>
              <a:t>¿GASTO POR PAPELERÍA AMPARADO CON COMPROBANTE SIMPLIFICADO?</a:t>
            </a:r>
          </a:p>
        </p:txBody>
      </p:sp>
      <p:sp>
        <p:nvSpPr>
          <p:cNvPr id="8" name="2 Marcador de contenido"/>
          <p:cNvSpPr>
            <a:spLocks noGrp="1"/>
          </p:cNvSpPr>
          <p:nvPr>
            <p:ph idx="1"/>
          </p:nvPr>
        </p:nvSpPr>
        <p:spPr>
          <a:xfrm>
            <a:off x="1602380" y="1830387"/>
            <a:ext cx="9797218" cy="4525963"/>
          </a:xfrm>
        </p:spPr>
        <p:txBody>
          <a:bodyPr>
            <a:normAutofit/>
          </a:bodyPr>
          <a:lstStyle/>
          <a:p>
            <a:pPr marL="0" indent="0">
              <a:buNone/>
            </a:pPr>
            <a:r>
              <a:rPr lang="es-MX" sz="2300" dirty="0"/>
              <a:t>LEY DEL ISR:</a:t>
            </a:r>
          </a:p>
          <a:p>
            <a:pPr lvl="1"/>
            <a:r>
              <a:rPr lang="es-MX" sz="2300" dirty="0"/>
              <a:t>ART. 25-III</a:t>
            </a:r>
          </a:p>
          <a:p>
            <a:pPr lvl="1"/>
            <a:r>
              <a:rPr lang="es-MX" sz="2300" dirty="0"/>
              <a:t>ART. 27-I</a:t>
            </a:r>
          </a:p>
          <a:p>
            <a:pPr lvl="1"/>
            <a:r>
              <a:rPr lang="es-MX" sz="2300" dirty="0"/>
              <a:t>ART. 27-III</a:t>
            </a:r>
          </a:p>
          <a:p>
            <a:pPr marL="0" indent="0">
              <a:buNone/>
            </a:pPr>
            <a:r>
              <a:rPr lang="es-MX" sz="2300" dirty="0"/>
              <a:t>CÓDIGO FISCAL DE LA FEDERACIÓN</a:t>
            </a:r>
          </a:p>
          <a:p>
            <a:pPr lvl="1"/>
            <a:r>
              <a:rPr lang="es-MX" sz="2300" dirty="0"/>
              <a:t>ART. 29-A</a:t>
            </a:r>
          </a:p>
          <a:p>
            <a:pPr marL="0" indent="0">
              <a:buNone/>
            </a:pPr>
            <a:r>
              <a:rPr lang="es-MX" sz="2300" dirty="0"/>
              <a:t>RESOLUCIÓN MISCELÁNEA FISCAL</a:t>
            </a:r>
          </a:p>
          <a:p>
            <a:pPr lvl="1"/>
            <a:r>
              <a:rPr lang="es-MX" sz="2300" dirty="0"/>
              <a:t>R 2.7.1.21</a:t>
            </a:r>
          </a:p>
        </p:txBody>
      </p:sp>
      <p:pic>
        <p:nvPicPr>
          <p:cNvPr id="9" name="Imagen 8"/>
          <p:cNvPicPr>
            <a:picLocks noChangeAspect="1"/>
          </p:cNvPicPr>
          <p:nvPr/>
        </p:nvPicPr>
        <p:blipFill>
          <a:blip r:embed="rId2"/>
          <a:stretch>
            <a:fillRect/>
          </a:stretch>
        </p:blipFill>
        <p:spPr>
          <a:xfrm>
            <a:off x="7385898" y="1663363"/>
            <a:ext cx="3031295" cy="3720226"/>
          </a:xfrm>
          <a:prstGeom prst="rect">
            <a:avLst/>
          </a:prstGeom>
        </p:spPr>
      </p:pic>
      <p:sp>
        <p:nvSpPr>
          <p:cNvPr id="3" name="3 Marcador de número de diapositiva">
            <a:extLst>
              <a:ext uri="{FF2B5EF4-FFF2-40B4-BE49-F238E27FC236}">
                <a16:creationId xmlns:a16="http://schemas.microsoft.com/office/drawing/2014/main" id="{8DC88E6B-BB49-6B36-EF3B-2C59BFC82913}"/>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41</a:t>
            </a:fld>
            <a:endParaRPr lang="es-MX"/>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AT | Brands of the World™ | Download vector logos and logo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578" y="481647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1292164" y="959069"/>
            <a:ext cx="8980982" cy="4186400"/>
          </a:xfrm>
          <a:prstGeom prst="rect">
            <a:avLst/>
          </a:prstGeom>
        </p:spPr>
      </p:pic>
      <p:sp>
        <p:nvSpPr>
          <p:cNvPr id="7" name="Marcador de número de diapositiva 2"/>
          <p:cNvSpPr txBox="1"/>
          <p:nvPr/>
        </p:nvSpPr>
        <p:spPr>
          <a:xfrm>
            <a:off x="8901546" y="230188"/>
            <a:ext cx="27432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55" algn="r">
              <a:spcBef>
                <a:spcPts val="45"/>
              </a:spcBef>
            </a:pPr>
            <a:endParaRPr lang="es-MX" dirty="0"/>
          </a:p>
        </p:txBody>
      </p:sp>
      <p:sp>
        <p:nvSpPr>
          <p:cNvPr id="2" name="3 Marcador de número de diapositiva">
            <a:extLst>
              <a:ext uri="{FF2B5EF4-FFF2-40B4-BE49-F238E27FC236}">
                <a16:creationId xmlns:a16="http://schemas.microsoft.com/office/drawing/2014/main" id="{3E7B596B-9A37-E948-002D-5CD0D072098E}"/>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42</a:t>
            </a:fld>
            <a:endParaRPr lang="es-MX"/>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nvGraphicFramePr>
        <p:xfrm>
          <a:off x="928369" y="1818644"/>
          <a:ext cx="10269284" cy="3557319"/>
        </p:xfrm>
        <a:graphic>
          <a:graphicData uri="http://schemas.openxmlformats.org/drawingml/2006/table">
            <a:tbl>
              <a:tblPr firstRow="1" bandRow="1">
                <a:tableStyleId>{5940675A-B579-460E-94D1-54222C63F5DA}</a:tableStyleId>
              </a:tblPr>
              <a:tblGrid>
                <a:gridCol w="1521998">
                  <a:extLst>
                    <a:ext uri="{9D8B030D-6E8A-4147-A177-3AD203B41FA5}">
                      <a16:colId xmlns:a16="http://schemas.microsoft.com/office/drawing/2014/main" val="20000"/>
                    </a:ext>
                  </a:extLst>
                </a:gridCol>
                <a:gridCol w="4496306">
                  <a:extLst>
                    <a:ext uri="{9D8B030D-6E8A-4147-A177-3AD203B41FA5}">
                      <a16:colId xmlns:a16="http://schemas.microsoft.com/office/drawing/2014/main" val="20001"/>
                    </a:ext>
                  </a:extLst>
                </a:gridCol>
                <a:gridCol w="2125490">
                  <a:extLst>
                    <a:ext uri="{9D8B030D-6E8A-4147-A177-3AD203B41FA5}">
                      <a16:colId xmlns:a16="http://schemas.microsoft.com/office/drawing/2014/main" val="20002"/>
                    </a:ext>
                  </a:extLst>
                </a:gridCol>
                <a:gridCol w="2125490">
                  <a:extLst>
                    <a:ext uri="{9D8B030D-6E8A-4147-A177-3AD203B41FA5}">
                      <a16:colId xmlns:a16="http://schemas.microsoft.com/office/drawing/2014/main" val="20003"/>
                    </a:ext>
                  </a:extLst>
                </a:gridCol>
              </a:tblGrid>
              <a:tr h="375788">
                <a:tc>
                  <a:txBody>
                    <a:bodyPr/>
                    <a:lstStyle/>
                    <a:p>
                      <a:pPr>
                        <a:lnSpc>
                          <a:spcPct val="100000"/>
                        </a:lnSpc>
                      </a:pPr>
                      <a:endParaRPr lang="es-MX" sz="2200" dirty="0">
                        <a:latin typeface="+mj-lt"/>
                        <a:cs typeface="Times New Roman" panose="02020603050405020304"/>
                      </a:endParaRPr>
                    </a:p>
                  </a:txBody>
                  <a:tcPr marL="0" marR="0" marT="0" marB="0"/>
                </a:tc>
                <a:tc>
                  <a:txBody>
                    <a:bodyPr/>
                    <a:lstStyle/>
                    <a:p>
                      <a:pPr marL="63500">
                        <a:lnSpc>
                          <a:spcPts val="2255"/>
                        </a:lnSpc>
                      </a:pPr>
                      <a:r>
                        <a:rPr lang="es-MX" sz="2200" spc="15" dirty="0"/>
                        <a:t>RESULTADO</a:t>
                      </a:r>
                      <a:r>
                        <a:rPr lang="es-MX" sz="2200" spc="-45" dirty="0"/>
                        <a:t> </a:t>
                      </a:r>
                      <a:r>
                        <a:rPr lang="es-MX" sz="2200" spc="40" dirty="0"/>
                        <a:t>FISCAL</a:t>
                      </a:r>
                      <a:endParaRPr lang="es-MX" sz="2200" dirty="0">
                        <a:latin typeface="+mj-lt"/>
                        <a:cs typeface="Arial MT"/>
                      </a:endParaRPr>
                    </a:p>
                  </a:txBody>
                  <a:tcPr marL="0" marR="0" marT="0" marB="0"/>
                </a:tc>
                <a:tc>
                  <a:txBody>
                    <a:bodyPr/>
                    <a:lstStyle/>
                    <a:p>
                      <a:pPr marR="41275" algn="r">
                        <a:lnSpc>
                          <a:spcPts val="2255"/>
                        </a:lnSpc>
                      </a:pPr>
                      <a:r>
                        <a:rPr lang="es-MX" sz="2200" spc="45" dirty="0"/>
                        <a:t>$10,000,000</a:t>
                      </a:r>
                      <a:endParaRPr lang="es-MX" sz="2200" dirty="0">
                        <a:latin typeface="+mj-lt"/>
                        <a:cs typeface="Arial MT"/>
                      </a:endParaRPr>
                    </a:p>
                  </a:txBody>
                  <a:tcPr marL="0" marR="0" marT="0" marB="0"/>
                </a:tc>
                <a:tc>
                  <a:txBody>
                    <a:bodyPr/>
                    <a:lstStyle/>
                    <a:p>
                      <a:pPr marR="41275" algn="r">
                        <a:lnSpc>
                          <a:spcPts val="2255"/>
                        </a:lnSpc>
                      </a:pPr>
                      <a:r>
                        <a:rPr lang="es-MX" sz="2200" spc="45" dirty="0"/>
                        <a:t>$10,000,000</a:t>
                      </a:r>
                      <a:endParaRPr lang="es-MX" sz="2200" dirty="0">
                        <a:latin typeface="+mj-lt"/>
                        <a:cs typeface="Arial MT"/>
                      </a:endParaRPr>
                    </a:p>
                  </a:txBody>
                  <a:tcPr marL="0" marR="0" marT="0" marB="0"/>
                </a:tc>
                <a:extLst>
                  <a:ext uri="{0D108BD9-81ED-4DB2-BD59-A6C34878D82A}">
                    <a16:rowId xmlns:a16="http://schemas.microsoft.com/office/drawing/2014/main" val="10000"/>
                  </a:ext>
                </a:extLst>
              </a:tr>
              <a:tr h="380183">
                <a:tc>
                  <a:txBody>
                    <a:bodyPr/>
                    <a:lstStyle/>
                    <a:p>
                      <a:pPr marL="55245">
                        <a:lnSpc>
                          <a:spcPts val="2195"/>
                        </a:lnSpc>
                      </a:pPr>
                      <a:r>
                        <a:rPr lang="es-MX" sz="2200" b="1" spc="65" dirty="0"/>
                        <a:t>MENOS</a:t>
                      </a:r>
                      <a:endParaRPr lang="es-MX" sz="2200" dirty="0">
                        <a:latin typeface="+mj-lt"/>
                        <a:cs typeface="Arial" panose="020B0604020202020204"/>
                      </a:endParaRPr>
                    </a:p>
                  </a:txBody>
                  <a:tcPr marL="0" marR="0" marT="0" marB="0"/>
                </a:tc>
                <a:tc>
                  <a:txBody>
                    <a:bodyPr/>
                    <a:lstStyle/>
                    <a:p>
                      <a:pPr marL="63500">
                        <a:lnSpc>
                          <a:spcPct val="100000"/>
                        </a:lnSpc>
                        <a:spcBef>
                          <a:spcPts val="35"/>
                        </a:spcBef>
                      </a:pPr>
                      <a:r>
                        <a:rPr lang="es-MX" sz="2200" spc="10" dirty="0"/>
                        <a:t>ISR</a:t>
                      </a:r>
                      <a:endParaRPr lang="es-MX" sz="2200" dirty="0">
                        <a:latin typeface="+mj-lt"/>
                        <a:cs typeface="Arial MT"/>
                      </a:endParaRPr>
                    </a:p>
                  </a:txBody>
                  <a:tcPr marL="0" marR="0" marT="3922" marB="0"/>
                </a:tc>
                <a:tc>
                  <a:txBody>
                    <a:bodyPr/>
                    <a:lstStyle/>
                    <a:p>
                      <a:pPr marR="42545" algn="r">
                        <a:lnSpc>
                          <a:spcPct val="100000"/>
                        </a:lnSpc>
                        <a:spcBef>
                          <a:spcPts val="35"/>
                        </a:spcBef>
                      </a:pPr>
                      <a:r>
                        <a:rPr lang="es-MX" sz="2200" spc="45" dirty="0"/>
                        <a:t>$</a:t>
                      </a:r>
                      <a:r>
                        <a:rPr lang="es-MX" sz="2200" spc="40" dirty="0"/>
                        <a:t>3,000,000</a:t>
                      </a:r>
                      <a:endParaRPr lang="es-MX" sz="2200" dirty="0">
                        <a:latin typeface="+mj-lt"/>
                        <a:cs typeface="Arial MT"/>
                      </a:endParaRPr>
                    </a:p>
                  </a:txBody>
                  <a:tcPr marL="0" marR="0" marT="3922" marB="0"/>
                </a:tc>
                <a:tc>
                  <a:txBody>
                    <a:bodyPr/>
                    <a:lstStyle/>
                    <a:p>
                      <a:pPr marR="42545" algn="r">
                        <a:lnSpc>
                          <a:spcPct val="100000"/>
                        </a:lnSpc>
                        <a:spcBef>
                          <a:spcPts val="35"/>
                        </a:spcBef>
                      </a:pPr>
                      <a:r>
                        <a:rPr lang="es-MX" sz="2200" spc="45" dirty="0"/>
                        <a:t>$</a:t>
                      </a:r>
                      <a:r>
                        <a:rPr lang="es-MX" sz="2200" spc="40" dirty="0"/>
                        <a:t>3,000,000</a:t>
                      </a:r>
                      <a:endParaRPr lang="es-MX" sz="2200" dirty="0">
                        <a:latin typeface="+mj-lt"/>
                        <a:cs typeface="Arial MT"/>
                      </a:endParaRPr>
                    </a:p>
                  </a:txBody>
                  <a:tcPr marL="0" marR="0" marT="3922" marB="0"/>
                </a:tc>
                <a:extLst>
                  <a:ext uri="{0D108BD9-81ED-4DB2-BD59-A6C34878D82A}">
                    <a16:rowId xmlns:a16="http://schemas.microsoft.com/office/drawing/2014/main" val="10001"/>
                  </a:ext>
                </a:extLst>
              </a:tr>
              <a:tr h="380183">
                <a:tc>
                  <a:txBody>
                    <a:bodyPr/>
                    <a:lstStyle/>
                    <a:p>
                      <a:pPr>
                        <a:lnSpc>
                          <a:spcPct val="100000"/>
                        </a:lnSpc>
                      </a:pPr>
                      <a:endParaRPr lang="es-MX" sz="2200" dirty="0">
                        <a:latin typeface="+mj-lt"/>
                        <a:cs typeface="Times New Roman" panose="02020603050405020304"/>
                      </a:endParaRPr>
                    </a:p>
                  </a:txBody>
                  <a:tcPr marL="0" marR="0" marT="0" marB="0"/>
                </a:tc>
                <a:tc>
                  <a:txBody>
                    <a:bodyPr/>
                    <a:lstStyle/>
                    <a:p>
                      <a:pPr marL="63500">
                        <a:lnSpc>
                          <a:spcPct val="100000"/>
                        </a:lnSpc>
                        <a:spcBef>
                          <a:spcPts val="35"/>
                        </a:spcBef>
                      </a:pPr>
                      <a:r>
                        <a:rPr lang="es-MX" sz="2200" spc="30" dirty="0"/>
                        <a:t>NO</a:t>
                      </a:r>
                      <a:r>
                        <a:rPr lang="es-MX" sz="2200" spc="-65" dirty="0"/>
                        <a:t> </a:t>
                      </a:r>
                      <a:r>
                        <a:rPr lang="es-MX" sz="2200" spc="40" dirty="0"/>
                        <a:t>DEDUCIBLES</a:t>
                      </a:r>
                      <a:endParaRPr lang="es-MX" sz="2200" dirty="0">
                        <a:latin typeface="+mj-lt"/>
                        <a:cs typeface="Arial MT"/>
                      </a:endParaRPr>
                    </a:p>
                  </a:txBody>
                  <a:tcPr marL="0" marR="0" marT="3922" marB="0"/>
                </a:tc>
                <a:tc>
                  <a:txBody>
                    <a:bodyPr/>
                    <a:lstStyle/>
                    <a:p>
                      <a:pPr marR="43180" algn="r">
                        <a:lnSpc>
                          <a:spcPct val="100000"/>
                        </a:lnSpc>
                        <a:spcBef>
                          <a:spcPts val="35"/>
                        </a:spcBef>
                      </a:pPr>
                      <a:r>
                        <a:rPr lang="es-MX" sz="2200" spc="45" dirty="0"/>
                        <a:t>$</a:t>
                      </a:r>
                      <a:r>
                        <a:rPr lang="es-MX" sz="2200" spc="50" dirty="0"/>
                        <a:t>800,000</a:t>
                      </a:r>
                      <a:endParaRPr lang="es-MX" sz="2200" dirty="0">
                        <a:latin typeface="+mj-lt"/>
                        <a:cs typeface="Arial MT"/>
                      </a:endParaRPr>
                    </a:p>
                  </a:txBody>
                  <a:tcPr marL="0" marR="0" marT="3922" marB="0"/>
                </a:tc>
                <a:tc>
                  <a:txBody>
                    <a:bodyPr/>
                    <a:lstStyle/>
                    <a:p>
                      <a:pPr marR="43180" algn="r">
                        <a:lnSpc>
                          <a:spcPct val="100000"/>
                        </a:lnSpc>
                        <a:spcBef>
                          <a:spcPts val="35"/>
                        </a:spcBef>
                      </a:pPr>
                      <a:r>
                        <a:rPr lang="es-MX" sz="2200" spc="45" dirty="0"/>
                        <a:t>$</a:t>
                      </a:r>
                      <a:r>
                        <a:rPr lang="es-MX" sz="2200" spc="50" dirty="0"/>
                        <a:t>800,000</a:t>
                      </a:r>
                      <a:endParaRPr lang="es-MX" sz="2200" dirty="0">
                        <a:latin typeface="+mj-lt"/>
                        <a:cs typeface="Arial MT"/>
                      </a:endParaRPr>
                    </a:p>
                  </a:txBody>
                  <a:tcPr marL="0" marR="0" marT="3922" marB="0"/>
                </a:tc>
                <a:extLst>
                  <a:ext uri="{0D108BD9-81ED-4DB2-BD59-A6C34878D82A}">
                    <a16:rowId xmlns:a16="http://schemas.microsoft.com/office/drawing/2014/main" val="10002"/>
                  </a:ext>
                </a:extLst>
              </a:tr>
              <a:tr h="380183">
                <a:tc>
                  <a:txBody>
                    <a:bodyPr/>
                    <a:lstStyle/>
                    <a:p>
                      <a:pPr>
                        <a:lnSpc>
                          <a:spcPct val="100000"/>
                        </a:lnSpc>
                      </a:pPr>
                      <a:endParaRPr lang="es-MX" sz="2200" dirty="0">
                        <a:latin typeface="+mj-lt"/>
                        <a:cs typeface="Times New Roman" panose="02020603050405020304"/>
                      </a:endParaRPr>
                    </a:p>
                  </a:txBody>
                  <a:tcPr marL="0" marR="0" marT="0" marB="0"/>
                </a:tc>
                <a:tc>
                  <a:txBody>
                    <a:bodyPr/>
                    <a:lstStyle/>
                    <a:p>
                      <a:pPr marL="63500">
                        <a:lnSpc>
                          <a:spcPct val="100000"/>
                        </a:lnSpc>
                        <a:spcBef>
                          <a:spcPts val="35"/>
                        </a:spcBef>
                      </a:pPr>
                      <a:r>
                        <a:rPr lang="es-MX" sz="2200" spc="50" dirty="0"/>
                        <a:t>PTU</a:t>
                      </a:r>
                      <a:r>
                        <a:rPr lang="es-MX" sz="2200" spc="-130" dirty="0"/>
                        <a:t> </a:t>
                      </a:r>
                      <a:r>
                        <a:rPr lang="es-MX" sz="2200" spc="60" dirty="0"/>
                        <a:t>PAGADA</a:t>
                      </a:r>
                      <a:endParaRPr lang="es-MX" sz="2200" dirty="0">
                        <a:latin typeface="+mj-lt"/>
                        <a:cs typeface="Arial MT"/>
                      </a:endParaRPr>
                    </a:p>
                  </a:txBody>
                  <a:tcPr marL="0" marR="0" marT="3922" marB="0"/>
                </a:tc>
                <a:tc>
                  <a:txBody>
                    <a:bodyPr/>
                    <a:lstStyle/>
                    <a:p>
                      <a:pPr marR="43180" algn="r">
                        <a:lnSpc>
                          <a:spcPct val="100000"/>
                        </a:lnSpc>
                        <a:spcBef>
                          <a:spcPts val="35"/>
                        </a:spcBef>
                      </a:pPr>
                      <a:r>
                        <a:rPr lang="es-MX" sz="2200" spc="45" dirty="0"/>
                        <a:t>$</a:t>
                      </a:r>
                      <a:r>
                        <a:rPr lang="es-MX" sz="2200" spc="50" dirty="0"/>
                        <a:t>950,000</a:t>
                      </a:r>
                      <a:endParaRPr lang="es-MX" sz="2200" dirty="0">
                        <a:latin typeface="+mj-lt"/>
                        <a:cs typeface="Arial MT"/>
                      </a:endParaRPr>
                    </a:p>
                  </a:txBody>
                  <a:tcPr marL="0" marR="0" marT="3922" marB="0"/>
                </a:tc>
                <a:tc>
                  <a:txBody>
                    <a:bodyPr/>
                    <a:lstStyle/>
                    <a:p>
                      <a:pPr marR="43180" algn="r">
                        <a:lnSpc>
                          <a:spcPct val="100000"/>
                        </a:lnSpc>
                        <a:spcBef>
                          <a:spcPts val="35"/>
                        </a:spcBef>
                      </a:pPr>
                      <a:r>
                        <a:rPr lang="es-MX" sz="2200" spc="45" dirty="0"/>
                        <a:t>$</a:t>
                      </a:r>
                      <a:r>
                        <a:rPr lang="es-MX" sz="2200" spc="50" dirty="0"/>
                        <a:t>0 (CRITERIO SAT)</a:t>
                      </a:r>
                      <a:endParaRPr lang="es-MX" sz="2200" dirty="0">
                        <a:latin typeface="+mj-lt"/>
                        <a:cs typeface="Arial MT"/>
                      </a:endParaRPr>
                    </a:p>
                  </a:txBody>
                  <a:tcPr marL="0" marR="0" marT="3922" marB="0"/>
                </a:tc>
                <a:extLst>
                  <a:ext uri="{0D108BD9-81ED-4DB2-BD59-A6C34878D82A}">
                    <a16:rowId xmlns:a16="http://schemas.microsoft.com/office/drawing/2014/main" val="10003"/>
                  </a:ext>
                </a:extLst>
              </a:tr>
              <a:tr h="683250">
                <a:tc>
                  <a:txBody>
                    <a:bodyPr/>
                    <a:lstStyle/>
                    <a:p>
                      <a:pPr>
                        <a:lnSpc>
                          <a:spcPct val="100000"/>
                        </a:lnSpc>
                      </a:pPr>
                      <a:endParaRPr lang="es-MX" sz="2200" dirty="0">
                        <a:latin typeface="+mj-lt"/>
                        <a:cs typeface="Times New Roman" panose="02020603050405020304"/>
                      </a:endParaRPr>
                    </a:p>
                  </a:txBody>
                  <a:tcPr marL="0" marR="0" marT="0" marB="0"/>
                </a:tc>
                <a:tc>
                  <a:txBody>
                    <a:bodyPr/>
                    <a:lstStyle/>
                    <a:p>
                      <a:pPr marL="63500" marR="43180">
                        <a:lnSpc>
                          <a:spcPts val="2420"/>
                        </a:lnSpc>
                      </a:pPr>
                      <a:r>
                        <a:rPr lang="es-ES" sz="2200" spc="-45" dirty="0"/>
                        <a:t>M</a:t>
                      </a:r>
                      <a:r>
                        <a:rPr lang="es-ES" sz="2200" spc="5" dirty="0"/>
                        <a:t>O</a:t>
                      </a:r>
                      <a:r>
                        <a:rPr lang="es-ES" sz="2200" spc="-114" dirty="0"/>
                        <a:t>N</a:t>
                      </a:r>
                      <a:r>
                        <a:rPr lang="es-ES" sz="2200" spc="-60" dirty="0"/>
                        <a:t>T</a:t>
                      </a:r>
                      <a:r>
                        <a:rPr lang="es-ES" sz="2200" dirty="0"/>
                        <a:t>O ART.10, QUINTO PÁRRAFO</a:t>
                      </a:r>
                      <a:r>
                        <a:rPr lang="es-ES" sz="2200" spc="-20" dirty="0"/>
                        <a:t> </a:t>
                      </a:r>
                      <a:r>
                        <a:rPr lang="es-ES" sz="2200" spc="5" dirty="0"/>
                        <a:t>D</a:t>
                      </a:r>
                      <a:r>
                        <a:rPr lang="es-ES" sz="2200" dirty="0"/>
                        <a:t>E</a:t>
                      </a:r>
                      <a:r>
                        <a:rPr lang="es-ES" sz="2200" spc="-20" dirty="0"/>
                        <a:t> </a:t>
                      </a:r>
                      <a:r>
                        <a:rPr lang="es-ES" sz="2200" spc="-75" dirty="0"/>
                        <a:t>L</a:t>
                      </a:r>
                      <a:r>
                        <a:rPr lang="es-ES" sz="2200" dirty="0"/>
                        <a:t>A</a:t>
                      </a:r>
                      <a:r>
                        <a:rPr lang="es-ES" sz="2200" spc="-20" dirty="0"/>
                        <a:t> </a:t>
                      </a:r>
                      <a:r>
                        <a:rPr lang="es-ES" sz="2200" spc="-60" dirty="0"/>
                        <a:t>F</a:t>
                      </a:r>
                      <a:r>
                        <a:rPr lang="es-ES" sz="2200" spc="-45" dirty="0"/>
                        <a:t>R</a:t>
                      </a:r>
                      <a:r>
                        <a:rPr lang="es-ES" sz="2200" spc="5" dirty="0"/>
                        <a:t>A</a:t>
                      </a:r>
                      <a:r>
                        <a:rPr lang="es-ES" sz="2200" dirty="0"/>
                        <a:t>CC</a:t>
                      </a:r>
                      <a:r>
                        <a:rPr lang="es-ES" sz="2200" spc="50" dirty="0"/>
                        <a:t>I</a:t>
                      </a:r>
                      <a:r>
                        <a:rPr lang="es-ES" sz="2200" spc="5" dirty="0"/>
                        <a:t>Ó</a:t>
                      </a:r>
                      <a:r>
                        <a:rPr lang="es-ES" sz="2200" dirty="0"/>
                        <a:t>N</a:t>
                      </a:r>
                      <a:r>
                        <a:rPr lang="es-ES" sz="2200" spc="-145" dirty="0"/>
                        <a:t> </a:t>
                      </a:r>
                      <a:r>
                        <a:rPr lang="es-ES" sz="2200" spc="-185" dirty="0"/>
                        <a:t>I</a:t>
                      </a:r>
                      <a:r>
                        <a:rPr lang="es-ES" sz="2200" dirty="0"/>
                        <a:t>I</a:t>
                      </a:r>
                      <a:r>
                        <a:rPr lang="es-ES" sz="2200" spc="-215" dirty="0"/>
                        <a:t> </a:t>
                      </a:r>
                      <a:r>
                        <a:rPr lang="es-ES" sz="2200" spc="20" dirty="0"/>
                        <a:t>LISR</a:t>
                      </a:r>
                      <a:endParaRPr lang="es-ES" sz="2200" dirty="0">
                        <a:latin typeface="+mj-lt"/>
                        <a:cs typeface="Arial MT"/>
                      </a:endParaRPr>
                    </a:p>
                  </a:txBody>
                  <a:tcPr marL="0" marR="0" marT="0" marB="0"/>
                </a:tc>
                <a:tc>
                  <a:txBody>
                    <a:bodyPr/>
                    <a:lstStyle/>
                    <a:p>
                      <a:pPr marR="42545" algn="r">
                        <a:lnSpc>
                          <a:spcPct val="100000"/>
                        </a:lnSpc>
                        <a:spcBef>
                          <a:spcPts val="35"/>
                        </a:spcBef>
                      </a:pPr>
                      <a:r>
                        <a:rPr lang="es-MX" sz="2200" spc="45" dirty="0"/>
                        <a:t>$</a:t>
                      </a:r>
                      <a:r>
                        <a:rPr lang="es-MX" sz="2200" spc="40" dirty="0"/>
                        <a:t>1,000,000</a:t>
                      </a:r>
                      <a:endParaRPr lang="es-MX" sz="2200" dirty="0">
                        <a:latin typeface="+mj-lt"/>
                        <a:cs typeface="Arial MT"/>
                      </a:endParaRPr>
                    </a:p>
                  </a:txBody>
                  <a:tcPr marL="0" marR="0" marT="3922" marB="0"/>
                </a:tc>
                <a:tc>
                  <a:txBody>
                    <a:bodyPr/>
                    <a:lstStyle/>
                    <a:p>
                      <a:pPr marR="42545" algn="r">
                        <a:lnSpc>
                          <a:spcPct val="100000"/>
                        </a:lnSpc>
                        <a:spcBef>
                          <a:spcPts val="35"/>
                        </a:spcBef>
                      </a:pPr>
                      <a:r>
                        <a:rPr lang="es-MX" sz="2200" spc="45" dirty="0"/>
                        <a:t>$</a:t>
                      </a:r>
                      <a:r>
                        <a:rPr lang="es-MX" sz="2200" spc="40" dirty="0"/>
                        <a:t>1,000,000</a:t>
                      </a:r>
                      <a:endParaRPr lang="es-MX" sz="2200" dirty="0">
                        <a:latin typeface="+mj-lt"/>
                        <a:cs typeface="Arial MT"/>
                      </a:endParaRPr>
                    </a:p>
                  </a:txBody>
                  <a:tcPr marL="0" marR="0" marT="3922" marB="0"/>
                </a:tc>
                <a:extLst>
                  <a:ext uri="{0D108BD9-81ED-4DB2-BD59-A6C34878D82A}">
                    <a16:rowId xmlns:a16="http://schemas.microsoft.com/office/drawing/2014/main" val="10004"/>
                  </a:ext>
                </a:extLst>
              </a:tr>
              <a:tr h="683250">
                <a:tc>
                  <a:txBody>
                    <a:bodyPr/>
                    <a:lstStyle/>
                    <a:p>
                      <a:pPr>
                        <a:lnSpc>
                          <a:spcPct val="100000"/>
                        </a:lnSpc>
                      </a:pPr>
                      <a:endParaRPr lang="es-MX" sz="2200" dirty="0">
                        <a:latin typeface="+mj-lt"/>
                        <a:cs typeface="Times New Roman" panose="02020603050405020304"/>
                      </a:endParaRPr>
                    </a:p>
                  </a:txBody>
                  <a:tcPr marL="0" marR="0" marT="0" marB="0"/>
                </a:tc>
                <a:tc>
                  <a:txBody>
                    <a:bodyPr/>
                    <a:lstStyle/>
                    <a:p>
                      <a:pPr marL="63500" marR="558800">
                        <a:lnSpc>
                          <a:spcPts val="2420"/>
                        </a:lnSpc>
                      </a:pPr>
                      <a:r>
                        <a:rPr lang="es-ES" sz="2200" spc="-185" dirty="0"/>
                        <a:t>I</a:t>
                      </a:r>
                      <a:r>
                        <a:rPr lang="es-ES" sz="2200" spc="35" dirty="0"/>
                        <a:t>S</a:t>
                      </a:r>
                      <a:r>
                        <a:rPr lang="es-ES" sz="2200" dirty="0"/>
                        <a:t>R</a:t>
                      </a:r>
                      <a:r>
                        <a:rPr lang="es-ES" sz="2200" spc="-100" dirty="0"/>
                        <a:t> </a:t>
                      </a:r>
                      <a:r>
                        <a:rPr lang="es-ES" sz="2200" spc="5" dirty="0"/>
                        <a:t>PAGAD</a:t>
                      </a:r>
                      <a:r>
                        <a:rPr lang="es-ES" sz="2200" dirty="0"/>
                        <a:t>O</a:t>
                      </a:r>
                      <a:r>
                        <a:rPr lang="es-ES" sz="2200" spc="-20" dirty="0"/>
                        <a:t> </a:t>
                      </a:r>
                      <a:r>
                        <a:rPr lang="es-ES" sz="2200" spc="5" dirty="0"/>
                        <a:t>E</a:t>
                      </a:r>
                      <a:r>
                        <a:rPr lang="es-ES" sz="2200" dirty="0"/>
                        <a:t>N</a:t>
                      </a:r>
                      <a:r>
                        <a:rPr lang="es-ES" sz="2200" spc="-145" dirty="0"/>
                        <a:t> </a:t>
                      </a:r>
                      <a:r>
                        <a:rPr lang="es-ES" sz="2200" spc="5" dirty="0"/>
                        <a:t>E</a:t>
                      </a:r>
                      <a:r>
                        <a:rPr lang="es-ES" sz="2200" dirty="0"/>
                        <a:t>L</a:t>
                      </a:r>
                      <a:r>
                        <a:rPr lang="es-ES" sz="2200" spc="-100" dirty="0"/>
                        <a:t> </a:t>
                      </a:r>
                      <a:r>
                        <a:rPr lang="es-ES" sz="2200" spc="5" dirty="0"/>
                        <a:t>E</a:t>
                      </a:r>
                      <a:r>
                        <a:rPr lang="es-ES" sz="2200" spc="-130" dirty="0"/>
                        <a:t>X</a:t>
                      </a:r>
                      <a:r>
                        <a:rPr lang="es-ES" sz="2200" spc="-60" dirty="0"/>
                        <a:t>T</a:t>
                      </a:r>
                      <a:r>
                        <a:rPr lang="es-ES" sz="2200" spc="-45" dirty="0"/>
                        <a:t>R</a:t>
                      </a:r>
                      <a:r>
                        <a:rPr lang="es-ES" sz="2200" spc="5" dirty="0"/>
                        <a:t>A</a:t>
                      </a:r>
                      <a:r>
                        <a:rPr lang="es-ES" sz="2200" spc="-114" dirty="0"/>
                        <a:t>N</a:t>
                      </a:r>
                      <a:r>
                        <a:rPr lang="es-ES" sz="2200" spc="-75" dirty="0"/>
                        <a:t>J</a:t>
                      </a:r>
                      <a:r>
                        <a:rPr lang="es-ES" sz="2200" spc="5" dirty="0"/>
                        <a:t>E</a:t>
                      </a:r>
                      <a:r>
                        <a:rPr lang="es-ES" sz="2200" spc="-45" dirty="0"/>
                        <a:t>R</a:t>
                      </a:r>
                      <a:r>
                        <a:rPr lang="es-ES" sz="2200" dirty="0"/>
                        <a:t>O  </a:t>
                      </a:r>
                      <a:r>
                        <a:rPr lang="es-ES" sz="2200" spc="10" dirty="0"/>
                        <a:t>(CUARTO</a:t>
                      </a:r>
                      <a:r>
                        <a:rPr lang="es-ES" sz="2200" spc="-35" dirty="0"/>
                        <a:t> </a:t>
                      </a:r>
                      <a:r>
                        <a:rPr lang="es-ES" sz="2200" spc="30" dirty="0"/>
                        <a:t>PÁRRAFO,</a:t>
                      </a:r>
                      <a:r>
                        <a:rPr lang="es-ES" sz="2200" spc="-100" dirty="0"/>
                        <a:t> </a:t>
                      </a:r>
                      <a:r>
                        <a:rPr lang="es-ES" sz="2200" spc="10" dirty="0"/>
                        <a:t>ART.</a:t>
                      </a:r>
                      <a:r>
                        <a:rPr lang="es-ES" sz="2200" spc="-100" dirty="0"/>
                        <a:t> </a:t>
                      </a:r>
                      <a:r>
                        <a:rPr lang="es-ES" sz="2200" spc="50" dirty="0"/>
                        <a:t>77,</a:t>
                      </a:r>
                      <a:r>
                        <a:rPr lang="es-ES" sz="2200" spc="-100" dirty="0"/>
                        <a:t> </a:t>
                      </a:r>
                      <a:r>
                        <a:rPr lang="es-ES" sz="2200" spc="20" dirty="0"/>
                        <a:t>LISR)</a:t>
                      </a:r>
                      <a:endParaRPr lang="es-ES" sz="2200" dirty="0">
                        <a:latin typeface="+mj-lt"/>
                        <a:cs typeface="Arial MT"/>
                      </a:endParaRPr>
                    </a:p>
                  </a:txBody>
                  <a:tcPr marL="0" marR="0" marT="0" marB="0"/>
                </a:tc>
                <a:tc>
                  <a:txBody>
                    <a:bodyPr/>
                    <a:lstStyle/>
                    <a:p>
                      <a:pPr marR="43180" algn="r">
                        <a:lnSpc>
                          <a:spcPct val="100000"/>
                        </a:lnSpc>
                        <a:spcBef>
                          <a:spcPts val="35"/>
                        </a:spcBef>
                      </a:pPr>
                      <a:r>
                        <a:rPr lang="es-MX" sz="2200" spc="45" dirty="0"/>
                        <a:t>$</a:t>
                      </a:r>
                      <a:r>
                        <a:rPr lang="es-MX" sz="2200" spc="50" dirty="0"/>
                        <a:t>500,000</a:t>
                      </a:r>
                      <a:endParaRPr lang="es-MX" sz="2200" dirty="0">
                        <a:latin typeface="+mj-lt"/>
                        <a:cs typeface="Arial MT"/>
                      </a:endParaRPr>
                    </a:p>
                  </a:txBody>
                  <a:tcPr marL="0" marR="0" marT="3922" marB="0"/>
                </a:tc>
                <a:tc>
                  <a:txBody>
                    <a:bodyPr/>
                    <a:lstStyle/>
                    <a:p>
                      <a:pPr marR="43180" algn="r">
                        <a:lnSpc>
                          <a:spcPct val="100000"/>
                        </a:lnSpc>
                        <a:spcBef>
                          <a:spcPts val="35"/>
                        </a:spcBef>
                      </a:pPr>
                      <a:r>
                        <a:rPr lang="es-MX" sz="2200" spc="45" dirty="0"/>
                        <a:t>$</a:t>
                      </a:r>
                      <a:r>
                        <a:rPr lang="es-MX" sz="2200" spc="50" dirty="0"/>
                        <a:t>500,000</a:t>
                      </a:r>
                      <a:endParaRPr lang="es-MX" sz="2200" dirty="0">
                        <a:latin typeface="+mj-lt"/>
                        <a:cs typeface="Arial MT"/>
                      </a:endParaRPr>
                    </a:p>
                  </a:txBody>
                  <a:tcPr marL="0" marR="0" marT="3922" marB="0"/>
                </a:tc>
                <a:extLst>
                  <a:ext uri="{0D108BD9-81ED-4DB2-BD59-A6C34878D82A}">
                    <a16:rowId xmlns:a16="http://schemas.microsoft.com/office/drawing/2014/main" val="10005"/>
                  </a:ext>
                </a:extLst>
              </a:tr>
              <a:tr h="380183">
                <a:tc>
                  <a:txBody>
                    <a:bodyPr/>
                    <a:lstStyle/>
                    <a:p>
                      <a:pPr marL="55245">
                        <a:lnSpc>
                          <a:spcPts val="2195"/>
                        </a:lnSpc>
                      </a:pPr>
                      <a:r>
                        <a:rPr lang="es-MX" sz="2200" b="1" spc="45" dirty="0"/>
                        <a:t>IGUAL</a:t>
                      </a:r>
                      <a:r>
                        <a:rPr lang="es-MX" sz="2200" b="1" spc="-130" dirty="0"/>
                        <a:t> </a:t>
                      </a:r>
                      <a:r>
                        <a:rPr lang="es-MX" sz="2200" b="1" spc="60" dirty="0"/>
                        <a:t>A</a:t>
                      </a:r>
                      <a:endParaRPr lang="es-MX" sz="2200" dirty="0">
                        <a:latin typeface="+mj-lt"/>
                        <a:cs typeface="Arial" panose="020B0604020202020204"/>
                      </a:endParaRPr>
                    </a:p>
                  </a:txBody>
                  <a:tcPr marL="0" marR="0" marT="0" marB="0"/>
                </a:tc>
                <a:tc>
                  <a:txBody>
                    <a:bodyPr/>
                    <a:lstStyle/>
                    <a:p>
                      <a:pPr marL="84455" indent="0">
                        <a:lnSpc>
                          <a:spcPct val="100000"/>
                        </a:lnSpc>
                        <a:spcBef>
                          <a:spcPts val="35"/>
                        </a:spcBef>
                      </a:pPr>
                      <a:r>
                        <a:rPr lang="es-MX" sz="2200" dirty="0"/>
                        <a:t>UFIN</a:t>
                      </a:r>
                      <a:r>
                        <a:rPr lang="es-MX" sz="2200" spc="-120" dirty="0"/>
                        <a:t> </a:t>
                      </a:r>
                      <a:r>
                        <a:rPr lang="es-MX" sz="2200" spc="50" dirty="0"/>
                        <a:t>DEL</a:t>
                      </a:r>
                      <a:r>
                        <a:rPr lang="es-MX" sz="2200" spc="-114" dirty="0"/>
                        <a:t> </a:t>
                      </a:r>
                      <a:r>
                        <a:rPr lang="es-MX" sz="2200" spc="40" dirty="0"/>
                        <a:t>EJERCICIO</a:t>
                      </a:r>
                      <a:endParaRPr lang="es-MX" sz="2200" dirty="0">
                        <a:latin typeface="+mj-lt"/>
                        <a:cs typeface="Arial MT"/>
                      </a:endParaRPr>
                    </a:p>
                  </a:txBody>
                  <a:tcPr marL="0" marR="0" marT="3922" marB="0"/>
                </a:tc>
                <a:tc>
                  <a:txBody>
                    <a:bodyPr/>
                    <a:lstStyle/>
                    <a:p>
                      <a:pPr marR="42545" algn="r">
                        <a:lnSpc>
                          <a:spcPct val="100000"/>
                        </a:lnSpc>
                        <a:spcBef>
                          <a:spcPts val="35"/>
                        </a:spcBef>
                      </a:pPr>
                      <a:r>
                        <a:rPr lang="es-MX" sz="2200" spc="45" dirty="0"/>
                        <a:t>$</a:t>
                      </a:r>
                      <a:r>
                        <a:rPr lang="es-MX" sz="2200" spc="40" dirty="0"/>
                        <a:t>3,750,000</a:t>
                      </a:r>
                      <a:endParaRPr lang="es-MX" sz="2200" dirty="0">
                        <a:latin typeface="+mj-lt"/>
                        <a:cs typeface="Arial MT"/>
                      </a:endParaRPr>
                    </a:p>
                  </a:txBody>
                  <a:tcPr marL="0" marR="0" marT="3922" marB="0"/>
                </a:tc>
                <a:tc>
                  <a:txBody>
                    <a:bodyPr/>
                    <a:lstStyle/>
                    <a:p>
                      <a:pPr marR="42545" algn="r">
                        <a:lnSpc>
                          <a:spcPct val="100000"/>
                        </a:lnSpc>
                        <a:spcBef>
                          <a:spcPts val="35"/>
                        </a:spcBef>
                      </a:pPr>
                      <a:r>
                        <a:rPr lang="es-MX" sz="2200" spc="45" dirty="0"/>
                        <a:t>$</a:t>
                      </a:r>
                      <a:r>
                        <a:rPr lang="es-MX" sz="2200" spc="40" dirty="0"/>
                        <a:t>4’700,000</a:t>
                      </a:r>
                      <a:endParaRPr lang="es-MX" sz="2200" dirty="0">
                        <a:latin typeface="+mj-lt"/>
                        <a:cs typeface="Arial MT"/>
                      </a:endParaRPr>
                    </a:p>
                  </a:txBody>
                  <a:tcPr marL="0" marR="0" marT="3922" marB="0"/>
                </a:tc>
                <a:extLst>
                  <a:ext uri="{0D108BD9-81ED-4DB2-BD59-A6C34878D82A}">
                    <a16:rowId xmlns:a16="http://schemas.microsoft.com/office/drawing/2014/main" val="10006"/>
                  </a:ext>
                </a:extLst>
              </a:tr>
            </a:tbl>
          </a:graphicData>
        </a:graphic>
      </p:graphicFrame>
      <p:sp>
        <p:nvSpPr>
          <p:cNvPr id="5" name="object 2"/>
          <p:cNvSpPr txBox="1"/>
          <p:nvPr/>
        </p:nvSpPr>
        <p:spPr>
          <a:xfrm>
            <a:off x="928369" y="313972"/>
            <a:ext cx="10410188" cy="509001"/>
          </a:xfrm>
          <a:prstGeom prst="rect">
            <a:avLst/>
          </a:prstGeom>
        </p:spPr>
        <p:txBody>
          <a:bodyPr vert="horz" wrap="square" lIns="0" tIns="7227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4445" algn="ctr">
              <a:lnSpc>
                <a:spcPts val="3370"/>
              </a:lnSpc>
              <a:spcBef>
                <a:spcPts val="570"/>
              </a:spcBef>
            </a:pPr>
            <a:r>
              <a:rPr lang="es-MX" sz="2800" spc="-18" dirty="0"/>
              <a:t>UTILIDAD FISCAL NETA (UFIN) (ART. 77, TERCER PÁRRAFO LISR)</a:t>
            </a:r>
            <a:endParaRPr lang="es-MX" sz="2800" dirty="0"/>
          </a:p>
        </p:txBody>
      </p:sp>
      <p:sp>
        <p:nvSpPr>
          <p:cNvPr id="2" name="3 Marcador de número de diapositiva">
            <a:extLst>
              <a:ext uri="{FF2B5EF4-FFF2-40B4-BE49-F238E27FC236}">
                <a16:creationId xmlns:a16="http://schemas.microsoft.com/office/drawing/2014/main" id="{03497268-ECAA-A869-DAB8-41C82B90A918}"/>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43</a:t>
            </a:fld>
            <a:endParaRPr lang="es-MX"/>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56764" y="1773981"/>
            <a:ext cx="9278471" cy="2190060"/>
          </a:xfrm>
          <a:prstGeom prst="rect">
            <a:avLst/>
          </a:prstGeom>
        </p:spPr>
        <p:txBody>
          <a:bodyPr vert="horz" wrap="square" lIns="0" tIns="33057" rIns="0" bIns="0" rtlCol="0">
            <a:spAutoFit/>
          </a:bodyPr>
          <a:lstStyle/>
          <a:p>
            <a:pPr marL="173990" marR="4445" indent="-163195" algn="just">
              <a:lnSpc>
                <a:spcPct val="91000"/>
              </a:lnSpc>
              <a:spcBef>
                <a:spcPts val="260"/>
              </a:spcBef>
              <a:buClr>
                <a:srgbClr val="BF0509"/>
              </a:buClr>
              <a:buFont typeface="Arial MT"/>
              <a:buChar char="•"/>
              <a:tabLst>
                <a:tab pos="173990" algn="l"/>
              </a:tabLst>
            </a:pPr>
            <a:r>
              <a:rPr lang="es-ES" sz="2200" spc="13" dirty="0">
                <a:latin typeface="Calibri" panose="020F0502020204030204"/>
                <a:cs typeface="Calibri" panose="020F0502020204030204"/>
              </a:rPr>
              <a:t>CUANDO </a:t>
            </a:r>
            <a:r>
              <a:rPr lang="es-ES" sz="2200" dirty="0">
                <a:latin typeface="Calibri" panose="020F0502020204030204"/>
                <a:cs typeface="Calibri" panose="020F0502020204030204"/>
              </a:rPr>
              <a:t>LA</a:t>
            </a:r>
            <a:r>
              <a:rPr lang="es-ES" sz="2200" spc="4" dirty="0">
                <a:latin typeface="Calibri" panose="020F0502020204030204"/>
                <a:cs typeface="Calibri" panose="020F0502020204030204"/>
              </a:rPr>
              <a:t> </a:t>
            </a:r>
            <a:r>
              <a:rPr lang="es-ES" sz="2200" spc="9" dirty="0">
                <a:latin typeface="Calibri" panose="020F0502020204030204"/>
                <a:cs typeface="Calibri" panose="020F0502020204030204"/>
              </a:rPr>
              <a:t>SUMA DEL </a:t>
            </a:r>
            <a:r>
              <a:rPr lang="es-ES" sz="2200" spc="4" dirty="0">
                <a:latin typeface="Calibri" panose="020F0502020204030204"/>
                <a:cs typeface="Calibri" panose="020F0502020204030204"/>
              </a:rPr>
              <a:t>ISR</a:t>
            </a:r>
            <a:r>
              <a:rPr lang="es-ES" sz="2200" spc="9" dirty="0">
                <a:latin typeface="Calibri" panose="020F0502020204030204"/>
                <a:cs typeface="Calibri" panose="020F0502020204030204"/>
              </a:rPr>
              <a:t> </a:t>
            </a:r>
            <a:r>
              <a:rPr lang="es-ES" sz="2200" dirty="0">
                <a:latin typeface="Calibri" panose="020F0502020204030204"/>
                <a:cs typeface="Calibri" panose="020F0502020204030204"/>
              </a:rPr>
              <a:t>PAGADO,</a:t>
            </a:r>
            <a:r>
              <a:rPr lang="es-ES" sz="2200" spc="4" dirty="0">
                <a:latin typeface="Calibri" panose="020F0502020204030204"/>
                <a:cs typeface="Calibri" panose="020F0502020204030204"/>
              </a:rPr>
              <a:t> </a:t>
            </a:r>
            <a:r>
              <a:rPr lang="es-ES" sz="2200" spc="9" dirty="0">
                <a:latin typeface="Calibri" panose="020F0502020204030204"/>
                <a:cs typeface="Calibri" panose="020F0502020204030204"/>
              </a:rPr>
              <a:t>DE </a:t>
            </a:r>
            <a:r>
              <a:rPr lang="es-ES" sz="2200" spc="4" dirty="0">
                <a:latin typeface="Calibri" panose="020F0502020204030204"/>
                <a:cs typeface="Calibri" panose="020F0502020204030204"/>
              </a:rPr>
              <a:t>LAS </a:t>
            </a:r>
            <a:r>
              <a:rPr lang="es-ES" sz="2200" spc="9" dirty="0">
                <a:latin typeface="Calibri" panose="020F0502020204030204"/>
                <a:cs typeface="Calibri" panose="020F0502020204030204"/>
              </a:rPr>
              <a:t>PARTIDAS NO DEDUCIBLES, </a:t>
            </a:r>
            <a:r>
              <a:rPr lang="es-ES" sz="2200" dirty="0">
                <a:latin typeface="Calibri" panose="020F0502020204030204"/>
                <a:cs typeface="Calibri" panose="020F0502020204030204"/>
              </a:rPr>
              <a:t>LA</a:t>
            </a:r>
            <a:r>
              <a:rPr lang="es-ES" sz="2200" spc="375" dirty="0">
                <a:latin typeface="Calibri" panose="020F0502020204030204"/>
                <a:cs typeface="Calibri" panose="020F0502020204030204"/>
              </a:rPr>
              <a:t> </a:t>
            </a:r>
            <a:r>
              <a:rPr lang="es-ES" sz="2200" spc="4" dirty="0">
                <a:latin typeface="Calibri" panose="020F0502020204030204"/>
                <a:cs typeface="Calibri" panose="020F0502020204030204"/>
              </a:rPr>
              <a:t>PTU, </a:t>
            </a:r>
            <a:r>
              <a:rPr lang="es-ES" sz="2200" dirty="0">
                <a:latin typeface="Calibri" panose="020F0502020204030204"/>
                <a:cs typeface="Calibri" panose="020F0502020204030204"/>
              </a:rPr>
              <a:t>A</a:t>
            </a:r>
            <a:r>
              <a:rPr lang="es-ES" sz="2200" spc="379" dirty="0">
                <a:latin typeface="Calibri" panose="020F0502020204030204"/>
                <a:cs typeface="Calibri" panose="020F0502020204030204"/>
              </a:rPr>
              <a:t> </a:t>
            </a:r>
            <a:r>
              <a:rPr lang="es-ES" sz="2200" spc="18" dirty="0">
                <a:latin typeface="Calibri" panose="020F0502020204030204"/>
                <a:cs typeface="Calibri" panose="020F0502020204030204"/>
              </a:rPr>
              <a:t>QUE </a:t>
            </a:r>
            <a:r>
              <a:rPr lang="es-ES" sz="2200" spc="-366" dirty="0">
                <a:latin typeface="Calibri" panose="020F0502020204030204"/>
                <a:cs typeface="Calibri" panose="020F0502020204030204"/>
              </a:rPr>
              <a:t> </a:t>
            </a:r>
            <a:r>
              <a:rPr lang="es-ES" sz="2200" spc="4" dirty="0">
                <a:latin typeface="Calibri" panose="020F0502020204030204"/>
                <a:cs typeface="Calibri" panose="020F0502020204030204"/>
              </a:rPr>
              <a:t>SE</a:t>
            </a:r>
            <a:r>
              <a:rPr lang="es-ES" sz="2200" spc="128" dirty="0">
                <a:latin typeface="Calibri" panose="020F0502020204030204"/>
                <a:cs typeface="Calibri" panose="020F0502020204030204"/>
              </a:rPr>
              <a:t> </a:t>
            </a:r>
            <a:r>
              <a:rPr lang="es-ES" sz="2200" dirty="0">
                <a:latin typeface="Calibri" panose="020F0502020204030204"/>
                <a:cs typeface="Calibri" panose="020F0502020204030204"/>
              </a:rPr>
              <a:t>REFIERE</a:t>
            </a:r>
            <a:r>
              <a:rPr lang="es-ES" sz="2200" spc="124" dirty="0">
                <a:latin typeface="Calibri" panose="020F0502020204030204"/>
                <a:cs typeface="Calibri" panose="020F0502020204030204"/>
              </a:rPr>
              <a:t> </a:t>
            </a:r>
            <a:r>
              <a:rPr lang="es-ES" sz="2200" dirty="0">
                <a:latin typeface="Calibri" panose="020F0502020204030204"/>
                <a:cs typeface="Calibri" panose="020F0502020204030204"/>
              </a:rPr>
              <a:t>LA</a:t>
            </a:r>
            <a:r>
              <a:rPr lang="es-ES" sz="2200" spc="124" dirty="0">
                <a:latin typeface="Calibri" panose="020F0502020204030204"/>
                <a:cs typeface="Calibri" panose="020F0502020204030204"/>
              </a:rPr>
              <a:t> </a:t>
            </a:r>
            <a:r>
              <a:rPr lang="es-ES" sz="2200" spc="4" dirty="0">
                <a:latin typeface="Calibri" panose="020F0502020204030204"/>
                <a:cs typeface="Calibri" panose="020F0502020204030204"/>
              </a:rPr>
              <a:t>FRACCIÓN</a:t>
            </a:r>
            <a:r>
              <a:rPr lang="es-ES" sz="2200" spc="128" dirty="0">
                <a:latin typeface="Calibri" panose="020F0502020204030204"/>
                <a:cs typeface="Calibri" panose="020F0502020204030204"/>
              </a:rPr>
              <a:t> </a:t>
            </a:r>
            <a:r>
              <a:rPr lang="es-ES" sz="2200" dirty="0">
                <a:latin typeface="Calibri" panose="020F0502020204030204"/>
                <a:cs typeface="Calibri" panose="020F0502020204030204"/>
              </a:rPr>
              <a:t>I,</a:t>
            </a:r>
            <a:r>
              <a:rPr lang="es-ES" sz="2200" spc="115" dirty="0">
                <a:latin typeface="Calibri" panose="020F0502020204030204"/>
                <a:cs typeface="Calibri" panose="020F0502020204030204"/>
              </a:rPr>
              <a:t> </a:t>
            </a:r>
            <a:r>
              <a:rPr lang="es-ES" sz="2200" spc="9" dirty="0">
                <a:latin typeface="Calibri" panose="020F0502020204030204"/>
                <a:cs typeface="Calibri" panose="020F0502020204030204"/>
              </a:rPr>
              <a:t>DEL</a:t>
            </a:r>
            <a:r>
              <a:rPr lang="es-ES" sz="2200" spc="115" dirty="0">
                <a:latin typeface="Calibri" panose="020F0502020204030204"/>
                <a:cs typeface="Calibri" panose="020F0502020204030204"/>
              </a:rPr>
              <a:t> </a:t>
            </a:r>
            <a:r>
              <a:rPr lang="es-ES" sz="2200" spc="9" dirty="0">
                <a:latin typeface="Calibri" panose="020F0502020204030204"/>
                <a:cs typeface="Calibri" panose="020F0502020204030204"/>
              </a:rPr>
              <a:t>ART.</a:t>
            </a:r>
            <a:r>
              <a:rPr lang="es-ES" sz="2200" spc="115" dirty="0">
                <a:latin typeface="Calibri" panose="020F0502020204030204"/>
                <a:cs typeface="Calibri" panose="020F0502020204030204"/>
              </a:rPr>
              <a:t> </a:t>
            </a:r>
            <a:r>
              <a:rPr lang="es-ES" sz="2200" spc="4" dirty="0">
                <a:latin typeface="Calibri" panose="020F0502020204030204"/>
                <a:cs typeface="Calibri" panose="020F0502020204030204"/>
              </a:rPr>
              <a:t>9,</a:t>
            </a:r>
            <a:r>
              <a:rPr lang="es-ES" sz="2200" spc="115" dirty="0">
                <a:latin typeface="Calibri" panose="020F0502020204030204"/>
                <a:cs typeface="Calibri" panose="020F0502020204030204"/>
              </a:rPr>
              <a:t> </a:t>
            </a:r>
            <a:r>
              <a:rPr lang="es-ES" sz="2200" spc="9" dirty="0">
                <a:latin typeface="Calibri" panose="020F0502020204030204"/>
                <a:cs typeface="Calibri" panose="020F0502020204030204"/>
              </a:rPr>
              <a:t>DE</a:t>
            </a:r>
            <a:r>
              <a:rPr lang="es-ES" sz="2200" spc="128" dirty="0">
                <a:latin typeface="Calibri" panose="020F0502020204030204"/>
                <a:cs typeface="Calibri" panose="020F0502020204030204"/>
              </a:rPr>
              <a:t> </a:t>
            </a:r>
            <a:r>
              <a:rPr lang="es-ES" sz="2200" dirty="0">
                <a:latin typeface="Calibri" panose="020F0502020204030204"/>
                <a:cs typeface="Calibri" panose="020F0502020204030204"/>
              </a:rPr>
              <a:t>LA</a:t>
            </a:r>
            <a:r>
              <a:rPr lang="es-ES" sz="2200" spc="128" dirty="0">
                <a:latin typeface="Calibri" panose="020F0502020204030204"/>
                <a:cs typeface="Calibri" panose="020F0502020204030204"/>
              </a:rPr>
              <a:t> </a:t>
            </a:r>
            <a:r>
              <a:rPr lang="es-ES" sz="2200" spc="4" dirty="0">
                <a:latin typeface="Calibri" panose="020F0502020204030204"/>
                <a:cs typeface="Calibri" panose="020F0502020204030204"/>
              </a:rPr>
              <a:t>LISR</a:t>
            </a:r>
            <a:r>
              <a:rPr lang="es-ES" sz="2200" spc="124" dirty="0">
                <a:latin typeface="Calibri" panose="020F0502020204030204"/>
                <a:cs typeface="Calibri" panose="020F0502020204030204"/>
              </a:rPr>
              <a:t> </a:t>
            </a:r>
            <a:r>
              <a:rPr lang="es-ES" sz="2200" dirty="0">
                <a:latin typeface="Calibri" panose="020F0502020204030204"/>
                <a:cs typeface="Calibri" panose="020F0502020204030204"/>
              </a:rPr>
              <a:t>Y</a:t>
            </a:r>
            <a:r>
              <a:rPr lang="es-ES" sz="2200" spc="119" dirty="0">
                <a:latin typeface="Calibri" panose="020F0502020204030204"/>
                <a:cs typeface="Calibri" panose="020F0502020204030204"/>
              </a:rPr>
              <a:t> </a:t>
            </a:r>
            <a:r>
              <a:rPr lang="es-ES" sz="2200" spc="9" dirty="0">
                <a:latin typeface="Calibri" panose="020F0502020204030204"/>
                <a:cs typeface="Calibri" panose="020F0502020204030204"/>
              </a:rPr>
              <a:t>EL</a:t>
            </a:r>
            <a:r>
              <a:rPr lang="es-ES" sz="2200" spc="115" dirty="0">
                <a:latin typeface="Calibri" panose="020F0502020204030204"/>
                <a:cs typeface="Calibri" panose="020F0502020204030204"/>
              </a:rPr>
              <a:t> </a:t>
            </a:r>
            <a:r>
              <a:rPr lang="es-ES" sz="2200" spc="4" dirty="0">
                <a:latin typeface="Calibri" panose="020F0502020204030204"/>
                <a:cs typeface="Calibri" panose="020F0502020204030204"/>
              </a:rPr>
              <a:t>MONTO</a:t>
            </a:r>
            <a:r>
              <a:rPr lang="es-ES" sz="2200" spc="119" dirty="0">
                <a:latin typeface="Calibri" panose="020F0502020204030204"/>
                <a:cs typeface="Calibri" panose="020F0502020204030204"/>
              </a:rPr>
              <a:t> </a:t>
            </a:r>
            <a:r>
              <a:rPr lang="es-ES" sz="2200" spc="4" dirty="0">
                <a:latin typeface="Calibri" panose="020F0502020204030204"/>
                <a:cs typeface="Calibri" panose="020F0502020204030204"/>
              </a:rPr>
              <a:t>ESTABLECIDO</a:t>
            </a:r>
            <a:r>
              <a:rPr lang="es-ES" sz="2200" spc="119" dirty="0">
                <a:latin typeface="Calibri" panose="020F0502020204030204"/>
                <a:cs typeface="Calibri" panose="020F0502020204030204"/>
              </a:rPr>
              <a:t> </a:t>
            </a:r>
            <a:r>
              <a:rPr lang="es-ES" sz="2200" spc="4" dirty="0">
                <a:latin typeface="Calibri" panose="020F0502020204030204"/>
                <a:cs typeface="Calibri" panose="020F0502020204030204"/>
              </a:rPr>
              <a:t>CONFORME </a:t>
            </a:r>
            <a:r>
              <a:rPr lang="es-ES" sz="2200" spc="-366" dirty="0">
                <a:latin typeface="Calibri" panose="020F0502020204030204"/>
                <a:cs typeface="Calibri" panose="020F0502020204030204"/>
              </a:rPr>
              <a:t> </a:t>
            </a:r>
            <a:r>
              <a:rPr lang="es-ES" sz="2200" spc="4" dirty="0">
                <a:latin typeface="Calibri" panose="020F0502020204030204"/>
                <a:cs typeface="Calibri" panose="020F0502020204030204"/>
              </a:rPr>
              <a:t>AL</a:t>
            </a:r>
            <a:r>
              <a:rPr lang="es-ES" sz="2200" spc="9" dirty="0">
                <a:latin typeface="Calibri" panose="020F0502020204030204"/>
                <a:cs typeface="Calibri" panose="020F0502020204030204"/>
              </a:rPr>
              <a:t> </a:t>
            </a:r>
            <a:r>
              <a:rPr lang="es-ES" sz="2200" spc="4" dirty="0">
                <a:latin typeface="Calibri" panose="020F0502020204030204"/>
                <a:cs typeface="Calibri" panose="020F0502020204030204"/>
              </a:rPr>
              <a:t>CUARTO</a:t>
            </a:r>
            <a:r>
              <a:rPr lang="es-ES" sz="2200" spc="9" dirty="0">
                <a:latin typeface="Calibri" panose="020F0502020204030204"/>
                <a:cs typeface="Calibri" panose="020F0502020204030204"/>
              </a:rPr>
              <a:t> </a:t>
            </a:r>
            <a:r>
              <a:rPr lang="es-ES" sz="2200" spc="-4" dirty="0">
                <a:latin typeface="Calibri" panose="020F0502020204030204"/>
                <a:cs typeface="Calibri" panose="020F0502020204030204"/>
              </a:rPr>
              <a:t>PÁRRAFO</a:t>
            </a:r>
            <a:r>
              <a:rPr lang="es-ES" sz="2200" dirty="0">
                <a:latin typeface="Calibri" panose="020F0502020204030204"/>
                <a:cs typeface="Calibri" panose="020F0502020204030204"/>
              </a:rPr>
              <a:t> </a:t>
            </a:r>
            <a:r>
              <a:rPr lang="es-ES" sz="2200" spc="9" dirty="0">
                <a:latin typeface="Calibri" panose="020F0502020204030204"/>
                <a:cs typeface="Calibri" panose="020F0502020204030204"/>
              </a:rPr>
              <a:t>DEL</a:t>
            </a:r>
            <a:r>
              <a:rPr lang="es-ES" sz="2200" spc="13" dirty="0">
                <a:latin typeface="Calibri" panose="020F0502020204030204"/>
                <a:cs typeface="Calibri" panose="020F0502020204030204"/>
              </a:rPr>
              <a:t> </a:t>
            </a:r>
            <a:r>
              <a:rPr lang="es-ES" sz="2200" spc="4" dirty="0">
                <a:latin typeface="Calibri" panose="020F0502020204030204"/>
                <a:cs typeface="Calibri" panose="020F0502020204030204"/>
              </a:rPr>
              <a:t>ART.</a:t>
            </a:r>
            <a:r>
              <a:rPr lang="es-ES" sz="2200" spc="9" dirty="0">
                <a:latin typeface="Calibri" panose="020F0502020204030204"/>
                <a:cs typeface="Calibri" panose="020F0502020204030204"/>
              </a:rPr>
              <a:t> </a:t>
            </a:r>
            <a:r>
              <a:rPr lang="es-ES" sz="2200" spc="4" dirty="0">
                <a:latin typeface="Calibri" panose="020F0502020204030204"/>
                <a:cs typeface="Calibri" panose="020F0502020204030204"/>
              </a:rPr>
              <a:t>77</a:t>
            </a:r>
            <a:r>
              <a:rPr lang="es-ES" sz="2200" spc="9" dirty="0">
                <a:latin typeface="Calibri" panose="020F0502020204030204"/>
                <a:cs typeface="Calibri" panose="020F0502020204030204"/>
              </a:rPr>
              <a:t> DE</a:t>
            </a:r>
            <a:r>
              <a:rPr lang="es-ES" sz="2200" spc="13" dirty="0">
                <a:latin typeface="Calibri" panose="020F0502020204030204"/>
                <a:cs typeface="Calibri" panose="020F0502020204030204"/>
              </a:rPr>
              <a:t> </a:t>
            </a:r>
            <a:r>
              <a:rPr lang="es-ES" sz="2200" dirty="0">
                <a:latin typeface="Calibri" panose="020F0502020204030204"/>
                <a:cs typeface="Calibri" panose="020F0502020204030204"/>
              </a:rPr>
              <a:t>LA</a:t>
            </a:r>
            <a:r>
              <a:rPr lang="es-ES" sz="2200" spc="4" dirty="0">
                <a:latin typeface="Calibri" panose="020F0502020204030204"/>
                <a:cs typeface="Calibri" panose="020F0502020204030204"/>
              </a:rPr>
              <a:t> LISR,</a:t>
            </a:r>
            <a:r>
              <a:rPr lang="es-ES" sz="2200" spc="9" dirty="0">
                <a:latin typeface="Calibri" panose="020F0502020204030204"/>
                <a:cs typeface="Calibri" panose="020F0502020204030204"/>
              </a:rPr>
              <a:t> SEA</a:t>
            </a:r>
            <a:r>
              <a:rPr lang="es-ES" sz="2200" spc="13" dirty="0">
                <a:latin typeface="Calibri" panose="020F0502020204030204"/>
                <a:cs typeface="Calibri" panose="020F0502020204030204"/>
              </a:rPr>
              <a:t> </a:t>
            </a:r>
            <a:r>
              <a:rPr lang="es-ES" sz="2200" dirty="0">
                <a:latin typeface="Calibri" panose="020F0502020204030204"/>
                <a:cs typeface="Calibri" panose="020F0502020204030204"/>
              </a:rPr>
              <a:t>MAYOR</a:t>
            </a:r>
            <a:r>
              <a:rPr lang="es-ES" sz="2200" spc="4" dirty="0">
                <a:latin typeface="Calibri" panose="020F0502020204030204"/>
                <a:cs typeface="Calibri" panose="020F0502020204030204"/>
              </a:rPr>
              <a:t> AL</a:t>
            </a:r>
            <a:r>
              <a:rPr lang="es-ES" sz="2200" spc="9" dirty="0">
                <a:latin typeface="Calibri" panose="020F0502020204030204"/>
                <a:cs typeface="Calibri" panose="020F0502020204030204"/>
              </a:rPr>
              <a:t> </a:t>
            </a:r>
            <a:r>
              <a:rPr lang="es-ES" sz="2200" spc="4" dirty="0">
                <a:latin typeface="Calibri" panose="020F0502020204030204"/>
                <a:cs typeface="Calibri" panose="020F0502020204030204"/>
              </a:rPr>
              <a:t>RESULTADO</a:t>
            </a:r>
            <a:r>
              <a:rPr lang="es-ES" sz="2200" spc="9" dirty="0">
                <a:latin typeface="Calibri" panose="020F0502020204030204"/>
                <a:cs typeface="Calibri" panose="020F0502020204030204"/>
              </a:rPr>
              <a:t> </a:t>
            </a:r>
            <a:r>
              <a:rPr lang="es-ES" sz="2200" spc="4" dirty="0">
                <a:latin typeface="Calibri" panose="020F0502020204030204"/>
                <a:cs typeface="Calibri" panose="020F0502020204030204"/>
              </a:rPr>
              <a:t>FISCAL</a:t>
            </a:r>
            <a:r>
              <a:rPr lang="es-ES" sz="2200" spc="9" dirty="0">
                <a:latin typeface="Calibri" panose="020F0502020204030204"/>
                <a:cs typeface="Calibri" panose="020F0502020204030204"/>
              </a:rPr>
              <a:t> </a:t>
            </a:r>
            <a:r>
              <a:rPr lang="es-ES" sz="2200" spc="18" dirty="0">
                <a:latin typeface="Calibri" panose="020F0502020204030204"/>
                <a:cs typeface="Calibri" panose="020F0502020204030204"/>
              </a:rPr>
              <a:t>DEL </a:t>
            </a:r>
            <a:r>
              <a:rPr lang="es-ES" sz="2200" spc="-366" dirty="0">
                <a:latin typeface="Calibri" panose="020F0502020204030204"/>
                <a:cs typeface="Calibri" panose="020F0502020204030204"/>
              </a:rPr>
              <a:t> </a:t>
            </a:r>
            <a:r>
              <a:rPr lang="es-ES" sz="2200" dirty="0">
                <a:latin typeface="Calibri" panose="020F0502020204030204"/>
                <a:cs typeface="Calibri" panose="020F0502020204030204"/>
              </a:rPr>
              <a:t>EJERCICIO, LA </a:t>
            </a:r>
            <a:r>
              <a:rPr lang="es-ES" sz="2200" spc="4" dirty="0">
                <a:latin typeface="Calibri" panose="020F0502020204030204"/>
                <a:cs typeface="Calibri" panose="020F0502020204030204"/>
              </a:rPr>
              <a:t>DIFERENCIA SE DISMINUIRÁ </a:t>
            </a:r>
            <a:r>
              <a:rPr lang="es-ES" sz="2200" spc="9" dirty="0">
                <a:latin typeface="Calibri" panose="020F0502020204030204"/>
                <a:cs typeface="Calibri" panose="020F0502020204030204"/>
              </a:rPr>
              <a:t>DEL SALDO DE </a:t>
            </a:r>
            <a:r>
              <a:rPr lang="es-ES" sz="2200" dirty="0">
                <a:latin typeface="Calibri" panose="020F0502020204030204"/>
                <a:cs typeface="Calibri" panose="020F0502020204030204"/>
              </a:rPr>
              <a:t>LA </a:t>
            </a:r>
            <a:r>
              <a:rPr lang="es-ES" sz="2200" spc="9" dirty="0">
                <a:latin typeface="Calibri" panose="020F0502020204030204"/>
                <a:cs typeface="Calibri" panose="020F0502020204030204"/>
              </a:rPr>
              <a:t>CUFIN QUE </a:t>
            </a:r>
            <a:r>
              <a:rPr lang="es-ES" sz="2200" spc="4" dirty="0">
                <a:latin typeface="Calibri" panose="020F0502020204030204"/>
                <a:cs typeface="Calibri" panose="020F0502020204030204"/>
              </a:rPr>
              <a:t>SE </a:t>
            </a:r>
            <a:r>
              <a:rPr lang="es-ES" sz="2200" dirty="0">
                <a:latin typeface="Calibri" panose="020F0502020204030204"/>
                <a:cs typeface="Calibri" panose="020F0502020204030204"/>
              </a:rPr>
              <a:t>TENGA </a:t>
            </a:r>
            <a:r>
              <a:rPr lang="es-ES" sz="2200" spc="4" dirty="0">
                <a:latin typeface="Calibri" panose="020F0502020204030204"/>
                <a:cs typeface="Calibri" panose="020F0502020204030204"/>
              </a:rPr>
              <a:t>AL </a:t>
            </a:r>
            <a:r>
              <a:rPr lang="es-ES" sz="2200" spc="9" dirty="0">
                <a:latin typeface="Calibri" panose="020F0502020204030204"/>
                <a:cs typeface="Calibri" panose="020F0502020204030204"/>
              </a:rPr>
              <a:t>FINAL </a:t>
            </a:r>
            <a:r>
              <a:rPr lang="es-ES" sz="2200" spc="13" dirty="0">
                <a:latin typeface="Calibri" panose="020F0502020204030204"/>
                <a:cs typeface="Calibri" panose="020F0502020204030204"/>
              </a:rPr>
              <a:t> </a:t>
            </a:r>
            <a:r>
              <a:rPr lang="es-ES" sz="2200" spc="9" dirty="0">
                <a:latin typeface="Calibri" panose="020F0502020204030204"/>
                <a:cs typeface="Calibri" panose="020F0502020204030204"/>
              </a:rPr>
              <a:t>DEL </a:t>
            </a:r>
            <a:r>
              <a:rPr lang="es-ES" sz="2200" spc="4" dirty="0">
                <a:latin typeface="Calibri" panose="020F0502020204030204"/>
                <a:cs typeface="Calibri" panose="020F0502020204030204"/>
              </a:rPr>
              <a:t>EJERCICIO </a:t>
            </a:r>
            <a:r>
              <a:rPr lang="es-ES" sz="2200" spc="-9" dirty="0">
                <a:latin typeface="Calibri" panose="020F0502020204030204"/>
                <a:cs typeface="Calibri" panose="020F0502020204030204"/>
              </a:rPr>
              <a:t>O, </a:t>
            </a:r>
            <a:r>
              <a:rPr lang="es-ES" sz="2200" spc="9" dirty="0">
                <a:latin typeface="Calibri" panose="020F0502020204030204"/>
                <a:cs typeface="Calibri" panose="020F0502020204030204"/>
              </a:rPr>
              <a:t>EN </a:t>
            </a:r>
            <a:r>
              <a:rPr lang="es-ES" sz="2200" spc="4" dirty="0">
                <a:latin typeface="Calibri" panose="020F0502020204030204"/>
                <a:cs typeface="Calibri" panose="020F0502020204030204"/>
              </a:rPr>
              <a:t>SU </a:t>
            </a:r>
            <a:r>
              <a:rPr lang="es-ES" sz="2200" dirty="0">
                <a:latin typeface="Calibri" panose="020F0502020204030204"/>
                <a:cs typeface="Calibri" panose="020F0502020204030204"/>
              </a:rPr>
              <a:t>CASO, </a:t>
            </a:r>
            <a:r>
              <a:rPr lang="es-ES" sz="2200" spc="9" dirty="0">
                <a:latin typeface="Calibri" panose="020F0502020204030204"/>
                <a:cs typeface="Calibri" panose="020F0502020204030204"/>
              </a:rPr>
              <a:t>DE </a:t>
            </a:r>
            <a:r>
              <a:rPr lang="es-ES" sz="2200" dirty="0">
                <a:latin typeface="Calibri" panose="020F0502020204030204"/>
                <a:cs typeface="Calibri" panose="020F0502020204030204"/>
              </a:rPr>
              <a:t>LA </a:t>
            </a:r>
            <a:r>
              <a:rPr lang="es-ES" sz="2200" spc="9" dirty="0">
                <a:latin typeface="Calibri" panose="020F0502020204030204"/>
                <a:cs typeface="Calibri" panose="020F0502020204030204"/>
              </a:rPr>
              <a:t>UFIN QUE </a:t>
            </a:r>
            <a:r>
              <a:rPr lang="es-ES" sz="2200" spc="4" dirty="0">
                <a:latin typeface="Calibri" panose="020F0502020204030204"/>
                <a:cs typeface="Calibri" panose="020F0502020204030204"/>
              </a:rPr>
              <a:t>SE </a:t>
            </a:r>
            <a:r>
              <a:rPr lang="es-ES" sz="2200" spc="9" dirty="0">
                <a:latin typeface="Calibri" panose="020F0502020204030204"/>
                <a:cs typeface="Calibri" panose="020F0502020204030204"/>
              </a:rPr>
              <a:t>DETERMINE EN </a:t>
            </a:r>
            <a:r>
              <a:rPr lang="es-ES" sz="2200" spc="4" dirty="0">
                <a:latin typeface="Calibri" panose="020F0502020204030204"/>
                <a:cs typeface="Calibri" panose="020F0502020204030204"/>
              </a:rPr>
              <a:t>LOS SIGUIENTES </a:t>
            </a:r>
            <a:r>
              <a:rPr lang="es-ES" sz="2200" spc="9" dirty="0">
                <a:latin typeface="Calibri" panose="020F0502020204030204"/>
                <a:cs typeface="Calibri" panose="020F0502020204030204"/>
              </a:rPr>
              <a:t> </a:t>
            </a:r>
            <a:r>
              <a:rPr lang="es-ES" sz="2200" spc="4" dirty="0">
                <a:latin typeface="Calibri" panose="020F0502020204030204"/>
                <a:cs typeface="Calibri" panose="020F0502020204030204"/>
              </a:rPr>
              <a:t>EJERCICIOS,</a:t>
            </a:r>
            <a:r>
              <a:rPr lang="es-ES" sz="2200" spc="9" dirty="0">
                <a:latin typeface="Calibri" panose="020F0502020204030204"/>
                <a:cs typeface="Calibri" panose="020F0502020204030204"/>
              </a:rPr>
              <a:t> </a:t>
            </a:r>
            <a:r>
              <a:rPr lang="es-ES" sz="2200" dirty="0">
                <a:latin typeface="Calibri" panose="020F0502020204030204"/>
                <a:cs typeface="Calibri" panose="020F0502020204030204"/>
              </a:rPr>
              <a:t>HASTA</a:t>
            </a:r>
            <a:r>
              <a:rPr lang="es-ES" sz="2200" spc="22" dirty="0">
                <a:latin typeface="Calibri" panose="020F0502020204030204"/>
                <a:cs typeface="Calibri" panose="020F0502020204030204"/>
              </a:rPr>
              <a:t> </a:t>
            </a:r>
            <a:r>
              <a:rPr lang="es-ES" sz="2200" spc="4" dirty="0">
                <a:latin typeface="Calibri" panose="020F0502020204030204"/>
                <a:cs typeface="Calibri" panose="020F0502020204030204"/>
              </a:rPr>
              <a:t>AGOTARLO.</a:t>
            </a:r>
            <a:endParaRPr lang="es-ES" sz="2200" dirty="0">
              <a:latin typeface="Calibri" panose="020F0502020204030204"/>
              <a:cs typeface="Calibri" panose="020F0502020204030204"/>
            </a:endParaRPr>
          </a:p>
        </p:txBody>
      </p:sp>
      <p:pic>
        <p:nvPicPr>
          <p:cNvPr id="4" name="object 4"/>
          <p:cNvPicPr/>
          <p:nvPr/>
        </p:nvPicPr>
        <p:blipFill>
          <a:blip r:embed="rId2" cstate="print"/>
          <a:stretch>
            <a:fillRect/>
          </a:stretch>
        </p:blipFill>
        <p:spPr>
          <a:xfrm>
            <a:off x="7225891" y="3988989"/>
            <a:ext cx="1528551" cy="1530303"/>
          </a:xfrm>
          <a:prstGeom prst="rect">
            <a:avLst/>
          </a:prstGeom>
        </p:spPr>
      </p:pic>
      <p:sp>
        <p:nvSpPr>
          <p:cNvPr id="6" name="object 2"/>
          <p:cNvSpPr txBox="1"/>
          <p:nvPr/>
        </p:nvSpPr>
        <p:spPr>
          <a:xfrm>
            <a:off x="1462944" y="426515"/>
            <a:ext cx="9278471" cy="509001"/>
          </a:xfrm>
          <a:prstGeom prst="rect">
            <a:avLst/>
          </a:prstGeom>
        </p:spPr>
        <p:txBody>
          <a:bodyPr vert="horz" wrap="square" lIns="0" tIns="7227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4445" algn="ctr">
              <a:lnSpc>
                <a:spcPts val="3370"/>
              </a:lnSpc>
              <a:spcBef>
                <a:spcPts val="570"/>
              </a:spcBef>
            </a:pPr>
            <a:r>
              <a:rPr lang="es-MX" sz="3175" spc="-18" dirty="0"/>
              <a:t>UFIN NEGATIVA (ART. 77, QUINTO PÁRRAFO, LISR)</a:t>
            </a:r>
            <a:endParaRPr lang="es-MX" sz="3175" dirty="0"/>
          </a:p>
        </p:txBody>
      </p:sp>
      <p:sp>
        <p:nvSpPr>
          <p:cNvPr id="2" name="3 Marcador de número de diapositiva">
            <a:extLst>
              <a:ext uri="{FF2B5EF4-FFF2-40B4-BE49-F238E27FC236}">
                <a16:creationId xmlns:a16="http://schemas.microsoft.com/office/drawing/2014/main" id="{D4243A57-2356-AB1A-B3ED-3F0690373089}"/>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44</a:t>
            </a:fld>
            <a:endParaRPr lang="es-MX"/>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27677" y="342972"/>
            <a:ext cx="9278471" cy="463098"/>
          </a:xfrm>
          <a:prstGeom prst="rect">
            <a:avLst/>
          </a:prstGeom>
        </p:spPr>
        <p:txBody>
          <a:bodyPr vert="horz" wrap="square" lIns="0" tIns="56029" rIns="0" bIns="0" rtlCol="0" anchor="ctr">
            <a:spAutoFit/>
          </a:bodyPr>
          <a:lstStyle/>
          <a:p>
            <a:pPr marL="150495" marR="4445" algn="ctr">
              <a:lnSpc>
                <a:spcPts val="3090"/>
              </a:lnSpc>
              <a:spcBef>
                <a:spcPts val="440"/>
              </a:spcBef>
            </a:pPr>
            <a:r>
              <a:rPr sz="3200" spc="4" dirty="0"/>
              <a:t>CONSIDERACIONES</a:t>
            </a:r>
            <a:r>
              <a:rPr sz="3200" spc="-9" dirty="0"/>
              <a:t> </a:t>
            </a:r>
            <a:r>
              <a:rPr sz="3200" spc="-49" dirty="0"/>
              <a:t>PARA</a:t>
            </a:r>
            <a:r>
              <a:rPr sz="3200" spc="-4" dirty="0"/>
              <a:t> </a:t>
            </a:r>
            <a:r>
              <a:rPr sz="3200" spc="4" dirty="0"/>
              <a:t>EL </a:t>
            </a:r>
            <a:r>
              <a:rPr sz="3200" spc="-627" dirty="0"/>
              <a:t> </a:t>
            </a:r>
            <a:r>
              <a:rPr sz="3200" spc="-4" dirty="0"/>
              <a:t>CÁLCULO</a:t>
            </a:r>
            <a:r>
              <a:rPr sz="3200" spc="9" dirty="0"/>
              <a:t> </a:t>
            </a:r>
            <a:r>
              <a:rPr sz="3200" spc="4" dirty="0"/>
              <a:t>DE</a:t>
            </a:r>
            <a:r>
              <a:rPr sz="3200" spc="9" dirty="0"/>
              <a:t> </a:t>
            </a:r>
            <a:r>
              <a:rPr sz="3200" spc="4" dirty="0"/>
              <a:t>LA</a:t>
            </a:r>
            <a:r>
              <a:rPr sz="3200" spc="13" dirty="0"/>
              <a:t> </a:t>
            </a:r>
            <a:r>
              <a:rPr sz="3200" spc="4" dirty="0"/>
              <a:t>UFIN</a:t>
            </a:r>
            <a:endParaRPr sz="3200" dirty="0"/>
          </a:p>
        </p:txBody>
      </p:sp>
      <p:sp>
        <p:nvSpPr>
          <p:cNvPr id="16" name="object 3"/>
          <p:cNvSpPr txBox="1"/>
          <p:nvPr/>
        </p:nvSpPr>
        <p:spPr>
          <a:xfrm>
            <a:off x="803115" y="1240026"/>
            <a:ext cx="10943404" cy="5298886"/>
          </a:xfrm>
          <a:prstGeom prst="rect">
            <a:avLst/>
          </a:prstGeom>
        </p:spPr>
        <p:txBody>
          <a:bodyPr vert="horz" wrap="square" lIns="0" tIns="12700" rIns="0" bIns="0" rtlCol="0">
            <a:spAutoFit/>
          </a:bodyPr>
          <a:lstStyle/>
          <a:p>
            <a:pPr marL="12700">
              <a:spcBef>
                <a:spcPts val="100"/>
              </a:spcBef>
            </a:pPr>
            <a:r>
              <a:rPr lang="es-ES" sz="1400" b="1" spc="10" dirty="0">
                <a:latin typeface="Calibri" panose="020F0502020204030204"/>
                <a:cs typeface="Calibri" panose="020F0502020204030204"/>
              </a:rPr>
              <a:t>PRECEDENTE</a:t>
            </a:r>
            <a:r>
              <a:rPr lang="es-ES" sz="1400" b="1" spc="15" dirty="0">
                <a:latin typeface="Calibri" panose="020F0502020204030204"/>
                <a:cs typeface="Calibri" panose="020F0502020204030204"/>
              </a:rPr>
              <a:t> </a:t>
            </a:r>
            <a:r>
              <a:rPr lang="es-ES" sz="1400" b="1" spc="10" dirty="0">
                <a:latin typeface="Calibri" panose="020F0502020204030204"/>
                <a:cs typeface="Calibri" panose="020F0502020204030204"/>
              </a:rPr>
              <a:t>DE</a:t>
            </a:r>
            <a:r>
              <a:rPr lang="es-ES" sz="1400" b="1" spc="15" dirty="0">
                <a:latin typeface="Calibri" panose="020F0502020204030204"/>
                <a:cs typeface="Calibri" panose="020F0502020204030204"/>
              </a:rPr>
              <a:t> </a:t>
            </a:r>
            <a:r>
              <a:rPr lang="es-ES" sz="1400" b="1" dirty="0">
                <a:latin typeface="Calibri" panose="020F0502020204030204"/>
                <a:cs typeface="Calibri" panose="020F0502020204030204"/>
              </a:rPr>
              <a:t>LA</a:t>
            </a:r>
            <a:r>
              <a:rPr lang="es-ES" sz="1400" b="1" spc="10" dirty="0">
                <a:latin typeface="Calibri" panose="020F0502020204030204"/>
                <a:cs typeface="Calibri" panose="020F0502020204030204"/>
              </a:rPr>
              <a:t> SCJN</a:t>
            </a:r>
            <a:r>
              <a:rPr lang="es-ES" sz="1400" b="1" spc="15" dirty="0">
                <a:latin typeface="Calibri" panose="020F0502020204030204"/>
                <a:cs typeface="Calibri" panose="020F0502020204030204"/>
              </a:rPr>
              <a:t> </a:t>
            </a:r>
            <a:r>
              <a:rPr lang="es-ES" sz="1400" b="1" spc="10" dirty="0">
                <a:latin typeface="Calibri" panose="020F0502020204030204"/>
                <a:cs typeface="Calibri" panose="020F0502020204030204"/>
              </a:rPr>
              <a:t>EN</a:t>
            </a:r>
            <a:r>
              <a:rPr lang="es-ES" sz="1400" b="1" spc="20" dirty="0">
                <a:latin typeface="Calibri" panose="020F0502020204030204"/>
                <a:cs typeface="Calibri" panose="020F0502020204030204"/>
              </a:rPr>
              <a:t> </a:t>
            </a:r>
            <a:r>
              <a:rPr lang="es-ES" sz="1400" b="1" spc="10" dirty="0">
                <a:latin typeface="Calibri" panose="020F0502020204030204"/>
                <a:cs typeface="Calibri" panose="020F0502020204030204"/>
              </a:rPr>
              <a:t>UFIN</a:t>
            </a:r>
            <a:r>
              <a:rPr lang="es-ES" sz="1400" b="1" spc="15" dirty="0">
                <a:latin typeface="Calibri" panose="020F0502020204030204"/>
                <a:cs typeface="Calibri" panose="020F0502020204030204"/>
              </a:rPr>
              <a:t> </a:t>
            </a:r>
            <a:r>
              <a:rPr lang="es-ES" sz="1400" b="1" spc="5" dirty="0">
                <a:latin typeface="Calibri" panose="020F0502020204030204"/>
                <a:cs typeface="Calibri" panose="020F0502020204030204"/>
              </a:rPr>
              <a:t>NEGATIVA:</a:t>
            </a:r>
            <a:endParaRPr lang="es-ES" sz="1400" dirty="0">
              <a:latin typeface="Calibri" panose="020F0502020204030204"/>
              <a:cs typeface="Calibri" panose="020F0502020204030204"/>
            </a:endParaRPr>
          </a:p>
          <a:p>
            <a:pPr>
              <a:spcBef>
                <a:spcPts val="40"/>
              </a:spcBef>
            </a:pPr>
            <a:endParaRPr lang="es-ES" sz="1400" dirty="0">
              <a:latin typeface="Calibri" panose="020F0502020204030204"/>
              <a:cs typeface="Calibri" panose="020F0502020204030204"/>
            </a:endParaRPr>
          </a:p>
          <a:p>
            <a:pPr marL="12700" marR="6350"/>
            <a:r>
              <a:rPr lang="es-ES" sz="1400" spc="-15" dirty="0">
                <a:latin typeface="Calibri" panose="020F0502020204030204"/>
                <a:cs typeface="Calibri" panose="020F0502020204030204"/>
              </a:rPr>
              <a:t>REGISTRO</a:t>
            </a:r>
            <a:r>
              <a:rPr lang="es-ES" sz="1400" spc="150" dirty="0">
                <a:latin typeface="Calibri" panose="020F0502020204030204"/>
                <a:cs typeface="Calibri" panose="020F0502020204030204"/>
              </a:rPr>
              <a:t> </a:t>
            </a:r>
            <a:r>
              <a:rPr lang="es-ES" sz="1400" spc="-5" dirty="0">
                <a:latin typeface="Calibri" panose="020F0502020204030204"/>
                <a:cs typeface="Calibri" panose="020F0502020204030204"/>
              </a:rPr>
              <a:t>NO.</a:t>
            </a:r>
            <a:r>
              <a:rPr lang="es-ES" sz="1400" spc="155" dirty="0">
                <a:latin typeface="Calibri" panose="020F0502020204030204"/>
                <a:cs typeface="Calibri" panose="020F0502020204030204"/>
              </a:rPr>
              <a:t> </a:t>
            </a:r>
            <a:r>
              <a:rPr lang="es-ES" sz="1400" spc="-5" dirty="0">
                <a:latin typeface="Calibri" panose="020F0502020204030204"/>
                <a:cs typeface="Calibri" panose="020F0502020204030204"/>
              </a:rPr>
              <a:t>2000145,</a:t>
            </a:r>
            <a:r>
              <a:rPr lang="es-ES" sz="1400" spc="160" dirty="0">
                <a:latin typeface="Calibri" panose="020F0502020204030204"/>
                <a:cs typeface="Calibri" panose="020F0502020204030204"/>
              </a:rPr>
              <a:t> </a:t>
            </a:r>
            <a:r>
              <a:rPr lang="es-ES" sz="1400" spc="-10" dirty="0">
                <a:latin typeface="Calibri" panose="020F0502020204030204"/>
                <a:cs typeface="Calibri" panose="020F0502020204030204"/>
              </a:rPr>
              <a:t>DÉCIMA</a:t>
            </a:r>
            <a:r>
              <a:rPr lang="es-ES" sz="1400" spc="150" dirty="0">
                <a:latin typeface="Calibri" panose="020F0502020204030204"/>
                <a:cs typeface="Calibri" panose="020F0502020204030204"/>
              </a:rPr>
              <a:t> </a:t>
            </a:r>
            <a:r>
              <a:rPr lang="es-ES" sz="1400" spc="-10" dirty="0">
                <a:latin typeface="Calibri" panose="020F0502020204030204"/>
                <a:cs typeface="Calibri" panose="020F0502020204030204"/>
              </a:rPr>
              <a:t>ÉPOCA,</a:t>
            </a:r>
            <a:r>
              <a:rPr lang="es-ES" sz="1400" spc="160" dirty="0">
                <a:latin typeface="Calibri" panose="020F0502020204030204"/>
                <a:cs typeface="Calibri" panose="020F0502020204030204"/>
              </a:rPr>
              <a:t> </a:t>
            </a:r>
            <a:r>
              <a:rPr lang="es-ES" sz="1400" spc="-10" dirty="0">
                <a:latin typeface="Calibri" panose="020F0502020204030204"/>
                <a:cs typeface="Calibri" panose="020F0502020204030204"/>
              </a:rPr>
              <a:t>PRIMERA</a:t>
            </a:r>
            <a:r>
              <a:rPr lang="es-ES" sz="1400" spc="155" dirty="0">
                <a:latin typeface="Calibri" panose="020F0502020204030204"/>
                <a:cs typeface="Calibri" panose="020F0502020204030204"/>
              </a:rPr>
              <a:t> </a:t>
            </a:r>
            <a:r>
              <a:rPr lang="es-ES" sz="1400" spc="-10" dirty="0">
                <a:latin typeface="Calibri" panose="020F0502020204030204"/>
                <a:cs typeface="Calibri" panose="020F0502020204030204"/>
              </a:rPr>
              <a:t>SALA,</a:t>
            </a:r>
            <a:r>
              <a:rPr lang="es-ES" sz="1400" spc="155" dirty="0">
                <a:latin typeface="Calibri" panose="020F0502020204030204"/>
                <a:cs typeface="Calibri" panose="020F0502020204030204"/>
              </a:rPr>
              <a:t> </a:t>
            </a:r>
            <a:r>
              <a:rPr lang="es-ES" sz="1400" spc="-10" dirty="0">
                <a:latin typeface="Calibri" panose="020F0502020204030204"/>
                <a:cs typeface="Calibri" panose="020F0502020204030204"/>
              </a:rPr>
              <a:t>SEMANARIO</a:t>
            </a:r>
            <a:r>
              <a:rPr lang="es-ES" sz="1400" spc="165" dirty="0">
                <a:latin typeface="Calibri" panose="020F0502020204030204"/>
                <a:cs typeface="Calibri" panose="020F0502020204030204"/>
              </a:rPr>
              <a:t> </a:t>
            </a:r>
            <a:r>
              <a:rPr lang="es-ES" sz="1400" spc="-10" dirty="0">
                <a:latin typeface="Calibri" panose="020F0502020204030204"/>
                <a:cs typeface="Calibri" panose="020F0502020204030204"/>
              </a:rPr>
              <a:t>JUDICIAL</a:t>
            </a:r>
            <a:r>
              <a:rPr lang="es-ES" sz="1400" spc="155" dirty="0">
                <a:latin typeface="Calibri" panose="020F0502020204030204"/>
                <a:cs typeface="Calibri" panose="020F0502020204030204"/>
              </a:rPr>
              <a:t> </a:t>
            </a:r>
            <a:r>
              <a:rPr lang="es-ES" sz="1400" spc="-5" dirty="0">
                <a:latin typeface="Calibri" panose="020F0502020204030204"/>
                <a:cs typeface="Calibri" panose="020F0502020204030204"/>
              </a:rPr>
              <a:t>DE</a:t>
            </a:r>
            <a:r>
              <a:rPr lang="es-ES" sz="1400" spc="155" dirty="0">
                <a:latin typeface="Calibri" panose="020F0502020204030204"/>
                <a:cs typeface="Calibri" panose="020F0502020204030204"/>
              </a:rPr>
              <a:t> </a:t>
            </a:r>
            <a:r>
              <a:rPr lang="es-ES" sz="1400" spc="-5" dirty="0">
                <a:latin typeface="Calibri" panose="020F0502020204030204"/>
                <a:cs typeface="Calibri" panose="020F0502020204030204"/>
              </a:rPr>
              <a:t>LA</a:t>
            </a:r>
            <a:r>
              <a:rPr lang="es-ES" sz="1400" spc="155" dirty="0">
                <a:latin typeface="Calibri" panose="020F0502020204030204"/>
                <a:cs typeface="Calibri" panose="020F0502020204030204"/>
              </a:rPr>
              <a:t> </a:t>
            </a:r>
            <a:r>
              <a:rPr lang="es-ES" sz="1400" spc="-10" dirty="0">
                <a:latin typeface="Calibri" panose="020F0502020204030204"/>
                <a:cs typeface="Calibri" panose="020F0502020204030204"/>
              </a:rPr>
              <a:t>FEDERACIÓN</a:t>
            </a:r>
            <a:r>
              <a:rPr lang="es-ES" sz="1400" spc="160" dirty="0">
                <a:latin typeface="Calibri" panose="020F0502020204030204"/>
                <a:cs typeface="Calibri" panose="020F0502020204030204"/>
              </a:rPr>
              <a:t> </a:t>
            </a:r>
            <a:r>
              <a:rPr lang="es-ES" sz="1400" dirty="0">
                <a:latin typeface="Calibri" panose="020F0502020204030204"/>
                <a:cs typeface="Calibri" panose="020F0502020204030204"/>
              </a:rPr>
              <a:t>Y</a:t>
            </a:r>
            <a:r>
              <a:rPr lang="es-ES" sz="1400" spc="155" dirty="0">
                <a:latin typeface="Calibri" panose="020F0502020204030204"/>
                <a:cs typeface="Calibri" panose="020F0502020204030204"/>
              </a:rPr>
              <a:t> </a:t>
            </a:r>
            <a:r>
              <a:rPr lang="es-ES" sz="1400" spc="-5" dirty="0">
                <a:latin typeface="Calibri" panose="020F0502020204030204"/>
                <a:cs typeface="Calibri" panose="020F0502020204030204"/>
              </a:rPr>
              <a:t>SU</a:t>
            </a:r>
            <a:r>
              <a:rPr lang="es-ES" sz="1400" spc="155" dirty="0">
                <a:latin typeface="Calibri" panose="020F0502020204030204"/>
                <a:cs typeface="Calibri" panose="020F0502020204030204"/>
              </a:rPr>
              <a:t> </a:t>
            </a:r>
            <a:r>
              <a:rPr lang="es-ES" sz="1400" spc="-10" dirty="0">
                <a:latin typeface="Calibri" panose="020F0502020204030204"/>
                <a:cs typeface="Calibri" panose="020F0502020204030204"/>
              </a:rPr>
              <a:t>GACETA,</a:t>
            </a:r>
            <a:r>
              <a:rPr lang="es-ES" sz="1400" spc="160" dirty="0">
                <a:latin typeface="Calibri" panose="020F0502020204030204"/>
                <a:cs typeface="Calibri" panose="020F0502020204030204"/>
              </a:rPr>
              <a:t> </a:t>
            </a:r>
            <a:r>
              <a:rPr lang="es-ES" sz="1400" spc="-10" dirty="0">
                <a:latin typeface="Calibri" panose="020F0502020204030204"/>
                <a:cs typeface="Calibri" panose="020F0502020204030204"/>
              </a:rPr>
              <a:t>LIBRO</a:t>
            </a:r>
            <a:r>
              <a:rPr lang="es-ES" sz="1400" spc="155" dirty="0">
                <a:latin typeface="Calibri" panose="020F0502020204030204"/>
                <a:cs typeface="Calibri" panose="020F0502020204030204"/>
              </a:rPr>
              <a:t> </a:t>
            </a:r>
            <a:r>
              <a:rPr lang="es-ES" sz="1400" spc="-40" dirty="0">
                <a:latin typeface="Calibri" panose="020F0502020204030204"/>
                <a:cs typeface="Calibri" panose="020F0502020204030204"/>
              </a:rPr>
              <a:t>IV,</a:t>
            </a:r>
            <a:r>
              <a:rPr lang="es-ES" sz="1400" spc="155" dirty="0">
                <a:latin typeface="Calibri" panose="020F0502020204030204"/>
                <a:cs typeface="Calibri" panose="020F0502020204030204"/>
              </a:rPr>
              <a:t> </a:t>
            </a:r>
            <a:r>
              <a:rPr lang="es-ES" sz="1400" spc="-10" dirty="0">
                <a:latin typeface="Calibri" panose="020F0502020204030204"/>
                <a:cs typeface="Calibri" panose="020F0502020204030204"/>
              </a:rPr>
              <a:t>ENERO</a:t>
            </a:r>
            <a:r>
              <a:rPr lang="es-ES" sz="1400" spc="155" dirty="0">
                <a:latin typeface="Calibri" panose="020F0502020204030204"/>
                <a:cs typeface="Calibri" panose="020F0502020204030204"/>
              </a:rPr>
              <a:t> </a:t>
            </a:r>
            <a:r>
              <a:rPr lang="es-ES" sz="1400" spc="-10" dirty="0">
                <a:latin typeface="Calibri" panose="020F0502020204030204"/>
                <a:cs typeface="Calibri" panose="020F0502020204030204"/>
              </a:rPr>
              <a:t>DE </a:t>
            </a:r>
            <a:r>
              <a:rPr lang="es-ES" sz="1400" spc="-5" dirty="0">
                <a:latin typeface="Calibri" panose="020F0502020204030204"/>
                <a:cs typeface="Calibri" panose="020F0502020204030204"/>
              </a:rPr>
              <a:t> 2012, </a:t>
            </a:r>
            <a:r>
              <a:rPr lang="es-ES" sz="1400" spc="-15" dirty="0">
                <a:latin typeface="Calibri" panose="020F0502020204030204"/>
                <a:cs typeface="Calibri" panose="020F0502020204030204"/>
              </a:rPr>
              <a:t>PÁGINA:</a:t>
            </a:r>
            <a:r>
              <a:rPr lang="es-ES" sz="1400" spc="-10" dirty="0">
                <a:latin typeface="Calibri" panose="020F0502020204030204"/>
                <a:cs typeface="Calibri" panose="020F0502020204030204"/>
              </a:rPr>
              <a:t> </a:t>
            </a:r>
            <a:r>
              <a:rPr lang="es-ES" sz="1400" spc="-5" dirty="0">
                <a:latin typeface="Calibri" panose="020F0502020204030204"/>
                <a:cs typeface="Calibri" panose="020F0502020204030204"/>
              </a:rPr>
              <a:t>2920, </a:t>
            </a:r>
            <a:r>
              <a:rPr lang="es-ES" sz="1400" spc="-30" dirty="0">
                <a:latin typeface="Calibri" panose="020F0502020204030204"/>
                <a:cs typeface="Calibri" panose="020F0502020204030204"/>
              </a:rPr>
              <a:t>TESIS</a:t>
            </a:r>
            <a:r>
              <a:rPr lang="es-ES" sz="1400" spc="-5" dirty="0">
                <a:latin typeface="Calibri" panose="020F0502020204030204"/>
                <a:cs typeface="Calibri" panose="020F0502020204030204"/>
              </a:rPr>
              <a:t> </a:t>
            </a:r>
            <a:r>
              <a:rPr lang="es-ES" sz="1400" spc="-10" dirty="0">
                <a:latin typeface="Calibri" panose="020F0502020204030204"/>
                <a:cs typeface="Calibri" panose="020F0502020204030204"/>
              </a:rPr>
              <a:t>AISLADA: </a:t>
            </a:r>
            <a:r>
              <a:rPr lang="es-ES" sz="1400" spc="-5" dirty="0">
                <a:latin typeface="Calibri" panose="020F0502020204030204"/>
                <a:cs typeface="Calibri" panose="020F0502020204030204"/>
              </a:rPr>
              <a:t>1A.</a:t>
            </a:r>
            <a:r>
              <a:rPr lang="es-ES" sz="1400" spc="-10" dirty="0">
                <a:latin typeface="Calibri" panose="020F0502020204030204"/>
                <a:cs typeface="Calibri" panose="020F0502020204030204"/>
              </a:rPr>
              <a:t> </a:t>
            </a:r>
            <a:r>
              <a:rPr lang="es-ES" sz="1400" spc="-15" dirty="0">
                <a:latin typeface="Calibri" panose="020F0502020204030204"/>
                <a:cs typeface="Calibri" panose="020F0502020204030204"/>
              </a:rPr>
              <a:t>IV/2011</a:t>
            </a:r>
            <a:r>
              <a:rPr lang="es-ES" sz="1400" spc="-5" dirty="0">
                <a:latin typeface="Calibri" panose="020F0502020204030204"/>
                <a:cs typeface="Calibri" panose="020F0502020204030204"/>
              </a:rPr>
              <a:t> (10A.), </a:t>
            </a:r>
            <a:r>
              <a:rPr lang="es-ES" sz="1400" spc="-10" dirty="0">
                <a:latin typeface="Calibri" panose="020F0502020204030204"/>
                <a:cs typeface="Calibri" panose="020F0502020204030204"/>
              </a:rPr>
              <a:t>MATERIA(S): </a:t>
            </a:r>
            <a:r>
              <a:rPr lang="es-ES" sz="1400" spc="-15" dirty="0">
                <a:latin typeface="Calibri" panose="020F0502020204030204"/>
                <a:cs typeface="Calibri" panose="020F0502020204030204"/>
              </a:rPr>
              <a:t>ADMINISTRATIVA.</a:t>
            </a:r>
            <a:endParaRPr lang="es-ES" sz="1400" dirty="0">
              <a:latin typeface="Calibri" panose="020F0502020204030204"/>
              <a:cs typeface="Calibri" panose="020F0502020204030204"/>
            </a:endParaRPr>
          </a:p>
          <a:p>
            <a:endParaRPr lang="es-ES" sz="1400" dirty="0">
              <a:latin typeface="Calibri" panose="020F0502020204030204"/>
              <a:cs typeface="Calibri" panose="020F0502020204030204"/>
            </a:endParaRPr>
          </a:p>
          <a:p>
            <a:pPr marL="12700"/>
            <a:r>
              <a:rPr lang="es-ES" sz="1400" b="1" spc="-25" dirty="0">
                <a:latin typeface="Calibri" panose="020F0502020204030204"/>
                <a:cs typeface="Calibri" panose="020F0502020204030204"/>
              </a:rPr>
              <a:t>RENTA.</a:t>
            </a:r>
            <a:r>
              <a:rPr lang="es-ES" sz="1400" b="1" spc="145" dirty="0">
                <a:latin typeface="Calibri" panose="020F0502020204030204"/>
                <a:cs typeface="Calibri" panose="020F0502020204030204"/>
              </a:rPr>
              <a:t> </a:t>
            </a:r>
            <a:r>
              <a:rPr lang="es-ES" sz="1400" b="1" spc="-10" dirty="0">
                <a:latin typeface="Calibri" panose="020F0502020204030204"/>
                <a:cs typeface="Calibri" panose="020F0502020204030204"/>
              </a:rPr>
              <a:t>CONFORME</a:t>
            </a:r>
            <a:r>
              <a:rPr lang="es-ES" sz="1400" b="1" spc="140" dirty="0">
                <a:latin typeface="Calibri" panose="020F0502020204030204"/>
                <a:cs typeface="Calibri" panose="020F0502020204030204"/>
              </a:rPr>
              <a:t> </a:t>
            </a:r>
            <a:r>
              <a:rPr lang="es-ES" sz="1400" b="1" dirty="0">
                <a:latin typeface="Calibri" panose="020F0502020204030204"/>
                <a:cs typeface="Calibri" panose="020F0502020204030204"/>
              </a:rPr>
              <a:t>AL</a:t>
            </a:r>
            <a:r>
              <a:rPr lang="es-ES" sz="1400" b="1" spc="150" dirty="0">
                <a:latin typeface="Calibri" panose="020F0502020204030204"/>
                <a:cs typeface="Calibri" panose="020F0502020204030204"/>
              </a:rPr>
              <a:t> </a:t>
            </a:r>
            <a:r>
              <a:rPr lang="es-ES" sz="1400" b="1" spc="-10" dirty="0">
                <a:latin typeface="Calibri" panose="020F0502020204030204"/>
                <a:cs typeface="Calibri" panose="020F0502020204030204"/>
              </a:rPr>
              <a:t>ARTÍCULO</a:t>
            </a:r>
            <a:r>
              <a:rPr lang="es-ES" sz="1400" b="1" spc="150" dirty="0">
                <a:latin typeface="Calibri" panose="020F0502020204030204"/>
                <a:cs typeface="Calibri" panose="020F0502020204030204"/>
              </a:rPr>
              <a:t> </a:t>
            </a:r>
            <a:r>
              <a:rPr lang="es-ES" sz="1400" b="1" spc="-5" dirty="0">
                <a:latin typeface="Calibri" panose="020F0502020204030204"/>
                <a:cs typeface="Calibri" panose="020F0502020204030204"/>
              </a:rPr>
              <a:t>10</a:t>
            </a:r>
            <a:r>
              <a:rPr lang="es-ES" sz="1400" b="1" spc="150" dirty="0">
                <a:latin typeface="Calibri" panose="020F0502020204030204"/>
                <a:cs typeface="Calibri" panose="020F0502020204030204"/>
              </a:rPr>
              <a:t> </a:t>
            </a:r>
            <a:r>
              <a:rPr lang="es-ES" sz="1400" b="1" spc="-5" dirty="0">
                <a:latin typeface="Calibri" panose="020F0502020204030204"/>
                <a:cs typeface="Calibri" panose="020F0502020204030204"/>
              </a:rPr>
              <a:t>DE</a:t>
            </a:r>
            <a:r>
              <a:rPr lang="es-ES" sz="1400" b="1" spc="145" dirty="0">
                <a:latin typeface="Calibri" panose="020F0502020204030204"/>
                <a:cs typeface="Calibri" panose="020F0502020204030204"/>
              </a:rPr>
              <a:t> </a:t>
            </a:r>
            <a:r>
              <a:rPr lang="es-ES" sz="1400" b="1" spc="-5" dirty="0">
                <a:latin typeface="Calibri" panose="020F0502020204030204"/>
                <a:cs typeface="Calibri" panose="020F0502020204030204"/>
              </a:rPr>
              <a:t>LA</a:t>
            </a:r>
            <a:r>
              <a:rPr lang="es-ES" sz="1400" b="1" spc="155" dirty="0">
                <a:latin typeface="Calibri" panose="020F0502020204030204"/>
                <a:cs typeface="Calibri" panose="020F0502020204030204"/>
              </a:rPr>
              <a:t> </a:t>
            </a:r>
            <a:r>
              <a:rPr lang="es-ES" sz="1400" b="1" spc="-5" dirty="0">
                <a:latin typeface="Calibri" panose="020F0502020204030204"/>
                <a:cs typeface="Calibri" panose="020F0502020204030204"/>
              </a:rPr>
              <a:t>LEY</a:t>
            </a:r>
            <a:r>
              <a:rPr lang="es-ES" sz="1400" b="1" spc="155" dirty="0">
                <a:latin typeface="Calibri" panose="020F0502020204030204"/>
                <a:cs typeface="Calibri" panose="020F0502020204030204"/>
              </a:rPr>
              <a:t> </a:t>
            </a:r>
            <a:r>
              <a:rPr lang="es-ES" sz="1400" b="1" spc="-5" dirty="0">
                <a:latin typeface="Calibri" panose="020F0502020204030204"/>
                <a:cs typeface="Calibri" panose="020F0502020204030204"/>
              </a:rPr>
              <a:t>DEL</a:t>
            </a:r>
            <a:r>
              <a:rPr lang="es-ES" sz="1400" b="1" spc="145" dirty="0">
                <a:latin typeface="Calibri" panose="020F0502020204030204"/>
                <a:cs typeface="Calibri" panose="020F0502020204030204"/>
              </a:rPr>
              <a:t> </a:t>
            </a:r>
            <a:r>
              <a:rPr lang="es-ES" sz="1400" b="1" spc="-15" dirty="0">
                <a:latin typeface="Calibri" panose="020F0502020204030204"/>
                <a:cs typeface="Calibri" panose="020F0502020204030204"/>
              </a:rPr>
              <a:t>IMPUESTO</a:t>
            </a:r>
            <a:r>
              <a:rPr lang="es-ES" sz="1400" b="1" spc="150" dirty="0">
                <a:latin typeface="Calibri" panose="020F0502020204030204"/>
                <a:cs typeface="Calibri" panose="020F0502020204030204"/>
              </a:rPr>
              <a:t> </a:t>
            </a:r>
            <a:r>
              <a:rPr lang="es-ES" sz="1400" b="1" spc="-25" dirty="0">
                <a:latin typeface="Calibri" panose="020F0502020204030204"/>
                <a:cs typeface="Calibri" panose="020F0502020204030204"/>
              </a:rPr>
              <a:t>RELATIVO,</a:t>
            </a:r>
            <a:r>
              <a:rPr lang="es-ES" sz="1400" b="1" spc="155" dirty="0">
                <a:latin typeface="Calibri" panose="020F0502020204030204"/>
                <a:cs typeface="Calibri" panose="020F0502020204030204"/>
              </a:rPr>
              <a:t> </a:t>
            </a:r>
            <a:r>
              <a:rPr lang="es-ES" sz="1400" b="1" spc="-15" dirty="0">
                <a:latin typeface="Calibri" panose="020F0502020204030204"/>
                <a:cs typeface="Calibri" panose="020F0502020204030204"/>
              </a:rPr>
              <a:t>CUANDO</a:t>
            </a:r>
            <a:r>
              <a:rPr lang="es-ES" sz="1400" b="1" spc="155" dirty="0">
                <a:latin typeface="Calibri" panose="020F0502020204030204"/>
                <a:cs typeface="Calibri" panose="020F0502020204030204"/>
              </a:rPr>
              <a:t> </a:t>
            </a:r>
            <a:r>
              <a:rPr lang="es-ES" sz="1400" b="1" spc="-5" dirty="0">
                <a:latin typeface="Calibri" panose="020F0502020204030204"/>
                <a:cs typeface="Calibri" panose="020F0502020204030204"/>
              </a:rPr>
              <a:t>LAS</a:t>
            </a:r>
            <a:r>
              <a:rPr lang="es-ES" sz="1400" b="1" spc="140" dirty="0">
                <a:latin typeface="Calibri" panose="020F0502020204030204"/>
                <a:cs typeface="Calibri" panose="020F0502020204030204"/>
              </a:rPr>
              <a:t> </a:t>
            </a:r>
            <a:r>
              <a:rPr lang="es-ES" sz="1400" b="1" spc="-10" dirty="0">
                <a:latin typeface="Calibri" panose="020F0502020204030204"/>
                <a:cs typeface="Calibri" panose="020F0502020204030204"/>
              </a:rPr>
              <a:t>DEDUCCIONES</a:t>
            </a:r>
            <a:r>
              <a:rPr lang="es-ES" sz="1400" b="1" spc="155" dirty="0">
                <a:latin typeface="Calibri" panose="020F0502020204030204"/>
                <a:cs typeface="Calibri" panose="020F0502020204030204"/>
              </a:rPr>
              <a:t> </a:t>
            </a:r>
            <a:r>
              <a:rPr lang="es-ES" sz="1400" b="1" spc="-15" dirty="0">
                <a:latin typeface="Calibri" panose="020F0502020204030204"/>
                <a:cs typeface="Calibri" panose="020F0502020204030204"/>
              </a:rPr>
              <a:t>AUTORIZADAS</a:t>
            </a:r>
            <a:endParaRPr lang="es-ES" sz="1400" dirty="0">
              <a:latin typeface="Calibri" panose="020F0502020204030204"/>
              <a:cs typeface="Calibri" panose="020F0502020204030204"/>
            </a:endParaRPr>
          </a:p>
          <a:p>
            <a:pPr marL="12700" marR="5715">
              <a:spcBef>
                <a:spcPts val="230"/>
              </a:spcBef>
            </a:pPr>
            <a:r>
              <a:rPr lang="es-ES" sz="1400" b="1" spc="-15" dirty="0">
                <a:latin typeface="Calibri" panose="020F0502020204030204"/>
                <a:cs typeface="Calibri" panose="020F0502020204030204"/>
              </a:rPr>
              <a:t>EXCEDEN</a:t>
            </a:r>
            <a:r>
              <a:rPr lang="es-ES" sz="1400" b="1" spc="75" dirty="0">
                <a:latin typeface="Calibri" panose="020F0502020204030204"/>
                <a:cs typeface="Calibri" panose="020F0502020204030204"/>
              </a:rPr>
              <a:t> </a:t>
            </a:r>
            <a:r>
              <a:rPr lang="es-ES" sz="1400" b="1" dirty="0">
                <a:latin typeface="Calibri" panose="020F0502020204030204"/>
                <a:cs typeface="Calibri" panose="020F0502020204030204"/>
              </a:rPr>
              <a:t>A</a:t>
            </a:r>
            <a:r>
              <a:rPr lang="es-ES" sz="1400" b="1" spc="70" dirty="0">
                <a:latin typeface="Calibri" panose="020F0502020204030204"/>
                <a:cs typeface="Calibri" panose="020F0502020204030204"/>
              </a:rPr>
              <a:t> </a:t>
            </a:r>
            <a:r>
              <a:rPr lang="es-ES" sz="1400" b="1" spc="-10" dirty="0">
                <a:latin typeface="Calibri" panose="020F0502020204030204"/>
                <a:cs typeface="Calibri" panose="020F0502020204030204"/>
              </a:rPr>
              <a:t>LOS</a:t>
            </a:r>
            <a:r>
              <a:rPr lang="es-ES" sz="1400" b="1" spc="70" dirty="0">
                <a:latin typeface="Calibri" panose="020F0502020204030204"/>
                <a:cs typeface="Calibri" panose="020F0502020204030204"/>
              </a:rPr>
              <a:t> </a:t>
            </a:r>
            <a:r>
              <a:rPr lang="es-ES" sz="1400" b="1" spc="-10" dirty="0">
                <a:latin typeface="Calibri" panose="020F0502020204030204"/>
                <a:cs typeface="Calibri" panose="020F0502020204030204"/>
              </a:rPr>
              <a:t>INGRESOS</a:t>
            </a:r>
            <a:r>
              <a:rPr lang="es-ES" sz="1400" b="1" spc="80" dirty="0">
                <a:latin typeface="Calibri" panose="020F0502020204030204"/>
                <a:cs typeface="Calibri" panose="020F0502020204030204"/>
              </a:rPr>
              <a:t> </a:t>
            </a:r>
            <a:r>
              <a:rPr lang="es-ES" sz="1400" b="1" spc="-10" dirty="0">
                <a:latin typeface="Calibri" panose="020F0502020204030204"/>
                <a:cs typeface="Calibri" panose="020F0502020204030204"/>
              </a:rPr>
              <a:t>ACUMULABLES</a:t>
            </a:r>
            <a:r>
              <a:rPr lang="es-ES" sz="1400" b="1" spc="80" dirty="0">
                <a:latin typeface="Calibri" panose="020F0502020204030204"/>
                <a:cs typeface="Calibri" panose="020F0502020204030204"/>
              </a:rPr>
              <a:t> </a:t>
            </a:r>
            <a:r>
              <a:rPr lang="es-ES" sz="1400" b="1" dirty="0">
                <a:latin typeface="Calibri" panose="020F0502020204030204"/>
                <a:cs typeface="Calibri" panose="020F0502020204030204"/>
              </a:rPr>
              <a:t>SE</a:t>
            </a:r>
            <a:r>
              <a:rPr lang="es-ES" sz="1400" b="1" spc="60" dirty="0">
                <a:latin typeface="Calibri" panose="020F0502020204030204"/>
                <a:cs typeface="Calibri" panose="020F0502020204030204"/>
              </a:rPr>
              <a:t> </a:t>
            </a:r>
            <a:r>
              <a:rPr lang="es-ES" sz="1400" b="1" spc="-15" dirty="0">
                <a:latin typeface="Calibri" panose="020F0502020204030204"/>
                <a:cs typeface="Calibri" panose="020F0502020204030204"/>
              </a:rPr>
              <a:t>OBTIENE</a:t>
            </a:r>
            <a:r>
              <a:rPr lang="es-ES" sz="1400" b="1" spc="80" dirty="0">
                <a:latin typeface="Calibri" panose="020F0502020204030204"/>
                <a:cs typeface="Calibri" panose="020F0502020204030204"/>
              </a:rPr>
              <a:t> </a:t>
            </a:r>
            <a:r>
              <a:rPr lang="es-ES" sz="1400" b="1" spc="-5" dirty="0">
                <a:latin typeface="Calibri" panose="020F0502020204030204"/>
                <a:cs typeface="Calibri" panose="020F0502020204030204"/>
              </a:rPr>
              <a:t>UNA</a:t>
            </a:r>
            <a:r>
              <a:rPr lang="es-ES" sz="1400" b="1" spc="75" dirty="0">
                <a:latin typeface="Calibri" panose="020F0502020204030204"/>
                <a:cs typeface="Calibri" panose="020F0502020204030204"/>
              </a:rPr>
              <a:t> </a:t>
            </a:r>
            <a:r>
              <a:rPr lang="es-ES" sz="1400" b="1" spc="-10" dirty="0">
                <a:latin typeface="Calibri" panose="020F0502020204030204"/>
                <a:cs typeface="Calibri" panose="020F0502020204030204"/>
              </a:rPr>
              <a:t>"PÉRDIDA</a:t>
            </a:r>
            <a:r>
              <a:rPr lang="es-ES" sz="1400" b="1" spc="80" dirty="0">
                <a:latin typeface="Calibri" panose="020F0502020204030204"/>
                <a:cs typeface="Calibri" panose="020F0502020204030204"/>
              </a:rPr>
              <a:t> </a:t>
            </a:r>
            <a:r>
              <a:rPr lang="es-ES" sz="1400" b="1" spc="-5" dirty="0">
                <a:latin typeface="Calibri" panose="020F0502020204030204"/>
                <a:cs typeface="Calibri" panose="020F0502020204030204"/>
              </a:rPr>
              <a:t>FISCAL",</a:t>
            </a:r>
            <a:r>
              <a:rPr lang="es-ES" sz="1400" b="1" spc="70" dirty="0">
                <a:latin typeface="Calibri" panose="020F0502020204030204"/>
                <a:cs typeface="Calibri" panose="020F0502020204030204"/>
              </a:rPr>
              <a:t> </a:t>
            </a:r>
            <a:r>
              <a:rPr lang="es-ES" sz="1400" b="1" dirty="0">
                <a:latin typeface="Calibri" panose="020F0502020204030204"/>
                <a:cs typeface="Calibri" panose="020F0502020204030204"/>
              </a:rPr>
              <a:t>Y</a:t>
            </a:r>
            <a:r>
              <a:rPr lang="es-ES" sz="1400" b="1" spc="70" dirty="0">
                <a:latin typeface="Calibri" panose="020F0502020204030204"/>
                <a:cs typeface="Calibri" panose="020F0502020204030204"/>
              </a:rPr>
              <a:t> </a:t>
            </a:r>
            <a:r>
              <a:rPr lang="es-ES" sz="1400" b="1" spc="-5" dirty="0">
                <a:latin typeface="Calibri" panose="020F0502020204030204"/>
                <a:cs typeface="Calibri" panose="020F0502020204030204"/>
              </a:rPr>
              <a:t>EL</a:t>
            </a:r>
            <a:r>
              <a:rPr lang="es-ES" sz="1400" b="1" spc="70" dirty="0">
                <a:latin typeface="Calibri" panose="020F0502020204030204"/>
                <a:cs typeface="Calibri" panose="020F0502020204030204"/>
              </a:rPr>
              <a:t> </a:t>
            </a:r>
            <a:r>
              <a:rPr lang="es-ES" sz="1400" b="1" spc="-30" dirty="0">
                <a:latin typeface="Calibri" panose="020F0502020204030204"/>
                <a:cs typeface="Calibri" panose="020F0502020204030204"/>
              </a:rPr>
              <a:t>RESULTADO</a:t>
            </a:r>
            <a:r>
              <a:rPr lang="es-ES" sz="1400" b="1" spc="100" dirty="0">
                <a:latin typeface="Calibri" panose="020F0502020204030204"/>
                <a:cs typeface="Calibri" panose="020F0502020204030204"/>
              </a:rPr>
              <a:t> </a:t>
            </a:r>
            <a:r>
              <a:rPr lang="es-ES" sz="1400" b="1" spc="-5" dirty="0">
                <a:latin typeface="Calibri" panose="020F0502020204030204"/>
                <a:cs typeface="Calibri" panose="020F0502020204030204"/>
              </a:rPr>
              <a:t>FISCAL</a:t>
            </a:r>
            <a:r>
              <a:rPr lang="es-ES" sz="1400" b="1" spc="70" dirty="0">
                <a:latin typeface="Calibri" panose="020F0502020204030204"/>
                <a:cs typeface="Calibri" panose="020F0502020204030204"/>
              </a:rPr>
              <a:t> </a:t>
            </a:r>
            <a:r>
              <a:rPr lang="es-ES" sz="1400" b="1" spc="-10" dirty="0">
                <a:latin typeface="Calibri" panose="020F0502020204030204"/>
                <a:cs typeface="Calibri" panose="020F0502020204030204"/>
              </a:rPr>
              <a:t>DEBERÁ </a:t>
            </a:r>
            <a:r>
              <a:rPr lang="es-ES" sz="1400" b="1" spc="-280" dirty="0">
                <a:latin typeface="Calibri" panose="020F0502020204030204"/>
                <a:cs typeface="Calibri" panose="020F0502020204030204"/>
              </a:rPr>
              <a:t> </a:t>
            </a:r>
            <a:r>
              <a:rPr lang="es-ES" sz="1400" b="1" spc="-10" dirty="0">
                <a:latin typeface="Calibri" panose="020F0502020204030204"/>
                <a:cs typeface="Calibri" panose="020F0502020204030204"/>
              </a:rPr>
              <a:t>CONSIDERARSE COMO</a:t>
            </a:r>
            <a:r>
              <a:rPr lang="es-ES" sz="1400" b="1" spc="-5" dirty="0">
                <a:latin typeface="Calibri" panose="020F0502020204030204"/>
                <a:cs typeface="Calibri" panose="020F0502020204030204"/>
              </a:rPr>
              <a:t> </a:t>
            </a:r>
            <a:r>
              <a:rPr lang="es-ES" sz="1400" b="1" spc="-10" dirty="0">
                <a:latin typeface="Calibri" panose="020F0502020204030204"/>
                <a:cs typeface="Calibri" panose="020F0502020204030204"/>
              </a:rPr>
              <a:t>CERO</a:t>
            </a:r>
            <a:r>
              <a:rPr lang="es-ES" sz="1400" b="1" dirty="0">
                <a:latin typeface="Calibri" panose="020F0502020204030204"/>
                <a:cs typeface="Calibri" panose="020F0502020204030204"/>
              </a:rPr>
              <a:t> Y </a:t>
            </a:r>
            <a:r>
              <a:rPr lang="es-ES" sz="1400" b="1" spc="-5" dirty="0">
                <a:latin typeface="Calibri" panose="020F0502020204030204"/>
                <a:cs typeface="Calibri" panose="020F0502020204030204"/>
              </a:rPr>
              <a:t>NO </a:t>
            </a:r>
            <a:r>
              <a:rPr lang="es-ES" sz="1400" b="1" spc="-10" dirty="0">
                <a:latin typeface="Calibri" panose="020F0502020204030204"/>
                <a:cs typeface="Calibri" panose="020F0502020204030204"/>
              </a:rPr>
              <a:t>COMO</a:t>
            </a:r>
            <a:r>
              <a:rPr lang="es-ES" sz="1400" b="1" spc="-5" dirty="0">
                <a:latin typeface="Calibri" panose="020F0502020204030204"/>
                <a:cs typeface="Calibri" panose="020F0502020204030204"/>
              </a:rPr>
              <a:t> </a:t>
            </a:r>
            <a:r>
              <a:rPr lang="es-ES" sz="1400" b="1" spc="-20" dirty="0">
                <a:latin typeface="Calibri" panose="020F0502020204030204"/>
                <a:cs typeface="Calibri" panose="020F0502020204030204"/>
              </a:rPr>
              <a:t>"NEGATIVO".</a:t>
            </a:r>
            <a:endParaRPr lang="es-ES" sz="1400" dirty="0">
              <a:latin typeface="Calibri" panose="020F0502020204030204"/>
              <a:cs typeface="Calibri" panose="020F0502020204030204"/>
            </a:endParaRPr>
          </a:p>
          <a:p>
            <a:pPr marL="12700">
              <a:spcBef>
                <a:spcPts val="100"/>
              </a:spcBef>
            </a:pPr>
            <a:r>
              <a:rPr lang="es-ES" sz="1400" spc="-15" dirty="0">
                <a:latin typeface="Calibri" panose="020F0502020204030204"/>
                <a:cs typeface="Calibri" panose="020F0502020204030204"/>
              </a:rPr>
              <a:t>CONFORME</a:t>
            </a:r>
            <a:r>
              <a:rPr lang="es-ES" sz="1400" spc="65" dirty="0">
                <a:latin typeface="Calibri" panose="020F0502020204030204"/>
                <a:cs typeface="Calibri" panose="020F0502020204030204"/>
              </a:rPr>
              <a:t> </a:t>
            </a:r>
            <a:r>
              <a:rPr lang="es-ES" sz="1400" spc="-5" dirty="0">
                <a:latin typeface="Calibri" panose="020F0502020204030204"/>
                <a:cs typeface="Calibri" panose="020F0502020204030204"/>
              </a:rPr>
              <a:t>AL</a:t>
            </a:r>
            <a:r>
              <a:rPr lang="es-ES" sz="1400" spc="60" dirty="0">
                <a:latin typeface="Calibri" panose="020F0502020204030204"/>
                <a:cs typeface="Calibri" panose="020F0502020204030204"/>
              </a:rPr>
              <a:t> </a:t>
            </a:r>
            <a:r>
              <a:rPr lang="es-ES" sz="1400" spc="-10" dirty="0">
                <a:latin typeface="Calibri" panose="020F0502020204030204"/>
                <a:cs typeface="Calibri" panose="020F0502020204030204"/>
              </a:rPr>
              <a:t>INDICADO</a:t>
            </a:r>
            <a:r>
              <a:rPr lang="es-ES" sz="1400" spc="65" dirty="0">
                <a:latin typeface="Calibri" panose="020F0502020204030204"/>
                <a:cs typeface="Calibri" panose="020F0502020204030204"/>
              </a:rPr>
              <a:t> </a:t>
            </a:r>
            <a:r>
              <a:rPr lang="es-ES" sz="1400" spc="-15" dirty="0">
                <a:latin typeface="Calibri" panose="020F0502020204030204"/>
                <a:cs typeface="Calibri" panose="020F0502020204030204"/>
              </a:rPr>
              <a:t>PRECEPTO,</a:t>
            </a:r>
            <a:r>
              <a:rPr lang="es-ES" sz="1400" spc="65" dirty="0">
                <a:latin typeface="Calibri" panose="020F0502020204030204"/>
                <a:cs typeface="Calibri" panose="020F0502020204030204"/>
              </a:rPr>
              <a:t> </a:t>
            </a:r>
            <a:r>
              <a:rPr lang="es-ES" sz="1400" spc="-5" dirty="0">
                <a:latin typeface="Calibri" panose="020F0502020204030204"/>
                <a:cs typeface="Calibri" panose="020F0502020204030204"/>
              </a:rPr>
              <a:t>EL</a:t>
            </a:r>
            <a:r>
              <a:rPr lang="es-ES" sz="1400" spc="55" dirty="0">
                <a:latin typeface="Calibri" panose="020F0502020204030204"/>
                <a:cs typeface="Calibri" panose="020F0502020204030204"/>
              </a:rPr>
              <a:t> </a:t>
            </a:r>
            <a:r>
              <a:rPr lang="es-ES" sz="1400" spc="-15" dirty="0">
                <a:latin typeface="Calibri" panose="020F0502020204030204"/>
                <a:cs typeface="Calibri" panose="020F0502020204030204"/>
              </a:rPr>
              <a:t>RESULTADO</a:t>
            </a:r>
            <a:r>
              <a:rPr lang="es-ES" sz="1400" spc="70" dirty="0">
                <a:latin typeface="Calibri" panose="020F0502020204030204"/>
                <a:cs typeface="Calibri" panose="020F0502020204030204"/>
              </a:rPr>
              <a:t> </a:t>
            </a:r>
            <a:r>
              <a:rPr lang="es-ES" sz="1400" spc="-10" dirty="0">
                <a:latin typeface="Calibri" panose="020F0502020204030204"/>
                <a:cs typeface="Calibri" panose="020F0502020204030204"/>
              </a:rPr>
              <a:t>FISCAL</a:t>
            </a:r>
            <a:r>
              <a:rPr lang="es-ES" sz="1400" spc="55" dirty="0">
                <a:latin typeface="Calibri" panose="020F0502020204030204"/>
                <a:cs typeface="Calibri" panose="020F0502020204030204"/>
              </a:rPr>
              <a:t> </a:t>
            </a:r>
            <a:r>
              <a:rPr lang="es-ES" sz="1400" spc="-5" dirty="0">
                <a:latin typeface="Calibri" panose="020F0502020204030204"/>
                <a:cs typeface="Calibri" panose="020F0502020204030204"/>
              </a:rPr>
              <a:t>DEL</a:t>
            </a:r>
            <a:r>
              <a:rPr lang="es-ES" sz="1400" spc="55" dirty="0">
                <a:latin typeface="Calibri" panose="020F0502020204030204"/>
                <a:cs typeface="Calibri" panose="020F0502020204030204"/>
              </a:rPr>
              <a:t> </a:t>
            </a:r>
            <a:r>
              <a:rPr lang="es-ES" sz="1400" spc="-10" dirty="0">
                <a:latin typeface="Calibri" panose="020F0502020204030204"/>
                <a:cs typeface="Calibri" panose="020F0502020204030204"/>
              </a:rPr>
              <a:t>EJERCICIO</a:t>
            </a:r>
            <a:r>
              <a:rPr lang="es-ES" sz="1400" spc="55" dirty="0">
                <a:latin typeface="Calibri" panose="020F0502020204030204"/>
                <a:cs typeface="Calibri" panose="020F0502020204030204"/>
              </a:rPr>
              <a:t> </a:t>
            </a:r>
            <a:r>
              <a:rPr lang="es-ES" sz="1400" spc="-5" dirty="0">
                <a:latin typeface="Calibri" panose="020F0502020204030204"/>
                <a:cs typeface="Calibri" panose="020F0502020204030204"/>
              </a:rPr>
              <a:t>SE</a:t>
            </a:r>
            <a:r>
              <a:rPr lang="es-ES" sz="1400" spc="60" dirty="0">
                <a:latin typeface="Calibri" panose="020F0502020204030204"/>
                <a:cs typeface="Calibri" panose="020F0502020204030204"/>
              </a:rPr>
              <a:t> </a:t>
            </a:r>
            <a:r>
              <a:rPr lang="es-ES" sz="1400" spc="-15" dirty="0">
                <a:latin typeface="Calibri" panose="020F0502020204030204"/>
                <a:cs typeface="Calibri" panose="020F0502020204030204"/>
              </a:rPr>
              <a:t>OBTENDRÁ</a:t>
            </a:r>
            <a:r>
              <a:rPr lang="es-ES" sz="1400" spc="60" dirty="0">
                <a:latin typeface="Calibri" panose="020F0502020204030204"/>
                <a:cs typeface="Calibri" panose="020F0502020204030204"/>
              </a:rPr>
              <a:t> </a:t>
            </a:r>
            <a:r>
              <a:rPr lang="es-ES" sz="1400" spc="-5" dirty="0">
                <a:latin typeface="Calibri" panose="020F0502020204030204"/>
                <a:cs typeface="Calibri" panose="020F0502020204030204"/>
              </a:rPr>
              <a:t>EN</a:t>
            </a:r>
            <a:r>
              <a:rPr lang="es-ES" sz="1400" spc="55" dirty="0">
                <a:latin typeface="Calibri" panose="020F0502020204030204"/>
                <a:cs typeface="Calibri" panose="020F0502020204030204"/>
              </a:rPr>
              <a:t> </a:t>
            </a:r>
            <a:r>
              <a:rPr lang="es-ES" sz="1400" spc="-5" dirty="0">
                <a:latin typeface="Calibri" panose="020F0502020204030204"/>
                <a:cs typeface="Calibri" panose="020F0502020204030204"/>
              </a:rPr>
              <a:t>DOS</a:t>
            </a:r>
            <a:r>
              <a:rPr lang="es-ES" sz="1400" spc="65" dirty="0">
                <a:latin typeface="Calibri" panose="020F0502020204030204"/>
                <a:cs typeface="Calibri" panose="020F0502020204030204"/>
              </a:rPr>
              <a:t> </a:t>
            </a:r>
            <a:r>
              <a:rPr lang="es-ES" sz="1400" spc="-5" dirty="0">
                <a:latin typeface="Calibri" panose="020F0502020204030204"/>
                <a:cs typeface="Calibri" panose="020F0502020204030204"/>
              </a:rPr>
              <a:t>PASOS:</a:t>
            </a:r>
            <a:r>
              <a:rPr lang="es-ES" sz="1400" spc="60" dirty="0">
                <a:latin typeface="Calibri" panose="020F0502020204030204"/>
                <a:cs typeface="Calibri" panose="020F0502020204030204"/>
              </a:rPr>
              <a:t> </a:t>
            </a:r>
            <a:r>
              <a:rPr lang="es-ES" sz="1400" spc="-5" dirty="0">
                <a:latin typeface="Calibri" panose="020F0502020204030204"/>
                <a:cs typeface="Calibri" panose="020F0502020204030204"/>
              </a:rPr>
              <a:t>1)</a:t>
            </a:r>
            <a:r>
              <a:rPr lang="es-ES" sz="1400" spc="65" dirty="0">
                <a:latin typeface="Calibri" panose="020F0502020204030204"/>
                <a:cs typeface="Calibri" panose="020F0502020204030204"/>
              </a:rPr>
              <a:t> </a:t>
            </a:r>
            <a:r>
              <a:rPr lang="es-ES" sz="1400" spc="-10" dirty="0">
                <a:latin typeface="Calibri" panose="020F0502020204030204"/>
                <a:cs typeface="Calibri" panose="020F0502020204030204"/>
              </a:rPr>
              <a:t>DISMINUYENDO</a:t>
            </a:r>
            <a:r>
              <a:rPr lang="es-ES" sz="1400" spc="65" dirty="0">
                <a:latin typeface="Calibri" panose="020F0502020204030204"/>
                <a:cs typeface="Calibri" panose="020F0502020204030204"/>
              </a:rPr>
              <a:t> </a:t>
            </a:r>
            <a:r>
              <a:rPr lang="es-ES" sz="1400" spc="-5" dirty="0">
                <a:latin typeface="Calibri" panose="020F0502020204030204"/>
                <a:cs typeface="Calibri" panose="020F0502020204030204"/>
              </a:rPr>
              <a:t>DE</a:t>
            </a:r>
            <a:r>
              <a:rPr lang="es-ES" sz="1400" spc="65" dirty="0">
                <a:latin typeface="Calibri" panose="020F0502020204030204"/>
                <a:cs typeface="Calibri" panose="020F0502020204030204"/>
              </a:rPr>
              <a:t> </a:t>
            </a:r>
            <a:r>
              <a:rPr lang="es-ES" sz="1400" spc="-5" dirty="0">
                <a:latin typeface="Calibri" panose="020F0502020204030204"/>
                <a:cs typeface="Calibri" panose="020F0502020204030204"/>
              </a:rPr>
              <a:t>LOS</a:t>
            </a:r>
            <a:r>
              <a:rPr lang="es-ES" sz="1400" spc="60" dirty="0">
                <a:latin typeface="Calibri" panose="020F0502020204030204"/>
                <a:cs typeface="Calibri" panose="020F0502020204030204"/>
              </a:rPr>
              <a:t> </a:t>
            </a:r>
            <a:r>
              <a:rPr lang="es-ES" sz="1400" spc="-10" dirty="0">
                <a:latin typeface="Calibri" panose="020F0502020204030204"/>
                <a:cs typeface="Calibri" panose="020F0502020204030204"/>
              </a:rPr>
              <a:t>INGRESOS ACUMULABLES</a:t>
            </a:r>
            <a:r>
              <a:rPr lang="es-ES" sz="1400" spc="60" dirty="0">
                <a:latin typeface="Calibri" panose="020F0502020204030204"/>
                <a:cs typeface="Calibri" panose="020F0502020204030204"/>
              </a:rPr>
              <a:t> </a:t>
            </a:r>
            <a:r>
              <a:rPr lang="es-ES" sz="1400" spc="-10" dirty="0">
                <a:latin typeface="Calibri" panose="020F0502020204030204"/>
                <a:cs typeface="Calibri" panose="020F0502020204030204"/>
              </a:rPr>
              <a:t>LAS</a:t>
            </a:r>
            <a:r>
              <a:rPr lang="es-ES" sz="1400" spc="60" dirty="0">
                <a:latin typeface="Calibri" panose="020F0502020204030204"/>
                <a:cs typeface="Calibri" panose="020F0502020204030204"/>
              </a:rPr>
              <a:t> </a:t>
            </a:r>
            <a:r>
              <a:rPr lang="es-ES" sz="1400" spc="-10" dirty="0">
                <a:latin typeface="Calibri" panose="020F0502020204030204"/>
                <a:cs typeface="Calibri" panose="020F0502020204030204"/>
              </a:rPr>
              <a:t>DEDUCCIONES</a:t>
            </a:r>
            <a:r>
              <a:rPr lang="es-ES" sz="1400" spc="60" dirty="0">
                <a:latin typeface="Calibri" panose="020F0502020204030204"/>
                <a:cs typeface="Calibri" panose="020F0502020204030204"/>
              </a:rPr>
              <a:t> </a:t>
            </a:r>
            <a:r>
              <a:rPr lang="es-ES" sz="1400" spc="-10" dirty="0">
                <a:latin typeface="Calibri" panose="020F0502020204030204"/>
                <a:cs typeface="Calibri" panose="020F0502020204030204"/>
              </a:rPr>
              <a:t>AUTORIZADAS</a:t>
            </a:r>
            <a:r>
              <a:rPr lang="es-ES" sz="1400" spc="60" dirty="0">
                <a:latin typeface="Calibri" panose="020F0502020204030204"/>
                <a:cs typeface="Calibri" panose="020F0502020204030204"/>
              </a:rPr>
              <a:t> </a:t>
            </a:r>
            <a:r>
              <a:rPr lang="es-ES" sz="1400" spc="-15" dirty="0">
                <a:latin typeface="Calibri" panose="020F0502020204030204"/>
                <a:cs typeface="Calibri" panose="020F0502020204030204"/>
              </a:rPr>
              <a:t>PARA</a:t>
            </a:r>
            <a:r>
              <a:rPr lang="es-ES" sz="1400" spc="55" dirty="0">
                <a:latin typeface="Calibri" panose="020F0502020204030204"/>
                <a:cs typeface="Calibri" panose="020F0502020204030204"/>
              </a:rPr>
              <a:t> </a:t>
            </a:r>
            <a:r>
              <a:rPr lang="es-ES" sz="1400" spc="-10" dirty="0">
                <a:latin typeface="Calibri" panose="020F0502020204030204"/>
                <a:cs typeface="Calibri" panose="020F0502020204030204"/>
              </a:rPr>
              <a:t>OBTENER</a:t>
            </a:r>
            <a:r>
              <a:rPr lang="es-ES" sz="1400" spc="65" dirty="0">
                <a:latin typeface="Calibri" panose="020F0502020204030204"/>
                <a:cs typeface="Calibri" panose="020F0502020204030204"/>
              </a:rPr>
              <a:t> </a:t>
            </a:r>
            <a:r>
              <a:rPr lang="es-ES" sz="1400" spc="-5" dirty="0">
                <a:latin typeface="Calibri" panose="020F0502020204030204"/>
                <a:cs typeface="Calibri" panose="020F0502020204030204"/>
              </a:rPr>
              <a:t>LA</a:t>
            </a:r>
            <a:r>
              <a:rPr lang="es-ES" sz="1400" spc="55" dirty="0">
                <a:latin typeface="Calibri" panose="020F0502020204030204"/>
                <a:cs typeface="Calibri" panose="020F0502020204030204"/>
              </a:rPr>
              <a:t> </a:t>
            </a:r>
            <a:r>
              <a:rPr lang="es-ES" sz="1400" spc="-10" dirty="0">
                <a:latin typeface="Calibri" panose="020F0502020204030204"/>
                <a:cs typeface="Calibri" panose="020F0502020204030204"/>
              </a:rPr>
              <a:t>UTILIDAD</a:t>
            </a:r>
            <a:r>
              <a:rPr lang="es-ES" sz="1400" spc="60" dirty="0">
                <a:latin typeface="Calibri" panose="020F0502020204030204"/>
                <a:cs typeface="Calibri" panose="020F0502020204030204"/>
              </a:rPr>
              <a:t> </a:t>
            </a:r>
            <a:r>
              <a:rPr lang="es-ES" sz="1400" spc="-10" dirty="0">
                <a:latin typeface="Calibri" panose="020F0502020204030204"/>
                <a:cs typeface="Calibri" panose="020F0502020204030204"/>
              </a:rPr>
              <a:t>FISCAL,</a:t>
            </a:r>
            <a:r>
              <a:rPr lang="es-ES" sz="1400" spc="65" dirty="0">
                <a:latin typeface="Calibri" panose="020F0502020204030204"/>
                <a:cs typeface="Calibri" panose="020F0502020204030204"/>
              </a:rPr>
              <a:t> </a:t>
            </a:r>
            <a:r>
              <a:rPr lang="es-ES" sz="1400" spc="-5" dirty="0">
                <a:latin typeface="Calibri" panose="020F0502020204030204"/>
                <a:cs typeface="Calibri" panose="020F0502020204030204"/>
              </a:rPr>
              <a:t>2)</a:t>
            </a:r>
            <a:r>
              <a:rPr lang="es-ES" sz="1400" spc="65" dirty="0">
                <a:latin typeface="Calibri" panose="020F0502020204030204"/>
                <a:cs typeface="Calibri" panose="020F0502020204030204"/>
              </a:rPr>
              <a:t> </a:t>
            </a:r>
            <a:r>
              <a:rPr lang="es-ES" sz="1400" dirty="0">
                <a:latin typeface="Calibri" panose="020F0502020204030204"/>
                <a:cs typeface="Calibri" panose="020F0502020204030204"/>
              </a:rPr>
              <a:t>A</a:t>
            </a:r>
            <a:r>
              <a:rPr lang="es-ES" sz="1400" spc="55" dirty="0">
                <a:latin typeface="Calibri" panose="020F0502020204030204"/>
                <a:cs typeface="Calibri" panose="020F0502020204030204"/>
              </a:rPr>
              <a:t> </a:t>
            </a:r>
            <a:r>
              <a:rPr lang="es-ES" sz="1400" spc="-5" dirty="0">
                <a:latin typeface="Calibri" panose="020F0502020204030204"/>
                <a:cs typeface="Calibri" panose="020F0502020204030204"/>
              </a:rPr>
              <a:t>LA</a:t>
            </a:r>
            <a:r>
              <a:rPr lang="es-ES" sz="1400" spc="55" dirty="0">
                <a:latin typeface="Calibri" panose="020F0502020204030204"/>
                <a:cs typeface="Calibri" panose="020F0502020204030204"/>
              </a:rPr>
              <a:t> </a:t>
            </a:r>
            <a:r>
              <a:rPr lang="es-ES" sz="1400" spc="-10" dirty="0">
                <a:latin typeface="Calibri" panose="020F0502020204030204"/>
                <a:cs typeface="Calibri" panose="020F0502020204030204"/>
              </a:rPr>
              <a:t>UTILIDAD</a:t>
            </a:r>
            <a:r>
              <a:rPr lang="es-ES" sz="1400" spc="60" dirty="0">
                <a:latin typeface="Calibri" panose="020F0502020204030204"/>
                <a:cs typeface="Calibri" panose="020F0502020204030204"/>
              </a:rPr>
              <a:t> </a:t>
            </a:r>
            <a:r>
              <a:rPr lang="es-ES" sz="1400" spc="-10" dirty="0">
                <a:latin typeface="Calibri" panose="020F0502020204030204"/>
                <a:cs typeface="Calibri" panose="020F0502020204030204"/>
              </a:rPr>
              <a:t>FISCAL</a:t>
            </a:r>
            <a:r>
              <a:rPr lang="es-ES" sz="1400" spc="60" dirty="0">
                <a:latin typeface="Calibri" panose="020F0502020204030204"/>
                <a:cs typeface="Calibri" panose="020F0502020204030204"/>
              </a:rPr>
              <a:t> </a:t>
            </a:r>
            <a:r>
              <a:rPr lang="es-ES" sz="1400" spc="-5" dirty="0">
                <a:latin typeface="Calibri" panose="020F0502020204030204"/>
                <a:cs typeface="Calibri" panose="020F0502020204030204"/>
              </a:rPr>
              <a:t>SE</a:t>
            </a:r>
            <a:r>
              <a:rPr lang="es-ES" sz="1400" spc="65" dirty="0">
                <a:latin typeface="Calibri" panose="020F0502020204030204"/>
                <a:cs typeface="Calibri" panose="020F0502020204030204"/>
              </a:rPr>
              <a:t> </a:t>
            </a:r>
            <a:r>
              <a:rPr lang="es-ES" sz="1400" spc="-5" dirty="0">
                <a:latin typeface="Calibri" panose="020F0502020204030204"/>
                <a:cs typeface="Calibri" panose="020F0502020204030204"/>
              </a:rPr>
              <a:t>LE</a:t>
            </a:r>
            <a:r>
              <a:rPr lang="es-ES" sz="1400" spc="65" dirty="0">
                <a:latin typeface="Calibri" panose="020F0502020204030204"/>
                <a:cs typeface="Calibri" panose="020F0502020204030204"/>
              </a:rPr>
              <a:t> </a:t>
            </a:r>
            <a:r>
              <a:rPr lang="es-ES" sz="1400" spc="-10" dirty="0">
                <a:latin typeface="Calibri" panose="020F0502020204030204"/>
                <a:cs typeface="Calibri" panose="020F0502020204030204"/>
              </a:rPr>
              <a:t>DISMINUIRÁN,</a:t>
            </a:r>
            <a:r>
              <a:rPr lang="es-ES" sz="1400" spc="65" dirty="0">
                <a:latin typeface="Calibri" panose="020F0502020204030204"/>
                <a:cs typeface="Calibri" panose="020F0502020204030204"/>
              </a:rPr>
              <a:t> </a:t>
            </a:r>
            <a:r>
              <a:rPr lang="es-ES" sz="1400" spc="-5" dirty="0">
                <a:latin typeface="Calibri" panose="020F0502020204030204"/>
                <a:cs typeface="Calibri" panose="020F0502020204030204"/>
              </a:rPr>
              <a:t>EN</a:t>
            </a:r>
            <a:r>
              <a:rPr lang="es-ES" sz="1400" spc="60" dirty="0">
                <a:latin typeface="Calibri" panose="020F0502020204030204"/>
                <a:cs typeface="Calibri" panose="020F0502020204030204"/>
              </a:rPr>
              <a:t> </a:t>
            </a:r>
            <a:r>
              <a:rPr lang="es-ES" sz="1400" spc="-5" dirty="0">
                <a:latin typeface="Calibri" panose="020F0502020204030204"/>
                <a:cs typeface="Calibri" panose="020F0502020204030204"/>
              </a:rPr>
              <a:t>SU</a:t>
            </a:r>
            <a:r>
              <a:rPr lang="es-ES" sz="1400" spc="60" dirty="0">
                <a:latin typeface="Calibri" panose="020F0502020204030204"/>
                <a:cs typeface="Calibri" panose="020F0502020204030204"/>
              </a:rPr>
              <a:t> </a:t>
            </a:r>
            <a:r>
              <a:rPr lang="es-ES" sz="1400" spc="-15" dirty="0">
                <a:latin typeface="Calibri" panose="020F0502020204030204"/>
                <a:cs typeface="Calibri" panose="020F0502020204030204"/>
              </a:rPr>
              <a:t>CASO, </a:t>
            </a:r>
            <a:r>
              <a:rPr lang="es-ES" sz="1400" spc="-10" dirty="0">
                <a:latin typeface="Calibri" panose="020F0502020204030204"/>
                <a:cs typeface="Calibri" panose="020F0502020204030204"/>
              </a:rPr>
              <a:t>LAS</a:t>
            </a:r>
            <a:r>
              <a:rPr lang="es-ES" sz="1400" spc="15" dirty="0">
                <a:latin typeface="Calibri" panose="020F0502020204030204"/>
                <a:cs typeface="Calibri" panose="020F0502020204030204"/>
              </a:rPr>
              <a:t> </a:t>
            </a:r>
            <a:r>
              <a:rPr lang="es-ES" sz="1400" spc="-10" dirty="0">
                <a:latin typeface="Calibri" panose="020F0502020204030204"/>
                <a:cs typeface="Calibri" panose="020F0502020204030204"/>
              </a:rPr>
              <a:t>PÉRDIDAS</a:t>
            </a:r>
            <a:r>
              <a:rPr lang="es-ES" sz="1400" spc="25" dirty="0">
                <a:latin typeface="Calibri" panose="020F0502020204030204"/>
                <a:cs typeface="Calibri" panose="020F0502020204030204"/>
              </a:rPr>
              <a:t> </a:t>
            </a:r>
            <a:r>
              <a:rPr lang="es-ES" sz="1400" spc="-10" dirty="0">
                <a:latin typeface="Calibri" panose="020F0502020204030204"/>
                <a:cs typeface="Calibri" panose="020F0502020204030204"/>
              </a:rPr>
              <a:t>FISCALES</a:t>
            </a:r>
            <a:r>
              <a:rPr lang="es-ES" sz="1400" spc="20" dirty="0">
                <a:latin typeface="Calibri" panose="020F0502020204030204"/>
                <a:cs typeface="Calibri" panose="020F0502020204030204"/>
              </a:rPr>
              <a:t> </a:t>
            </a:r>
            <a:r>
              <a:rPr lang="es-ES" sz="1400" spc="-10" dirty="0">
                <a:latin typeface="Calibri" panose="020F0502020204030204"/>
                <a:cs typeface="Calibri" panose="020F0502020204030204"/>
              </a:rPr>
              <a:t>PENDIENTES</a:t>
            </a:r>
            <a:r>
              <a:rPr lang="es-ES" sz="1400" spc="20" dirty="0">
                <a:latin typeface="Calibri" panose="020F0502020204030204"/>
                <a:cs typeface="Calibri" panose="020F0502020204030204"/>
              </a:rPr>
              <a:t> </a:t>
            </a:r>
            <a:r>
              <a:rPr lang="es-ES" sz="1400" spc="-5" dirty="0">
                <a:latin typeface="Calibri" panose="020F0502020204030204"/>
                <a:cs typeface="Calibri" panose="020F0502020204030204"/>
              </a:rPr>
              <a:t>DE</a:t>
            </a:r>
            <a:r>
              <a:rPr lang="es-ES" sz="1400" spc="25" dirty="0">
                <a:latin typeface="Calibri" panose="020F0502020204030204"/>
                <a:cs typeface="Calibri" panose="020F0502020204030204"/>
              </a:rPr>
              <a:t> </a:t>
            </a:r>
            <a:r>
              <a:rPr lang="es-ES" sz="1400" spc="-10" dirty="0">
                <a:latin typeface="Calibri" panose="020F0502020204030204"/>
                <a:cs typeface="Calibri" panose="020F0502020204030204"/>
              </a:rPr>
              <a:t>APLICAR</a:t>
            </a:r>
            <a:r>
              <a:rPr lang="es-ES" sz="1400" spc="25" dirty="0">
                <a:latin typeface="Calibri" panose="020F0502020204030204"/>
                <a:cs typeface="Calibri" panose="020F0502020204030204"/>
              </a:rPr>
              <a:t> </a:t>
            </a:r>
            <a:r>
              <a:rPr lang="es-ES" sz="1400" spc="-5" dirty="0">
                <a:latin typeface="Calibri" panose="020F0502020204030204"/>
                <a:cs typeface="Calibri" panose="020F0502020204030204"/>
              </a:rPr>
              <a:t>DE</a:t>
            </a:r>
            <a:r>
              <a:rPr lang="es-ES" sz="1400" spc="25" dirty="0">
                <a:latin typeface="Calibri" panose="020F0502020204030204"/>
                <a:cs typeface="Calibri" panose="020F0502020204030204"/>
              </a:rPr>
              <a:t> </a:t>
            </a:r>
            <a:r>
              <a:rPr lang="es-ES" sz="1400" spc="-10" dirty="0">
                <a:latin typeface="Calibri" panose="020F0502020204030204"/>
                <a:cs typeface="Calibri" panose="020F0502020204030204"/>
              </a:rPr>
              <a:t>EJERCICIOS</a:t>
            </a:r>
            <a:r>
              <a:rPr lang="es-ES" sz="1400" spc="20" dirty="0">
                <a:latin typeface="Calibri" panose="020F0502020204030204"/>
                <a:cs typeface="Calibri" panose="020F0502020204030204"/>
              </a:rPr>
              <a:t> </a:t>
            </a:r>
            <a:r>
              <a:rPr lang="es-ES" sz="1400" spc="-10" dirty="0">
                <a:latin typeface="Calibri" panose="020F0502020204030204"/>
                <a:cs typeface="Calibri" panose="020F0502020204030204"/>
              </a:rPr>
              <a:t>ANTERIORES;</a:t>
            </a:r>
            <a:r>
              <a:rPr lang="es-ES" sz="1400" spc="20" dirty="0">
                <a:latin typeface="Calibri" panose="020F0502020204030204"/>
                <a:cs typeface="Calibri" panose="020F0502020204030204"/>
              </a:rPr>
              <a:t> </a:t>
            </a:r>
            <a:r>
              <a:rPr lang="es-ES" sz="1400" spc="-10" dirty="0">
                <a:latin typeface="Calibri" panose="020F0502020204030204"/>
                <a:cs typeface="Calibri" panose="020F0502020204030204"/>
              </a:rPr>
              <a:t>ASÍ,</a:t>
            </a:r>
            <a:r>
              <a:rPr lang="es-ES" sz="1400" spc="25" dirty="0">
                <a:latin typeface="Calibri" panose="020F0502020204030204"/>
                <a:cs typeface="Calibri" panose="020F0502020204030204"/>
              </a:rPr>
              <a:t> </a:t>
            </a:r>
            <a:r>
              <a:rPr lang="es-ES" sz="1400" spc="-15" dirty="0">
                <a:latin typeface="Calibri" panose="020F0502020204030204"/>
                <a:cs typeface="Calibri" panose="020F0502020204030204"/>
              </a:rPr>
              <a:t>INDEPENDIENTEMENTE</a:t>
            </a:r>
            <a:r>
              <a:rPr lang="es-ES" sz="1400" spc="30" dirty="0">
                <a:latin typeface="Calibri" panose="020F0502020204030204"/>
                <a:cs typeface="Calibri" panose="020F0502020204030204"/>
              </a:rPr>
              <a:t> </a:t>
            </a:r>
            <a:r>
              <a:rPr lang="es-ES" sz="1400" spc="-5" dirty="0">
                <a:latin typeface="Calibri" panose="020F0502020204030204"/>
                <a:cs typeface="Calibri" panose="020F0502020204030204"/>
              </a:rPr>
              <a:t>DE</a:t>
            </a:r>
            <a:r>
              <a:rPr lang="es-ES" sz="1400" spc="25" dirty="0">
                <a:latin typeface="Calibri" panose="020F0502020204030204"/>
                <a:cs typeface="Calibri" panose="020F0502020204030204"/>
              </a:rPr>
              <a:t> </a:t>
            </a:r>
            <a:r>
              <a:rPr lang="es-ES" sz="1400" spc="-5" dirty="0">
                <a:latin typeface="Calibri" panose="020F0502020204030204"/>
                <a:cs typeface="Calibri" panose="020F0502020204030204"/>
              </a:rPr>
              <a:t>LA</a:t>
            </a:r>
            <a:r>
              <a:rPr lang="es-ES" sz="1400" spc="20" dirty="0">
                <a:latin typeface="Calibri" panose="020F0502020204030204"/>
                <a:cs typeface="Calibri" panose="020F0502020204030204"/>
              </a:rPr>
              <a:t> </a:t>
            </a:r>
            <a:r>
              <a:rPr lang="es-ES" sz="1400" spc="-15" dirty="0">
                <a:latin typeface="Calibri" panose="020F0502020204030204"/>
                <a:cs typeface="Calibri" panose="020F0502020204030204"/>
              </a:rPr>
              <a:t>CANTIDAD</a:t>
            </a:r>
            <a:r>
              <a:rPr lang="es-ES" sz="1400" spc="20" dirty="0">
                <a:latin typeface="Calibri" panose="020F0502020204030204"/>
                <a:cs typeface="Calibri" panose="020F0502020204030204"/>
              </a:rPr>
              <a:t> </a:t>
            </a:r>
            <a:r>
              <a:rPr lang="es-ES" sz="1400" spc="-10" dirty="0">
                <a:latin typeface="Calibri" panose="020F0502020204030204"/>
                <a:cs typeface="Calibri" panose="020F0502020204030204"/>
              </a:rPr>
              <a:t>QUE</a:t>
            </a:r>
            <a:r>
              <a:rPr lang="es-ES" sz="1400" spc="25" dirty="0">
                <a:latin typeface="Calibri" panose="020F0502020204030204"/>
                <a:cs typeface="Calibri" panose="020F0502020204030204"/>
              </a:rPr>
              <a:t> </a:t>
            </a:r>
            <a:r>
              <a:rPr lang="es-ES" sz="1400" spc="-5" dirty="0">
                <a:latin typeface="Calibri" panose="020F0502020204030204"/>
                <a:cs typeface="Calibri" panose="020F0502020204030204"/>
              </a:rPr>
              <a:t>SE</a:t>
            </a:r>
            <a:r>
              <a:rPr lang="es-ES" sz="1400" spc="25" dirty="0">
                <a:latin typeface="Calibri" panose="020F0502020204030204"/>
                <a:cs typeface="Calibri" panose="020F0502020204030204"/>
              </a:rPr>
              <a:t> </a:t>
            </a:r>
            <a:r>
              <a:rPr lang="es-ES" sz="1400" spc="-15" dirty="0">
                <a:latin typeface="Calibri" panose="020F0502020204030204"/>
                <a:cs typeface="Calibri" panose="020F0502020204030204"/>
              </a:rPr>
              <a:t>OBTENGA, ÉSTA</a:t>
            </a:r>
            <a:r>
              <a:rPr lang="es-ES" sz="1400" spc="130" dirty="0">
                <a:latin typeface="Calibri" panose="020F0502020204030204"/>
                <a:cs typeface="Calibri" panose="020F0502020204030204"/>
              </a:rPr>
              <a:t> </a:t>
            </a:r>
            <a:r>
              <a:rPr lang="es-ES" sz="1400" spc="-5" dirty="0">
                <a:latin typeface="Calibri" panose="020F0502020204030204"/>
                <a:cs typeface="Calibri" panose="020F0502020204030204"/>
              </a:rPr>
              <a:t>SE</a:t>
            </a:r>
            <a:r>
              <a:rPr lang="es-ES" sz="1400" spc="135" dirty="0">
                <a:latin typeface="Calibri" panose="020F0502020204030204"/>
                <a:cs typeface="Calibri" panose="020F0502020204030204"/>
              </a:rPr>
              <a:t> </a:t>
            </a:r>
            <a:r>
              <a:rPr lang="es-ES" sz="1400" spc="-10" dirty="0">
                <a:latin typeface="Calibri" panose="020F0502020204030204"/>
                <a:cs typeface="Calibri" panose="020F0502020204030204"/>
              </a:rPr>
              <a:t>DENOMINA</a:t>
            </a:r>
            <a:r>
              <a:rPr lang="es-ES" sz="1400" spc="130" dirty="0">
                <a:latin typeface="Calibri" panose="020F0502020204030204"/>
                <a:cs typeface="Calibri" panose="020F0502020204030204"/>
              </a:rPr>
              <a:t> </a:t>
            </a:r>
            <a:r>
              <a:rPr lang="es-ES" sz="1400" spc="-15" dirty="0">
                <a:latin typeface="Calibri" panose="020F0502020204030204"/>
                <a:cs typeface="Calibri" panose="020F0502020204030204"/>
              </a:rPr>
              <a:t>"RESULTADO</a:t>
            </a:r>
            <a:r>
              <a:rPr lang="es-ES" sz="1400" spc="130" dirty="0">
                <a:latin typeface="Calibri" panose="020F0502020204030204"/>
                <a:cs typeface="Calibri" panose="020F0502020204030204"/>
              </a:rPr>
              <a:t> </a:t>
            </a:r>
            <a:r>
              <a:rPr lang="es-ES" sz="1400" spc="-10" dirty="0">
                <a:latin typeface="Calibri" panose="020F0502020204030204"/>
                <a:cs typeface="Calibri" panose="020F0502020204030204"/>
              </a:rPr>
              <a:t>FISCAL"</a:t>
            </a:r>
            <a:r>
              <a:rPr lang="es-ES" sz="1400" spc="130" dirty="0">
                <a:latin typeface="Calibri" panose="020F0502020204030204"/>
                <a:cs typeface="Calibri" panose="020F0502020204030204"/>
              </a:rPr>
              <a:t> </a:t>
            </a:r>
            <a:r>
              <a:rPr lang="es-ES" sz="1400" dirty="0">
                <a:latin typeface="Calibri" panose="020F0502020204030204"/>
                <a:cs typeface="Calibri" panose="020F0502020204030204"/>
              </a:rPr>
              <a:t>Y</a:t>
            </a:r>
            <a:r>
              <a:rPr lang="es-ES" sz="1400" spc="130" dirty="0">
                <a:latin typeface="Calibri" panose="020F0502020204030204"/>
                <a:cs typeface="Calibri" panose="020F0502020204030204"/>
              </a:rPr>
              <a:t> </a:t>
            </a:r>
            <a:r>
              <a:rPr lang="es-ES" sz="1400" spc="-15" dirty="0">
                <a:latin typeface="Calibri" panose="020F0502020204030204"/>
                <a:cs typeface="Calibri" panose="020F0502020204030204"/>
              </a:rPr>
              <a:t>CONSTITUYE</a:t>
            </a:r>
            <a:r>
              <a:rPr lang="es-ES" sz="1400" spc="140" dirty="0">
                <a:latin typeface="Calibri" panose="020F0502020204030204"/>
                <a:cs typeface="Calibri" panose="020F0502020204030204"/>
              </a:rPr>
              <a:t> </a:t>
            </a:r>
            <a:r>
              <a:rPr lang="es-ES" sz="1400" spc="-5" dirty="0">
                <a:latin typeface="Calibri" panose="020F0502020204030204"/>
                <a:cs typeface="Calibri" panose="020F0502020204030204"/>
              </a:rPr>
              <a:t>LA</a:t>
            </a:r>
            <a:r>
              <a:rPr lang="es-ES" sz="1400" spc="130" dirty="0">
                <a:latin typeface="Calibri" panose="020F0502020204030204"/>
                <a:cs typeface="Calibri" panose="020F0502020204030204"/>
              </a:rPr>
              <a:t> </a:t>
            </a:r>
            <a:r>
              <a:rPr lang="es-ES" sz="1400" spc="-10" dirty="0">
                <a:latin typeface="Calibri" panose="020F0502020204030204"/>
                <a:cs typeface="Calibri" panose="020F0502020204030204"/>
              </a:rPr>
              <a:t>BASE</a:t>
            </a:r>
            <a:r>
              <a:rPr lang="es-ES" sz="1400" spc="135" dirty="0">
                <a:latin typeface="Calibri" panose="020F0502020204030204"/>
                <a:cs typeface="Calibri" panose="020F0502020204030204"/>
              </a:rPr>
              <a:t> </a:t>
            </a:r>
            <a:r>
              <a:rPr lang="es-ES" sz="1400" spc="-15" dirty="0">
                <a:latin typeface="Calibri" panose="020F0502020204030204"/>
                <a:cs typeface="Calibri" panose="020F0502020204030204"/>
              </a:rPr>
              <a:t>GRAVABLE</a:t>
            </a:r>
            <a:r>
              <a:rPr lang="es-ES" sz="1400" spc="140" dirty="0">
                <a:latin typeface="Calibri" panose="020F0502020204030204"/>
                <a:cs typeface="Calibri" panose="020F0502020204030204"/>
              </a:rPr>
              <a:t> </a:t>
            </a:r>
            <a:r>
              <a:rPr lang="es-ES" sz="1400" spc="-15" dirty="0">
                <a:latin typeface="Calibri" panose="020F0502020204030204"/>
                <a:cs typeface="Calibri" panose="020F0502020204030204"/>
              </a:rPr>
              <a:t>PARA</a:t>
            </a:r>
            <a:r>
              <a:rPr lang="es-ES" sz="1400" spc="130" dirty="0">
                <a:latin typeface="Calibri" panose="020F0502020204030204"/>
                <a:cs typeface="Calibri" panose="020F0502020204030204"/>
              </a:rPr>
              <a:t> </a:t>
            </a:r>
            <a:r>
              <a:rPr lang="es-ES" sz="1400" spc="-5" dirty="0">
                <a:latin typeface="Calibri" panose="020F0502020204030204"/>
                <a:cs typeface="Calibri" panose="020F0502020204030204"/>
              </a:rPr>
              <a:t>EL</a:t>
            </a:r>
            <a:r>
              <a:rPr lang="es-ES" sz="1400" spc="130" dirty="0">
                <a:latin typeface="Calibri" panose="020F0502020204030204"/>
                <a:cs typeface="Calibri" panose="020F0502020204030204"/>
              </a:rPr>
              <a:t> </a:t>
            </a:r>
            <a:r>
              <a:rPr lang="es-ES" sz="1400" spc="-10" dirty="0">
                <a:latin typeface="Calibri" panose="020F0502020204030204"/>
                <a:cs typeface="Calibri" panose="020F0502020204030204"/>
              </a:rPr>
              <a:t>PAGO</a:t>
            </a:r>
            <a:r>
              <a:rPr lang="es-ES" sz="1400" spc="125" dirty="0">
                <a:latin typeface="Calibri" panose="020F0502020204030204"/>
                <a:cs typeface="Calibri" panose="020F0502020204030204"/>
              </a:rPr>
              <a:t> </a:t>
            </a:r>
            <a:r>
              <a:rPr lang="es-ES" sz="1400" spc="-5" dirty="0">
                <a:latin typeface="Calibri" panose="020F0502020204030204"/>
                <a:cs typeface="Calibri" panose="020F0502020204030204"/>
              </a:rPr>
              <a:t>DEL</a:t>
            </a:r>
            <a:r>
              <a:rPr lang="es-ES" sz="1400" spc="135" dirty="0">
                <a:latin typeface="Calibri" panose="020F0502020204030204"/>
                <a:cs typeface="Calibri" panose="020F0502020204030204"/>
              </a:rPr>
              <a:t> </a:t>
            </a:r>
            <a:r>
              <a:rPr lang="es-ES" sz="1400" spc="-10" dirty="0">
                <a:latin typeface="Calibri" panose="020F0502020204030204"/>
                <a:cs typeface="Calibri" panose="020F0502020204030204"/>
              </a:rPr>
              <a:t>IMPUESTO.</a:t>
            </a:r>
            <a:r>
              <a:rPr lang="es-ES" sz="1400" spc="130" dirty="0">
                <a:latin typeface="Calibri" panose="020F0502020204030204"/>
                <a:cs typeface="Calibri" panose="020F0502020204030204"/>
              </a:rPr>
              <a:t> </a:t>
            </a:r>
            <a:r>
              <a:rPr lang="es-ES" sz="1400" dirty="0">
                <a:latin typeface="Calibri" panose="020F0502020204030204"/>
                <a:cs typeface="Calibri" panose="020F0502020204030204"/>
              </a:rPr>
              <a:t>EN</a:t>
            </a:r>
            <a:r>
              <a:rPr lang="es-ES" sz="1400" spc="130" dirty="0">
                <a:latin typeface="Calibri" panose="020F0502020204030204"/>
                <a:cs typeface="Calibri" panose="020F0502020204030204"/>
              </a:rPr>
              <a:t> </a:t>
            </a:r>
            <a:r>
              <a:rPr lang="es-ES" sz="1400" spc="-5" dirty="0">
                <a:latin typeface="Calibri" panose="020F0502020204030204"/>
                <a:cs typeface="Calibri" panose="020F0502020204030204"/>
              </a:rPr>
              <a:t>ESE</a:t>
            </a:r>
            <a:r>
              <a:rPr lang="es-ES" sz="1400" spc="140" dirty="0">
                <a:latin typeface="Calibri" panose="020F0502020204030204"/>
                <a:cs typeface="Calibri" panose="020F0502020204030204"/>
              </a:rPr>
              <a:t> </a:t>
            </a:r>
            <a:r>
              <a:rPr lang="es-ES" sz="1400" spc="-15" dirty="0">
                <a:latin typeface="Calibri" panose="020F0502020204030204"/>
                <a:cs typeface="Calibri" panose="020F0502020204030204"/>
              </a:rPr>
              <a:t>SENTIDO,</a:t>
            </a:r>
            <a:r>
              <a:rPr lang="es-ES" sz="1400" spc="135" dirty="0">
                <a:latin typeface="Calibri" panose="020F0502020204030204"/>
                <a:cs typeface="Calibri" panose="020F0502020204030204"/>
              </a:rPr>
              <a:t> </a:t>
            </a:r>
            <a:r>
              <a:rPr lang="es-ES" sz="1400" spc="-10" dirty="0">
                <a:latin typeface="Calibri" panose="020F0502020204030204"/>
                <a:cs typeface="Calibri" panose="020F0502020204030204"/>
              </a:rPr>
              <a:t>SÓLO</a:t>
            </a:r>
            <a:r>
              <a:rPr lang="es-ES" sz="1400" spc="135" dirty="0">
                <a:latin typeface="Calibri" panose="020F0502020204030204"/>
                <a:cs typeface="Calibri" panose="020F0502020204030204"/>
              </a:rPr>
              <a:t> </a:t>
            </a:r>
            <a:r>
              <a:rPr lang="es-ES" sz="1400" spc="-10" dirty="0">
                <a:latin typeface="Calibri" panose="020F0502020204030204"/>
                <a:cs typeface="Calibri" panose="020F0502020204030204"/>
              </a:rPr>
              <a:t>PUEDE </a:t>
            </a:r>
            <a:r>
              <a:rPr lang="es-ES" sz="1400" spc="-5" dirty="0">
                <a:latin typeface="Calibri" panose="020F0502020204030204"/>
                <a:cs typeface="Calibri" panose="020F0502020204030204"/>
              </a:rPr>
              <a:t> </a:t>
            </a:r>
            <a:r>
              <a:rPr lang="es-ES" sz="1400" spc="-10" dirty="0">
                <a:latin typeface="Calibri" panose="020F0502020204030204"/>
                <a:cs typeface="Calibri" panose="020F0502020204030204"/>
              </a:rPr>
              <a:t>HABER</a:t>
            </a:r>
            <a:r>
              <a:rPr lang="es-ES" sz="1400" spc="65" dirty="0">
                <a:latin typeface="Calibri" panose="020F0502020204030204"/>
                <a:cs typeface="Calibri" panose="020F0502020204030204"/>
              </a:rPr>
              <a:t> </a:t>
            </a:r>
            <a:r>
              <a:rPr lang="es-ES" sz="1400" spc="-5" dirty="0">
                <a:latin typeface="Calibri" panose="020F0502020204030204"/>
                <a:cs typeface="Calibri" panose="020F0502020204030204"/>
              </a:rPr>
              <a:t>UN</a:t>
            </a:r>
            <a:r>
              <a:rPr lang="es-ES" sz="1400" spc="50" dirty="0">
                <a:latin typeface="Calibri" panose="020F0502020204030204"/>
                <a:cs typeface="Calibri" panose="020F0502020204030204"/>
              </a:rPr>
              <a:t> </a:t>
            </a:r>
            <a:r>
              <a:rPr lang="es-ES" sz="1400" spc="-15" dirty="0">
                <a:latin typeface="Calibri" panose="020F0502020204030204"/>
                <a:cs typeface="Calibri" panose="020F0502020204030204"/>
              </a:rPr>
              <a:t>RESULTADO</a:t>
            </a:r>
            <a:r>
              <a:rPr lang="es-ES" sz="1400" spc="70" dirty="0">
                <a:latin typeface="Calibri" panose="020F0502020204030204"/>
                <a:cs typeface="Calibri" panose="020F0502020204030204"/>
              </a:rPr>
              <a:t> </a:t>
            </a:r>
            <a:r>
              <a:rPr lang="es-ES" sz="1400" spc="-10" dirty="0">
                <a:latin typeface="Calibri" panose="020F0502020204030204"/>
                <a:cs typeface="Calibri" panose="020F0502020204030204"/>
              </a:rPr>
              <a:t>FISCAL</a:t>
            </a:r>
            <a:r>
              <a:rPr lang="es-ES" sz="1400" spc="60" dirty="0">
                <a:latin typeface="Calibri" panose="020F0502020204030204"/>
                <a:cs typeface="Calibri" panose="020F0502020204030204"/>
              </a:rPr>
              <a:t> </a:t>
            </a:r>
            <a:r>
              <a:rPr lang="es-ES" sz="1400" spc="-10" dirty="0">
                <a:latin typeface="Calibri" panose="020F0502020204030204"/>
                <a:cs typeface="Calibri" panose="020F0502020204030204"/>
              </a:rPr>
              <a:t>POSITIVO</a:t>
            </a:r>
            <a:r>
              <a:rPr lang="es-ES" sz="1400" spc="55" dirty="0">
                <a:latin typeface="Calibri" panose="020F0502020204030204"/>
                <a:cs typeface="Calibri" panose="020F0502020204030204"/>
              </a:rPr>
              <a:t> </a:t>
            </a:r>
            <a:r>
              <a:rPr lang="es-ES" sz="1400" spc="-10" dirty="0">
                <a:latin typeface="Calibri" panose="020F0502020204030204"/>
                <a:cs typeface="Calibri" panose="020F0502020204030204"/>
              </a:rPr>
              <a:t>(IGUAL</a:t>
            </a:r>
            <a:r>
              <a:rPr lang="es-ES" sz="1400" spc="55" dirty="0">
                <a:latin typeface="Calibri" panose="020F0502020204030204"/>
                <a:cs typeface="Calibri" panose="020F0502020204030204"/>
              </a:rPr>
              <a:t> </a:t>
            </a:r>
            <a:r>
              <a:rPr lang="es-ES" sz="1400" dirty="0">
                <a:latin typeface="Calibri" panose="020F0502020204030204"/>
                <a:cs typeface="Calibri" panose="020F0502020204030204"/>
              </a:rPr>
              <a:t>O</a:t>
            </a:r>
            <a:r>
              <a:rPr lang="es-ES" sz="1400" spc="45" dirty="0">
                <a:latin typeface="Calibri" panose="020F0502020204030204"/>
                <a:cs typeface="Calibri" panose="020F0502020204030204"/>
              </a:rPr>
              <a:t> </a:t>
            </a:r>
            <a:r>
              <a:rPr lang="es-ES" sz="1400" spc="-10" dirty="0">
                <a:latin typeface="Calibri" panose="020F0502020204030204"/>
                <a:cs typeface="Calibri" panose="020F0502020204030204"/>
              </a:rPr>
              <a:t>SUPERIOR</a:t>
            </a:r>
            <a:r>
              <a:rPr lang="es-ES" sz="1400" spc="65" dirty="0">
                <a:latin typeface="Calibri" panose="020F0502020204030204"/>
                <a:cs typeface="Calibri" panose="020F0502020204030204"/>
              </a:rPr>
              <a:t> </a:t>
            </a:r>
            <a:r>
              <a:rPr lang="es-ES" sz="1400" dirty="0">
                <a:latin typeface="Calibri" panose="020F0502020204030204"/>
                <a:cs typeface="Calibri" panose="020F0502020204030204"/>
              </a:rPr>
              <a:t>A</a:t>
            </a:r>
            <a:r>
              <a:rPr lang="es-ES" sz="1400" spc="45" dirty="0">
                <a:latin typeface="Calibri" panose="020F0502020204030204"/>
                <a:cs typeface="Calibri" panose="020F0502020204030204"/>
              </a:rPr>
              <a:t> </a:t>
            </a:r>
            <a:r>
              <a:rPr lang="es-ES" sz="1400" spc="-5" dirty="0">
                <a:latin typeface="Calibri" panose="020F0502020204030204"/>
                <a:cs typeface="Calibri" panose="020F0502020204030204"/>
              </a:rPr>
              <a:t>UNO)</a:t>
            </a:r>
            <a:r>
              <a:rPr lang="es-ES" sz="1400" spc="55" dirty="0">
                <a:latin typeface="Calibri" panose="020F0502020204030204"/>
                <a:cs typeface="Calibri" panose="020F0502020204030204"/>
              </a:rPr>
              <a:t> </a:t>
            </a:r>
            <a:r>
              <a:rPr lang="es-ES" sz="1400" dirty="0">
                <a:latin typeface="Calibri" panose="020F0502020204030204"/>
                <a:cs typeface="Calibri" panose="020F0502020204030204"/>
              </a:rPr>
              <a:t>O</a:t>
            </a:r>
            <a:r>
              <a:rPr lang="es-ES" sz="1400" spc="55" dirty="0">
                <a:latin typeface="Calibri" panose="020F0502020204030204"/>
                <a:cs typeface="Calibri" panose="020F0502020204030204"/>
              </a:rPr>
              <a:t> </a:t>
            </a:r>
            <a:r>
              <a:rPr lang="es-ES" sz="1400" spc="-5" dirty="0">
                <a:latin typeface="Calibri" panose="020F0502020204030204"/>
                <a:cs typeface="Calibri" panose="020F0502020204030204"/>
              </a:rPr>
              <a:t>DE</a:t>
            </a:r>
            <a:r>
              <a:rPr lang="es-ES" sz="1400" spc="55" dirty="0">
                <a:latin typeface="Calibri" panose="020F0502020204030204"/>
                <a:cs typeface="Calibri" panose="020F0502020204030204"/>
              </a:rPr>
              <a:t> </a:t>
            </a:r>
            <a:r>
              <a:rPr lang="es-ES" sz="1400" spc="-15" dirty="0">
                <a:latin typeface="Calibri" panose="020F0502020204030204"/>
                <a:cs typeface="Calibri" panose="020F0502020204030204"/>
              </a:rPr>
              <a:t>CERO,</a:t>
            </a:r>
            <a:r>
              <a:rPr lang="es-ES" sz="1400" spc="70" dirty="0">
                <a:latin typeface="Calibri" panose="020F0502020204030204"/>
                <a:cs typeface="Calibri" panose="020F0502020204030204"/>
              </a:rPr>
              <a:t> </a:t>
            </a:r>
            <a:r>
              <a:rPr lang="es-ES" sz="1400" spc="-15" dirty="0">
                <a:latin typeface="Calibri" panose="020F0502020204030204"/>
                <a:cs typeface="Calibri" panose="020F0502020204030204"/>
              </a:rPr>
              <a:t>ESTE</a:t>
            </a:r>
            <a:r>
              <a:rPr lang="es-ES" sz="1400" spc="70" dirty="0">
                <a:latin typeface="Calibri" panose="020F0502020204030204"/>
                <a:cs typeface="Calibri" panose="020F0502020204030204"/>
              </a:rPr>
              <a:t> </a:t>
            </a:r>
            <a:r>
              <a:rPr lang="es-ES" sz="1400" spc="-15" dirty="0">
                <a:latin typeface="Calibri" panose="020F0502020204030204"/>
                <a:cs typeface="Calibri" panose="020F0502020204030204"/>
              </a:rPr>
              <a:t>ÚLTIMO,</a:t>
            </a:r>
            <a:r>
              <a:rPr lang="es-ES" sz="1400" spc="65" dirty="0">
                <a:latin typeface="Calibri" panose="020F0502020204030204"/>
                <a:cs typeface="Calibri" panose="020F0502020204030204"/>
              </a:rPr>
              <a:t> </a:t>
            </a:r>
            <a:r>
              <a:rPr lang="es-ES" sz="1400" spc="-5" dirty="0">
                <a:latin typeface="Calibri" panose="020F0502020204030204"/>
                <a:cs typeface="Calibri" panose="020F0502020204030204"/>
              </a:rPr>
              <a:t>AL</a:t>
            </a:r>
            <a:r>
              <a:rPr lang="es-ES" sz="1400" spc="55" dirty="0">
                <a:latin typeface="Calibri" panose="020F0502020204030204"/>
                <a:cs typeface="Calibri" panose="020F0502020204030204"/>
              </a:rPr>
              <a:t> </a:t>
            </a:r>
            <a:r>
              <a:rPr lang="es-ES" sz="1400" spc="-10" dirty="0">
                <a:latin typeface="Calibri" panose="020F0502020204030204"/>
                <a:cs typeface="Calibri" panose="020F0502020204030204"/>
              </a:rPr>
              <a:t>APLICAR</a:t>
            </a:r>
            <a:r>
              <a:rPr lang="es-ES" sz="1400" spc="65" dirty="0">
                <a:latin typeface="Calibri" panose="020F0502020204030204"/>
                <a:cs typeface="Calibri" panose="020F0502020204030204"/>
              </a:rPr>
              <a:t> </a:t>
            </a:r>
            <a:r>
              <a:rPr lang="es-ES" sz="1400" spc="-5" dirty="0">
                <a:latin typeface="Calibri" panose="020F0502020204030204"/>
                <a:cs typeface="Calibri" panose="020F0502020204030204"/>
              </a:rPr>
              <a:t>LA</a:t>
            </a:r>
            <a:r>
              <a:rPr lang="es-ES" sz="1400" spc="50" dirty="0">
                <a:latin typeface="Calibri" panose="020F0502020204030204"/>
                <a:cs typeface="Calibri" panose="020F0502020204030204"/>
              </a:rPr>
              <a:t> </a:t>
            </a:r>
            <a:r>
              <a:rPr lang="es-ES" sz="1400" spc="-10" dirty="0">
                <a:latin typeface="Calibri" panose="020F0502020204030204"/>
                <a:cs typeface="Calibri" panose="020F0502020204030204"/>
              </a:rPr>
              <a:t>TASA</a:t>
            </a:r>
            <a:r>
              <a:rPr lang="es-ES" sz="1400" spc="55" dirty="0">
                <a:latin typeface="Calibri" panose="020F0502020204030204"/>
                <a:cs typeface="Calibri" panose="020F0502020204030204"/>
              </a:rPr>
              <a:t> </a:t>
            </a:r>
            <a:r>
              <a:rPr lang="es-ES" sz="1400" spc="-5" dirty="0">
                <a:latin typeface="Calibri" panose="020F0502020204030204"/>
                <a:cs typeface="Calibri" panose="020F0502020204030204"/>
              </a:rPr>
              <a:t>DEL</a:t>
            </a:r>
            <a:r>
              <a:rPr lang="es-ES" sz="1400" spc="55" dirty="0">
                <a:latin typeface="Calibri" panose="020F0502020204030204"/>
                <a:cs typeface="Calibri" panose="020F0502020204030204"/>
              </a:rPr>
              <a:t> </a:t>
            </a:r>
            <a:r>
              <a:rPr lang="es-ES" sz="1400" spc="-15" dirty="0">
                <a:latin typeface="Calibri" panose="020F0502020204030204"/>
                <a:cs typeface="Calibri" panose="020F0502020204030204"/>
              </a:rPr>
              <a:t>IMPUESTO, </a:t>
            </a:r>
            <a:r>
              <a:rPr lang="es-ES" sz="1400" spc="-10" dirty="0">
                <a:latin typeface="Calibri" panose="020F0502020204030204"/>
                <a:cs typeface="Calibri" panose="020F0502020204030204"/>
              </a:rPr>
              <a:t>NECESARIAMENTE</a:t>
            </a:r>
            <a:r>
              <a:rPr lang="es-ES" sz="1400" spc="20" dirty="0">
                <a:latin typeface="Calibri" panose="020F0502020204030204"/>
                <a:cs typeface="Calibri" panose="020F0502020204030204"/>
              </a:rPr>
              <a:t> </a:t>
            </a:r>
            <a:r>
              <a:rPr lang="es-ES" sz="1400" spc="-15" dirty="0">
                <a:latin typeface="Calibri" panose="020F0502020204030204"/>
                <a:cs typeface="Calibri" panose="020F0502020204030204"/>
              </a:rPr>
              <a:t>DARÁ</a:t>
            </a:r>
            <a:r>
              <a:rPr lang="es-ES" sz="1400" spc="15" dirty="0">
                <a:latin typeface="Calibri" panose="020F0502020204030204"/>
                <a:cs typeface="Calibri" panose="020F0502020204030204"/>
              </a:rPr>
              <a:t> </a:t>
            </a:r>
            <a:r>
              <a:rPr lang="es-ES" sz="1400" spc="-10" dirty="0">
                <a:latin typeface="Calibri" panose="020F0502020204030204"/>
                <a:cs typeface="Calibri" panose="020F0502020204030204"/>
              </a:rPr>
              <a:t>COMO</a:t>
            </a:r>
            <a:r>
              <a:rPr lang="es-ES" sz="1400" spc="10" dirty="0">
                <a:latin typeface="Calibri" panose="020F0502020204030204"/>
                <a:cs typeface="Calibri" panose="020F0502020204030204"/>
              </a:rPr>
              <a:t> </a:t>
            </a:r>
            <a:r>
              <a:rPr lang="es-ES" sz="1400" spc="-15" dirty="0">
                <a:latin typeface="Calibri" panose="020F0502020204030204"/>
                <a:cs typeface="Calibri" panose="020F0502020204030204"/>
              </a:rPr>
              <a:t>RESULTADO</a:t>
            </a:r>
            <a:r>
              <a:rPr lang="es-ES" sz="1400" spc="20" dirty="0">
                <a:latin typeface="Calibri" panose="020F0502020204030204"/>
                <a:cs typeface="Calibri" panose="020F0502020204030204"/>
              </a:rPr>
              <a:t> </a:t>
            </a:r>
            <a:r>
              <a:rPr lang="es-ES" sz="1400" spc="-5" dirty="0">
                <a:latin typeface="Calibri" panose="020F0502020204030204"/>
                <a:cs typeface="Calibri" panose="020F0502020204030204"/>
              </a:rPr>
              <a:t>LA</a:t>
            </a:r>
            <a:r>
              <a:rPr lang="es-ES" sz="1400" spc="15" dirty="0">
                <a:latin typeface="Calibri" panose="020F0502020204030204"/>
                <a:cs typeface="Calibri" panose="020F0502020204030204"/>
              </a:rPr>
              <a:t> </a:t>
            </a:r>
            <a:r>
              <a:rPr lang="es-ES" sz="1400" spc="-15" dirty="0">
                <a:latin typeface="Calibri" panose="020F0502020204030204"/>
                <a:cs typeface="Calibri" panose="020F0502020204030204"/>
              </a:rPr>
              <a:t>CANTIDAD</a:t>
            </a:r>
            <a:r>
              <a:rPr lang="es-ES" sz="1400" spc="15" dirty="0">
                <a:latin typeface="Calibri" panose="020F0502020204030204"/>
                <a:cs typeface="Calibri" panose="020F0502020204030204"/>
              </a:rPr>
              <a:t> </a:t>
            </a:r>
            <a:r>
              <a:rPr lang="es-ES" sz="1400" spc="-5" dirty="0">
                <a:latin typeface="Calibri" panose="020F0502020204030204"/>
                <a:cs typeface="Calibri" panose="020F0502020204030204"/>
              </a:rPr>
              <a:t>DE</a:t>
            </a:r>
            <a:r>
              <a:rPr lang="es-ES" sz="1400" spc="20" dirty="0">
                <a:latin typeface="Calibri" panose="020F0502020204030204"/>
                <a:cs typeface="Calibri" panose="020F0502020204030204"/>
              </a:rPr>
              <a:t> </a:t>
            </a:r>
            <a:r>
              <a:rPr lang="es-ES" sz="1400" spc="-15" dirty="0">
                <a:latin typeface="Calibri" panose="020F0502020204030204"/>
                <a:cs typeface="Calibri" panose="020F0502020204030204"/>
              </a:rPr>
              <a:t>CERO,</a:t>
            </a:r>
            <a:r>
              <a:rPr lang="es-ES" sz="1400" spc="20" dirty="0">
                <a:latin typeface="Calibri" panose="020F0502020204030204"/>
                <a:cs typeface="Calibri" panose="020F0502020204030204"/>
              </a:rPr>
              <a:t> </a:t>
            </a:r>
            <a:r>
              <a:rPr lang="es-ES" sz="1400" spc="-5" dirty="0">
                <a:latin typeface="Calibri" panose="020F0502020204030204"/>
                <a:cs typeface="Calibri" panose="020F0502020204030204"/>
              </a:rPr>
              <a:t>POR</a:t>
            </a:r>
            <a:r>
              <a:rPr lang="es-ES" sz="1400" spc="20" dirty="0">
                <a:latin typeface="Calibri" panose="020F0502020204030204"/>
                <a:cs typeface="Calibri" panose="020F0502020204030204"/>
              </a:rPr>
              <a:t> </a:t>
            </a:r>
            <a:r>
              <a:rPr lang="es-ES" sz="1400" spc="-5" dirty="0">
                <a:latin typeface="Calibri" panose="020F0502020204030204"/>
                <a:cs typeface="Calibri" panose="020F0502020204030204"/>
              </a:rPr>
              <a:t>LO</a:t>
            </a:r>
            <a:r>
              <a:rPr lang="es-ES" sz="1400" spc="20" dirty="0">
                <a:latin typeface="Calibri" panose="020F0502020204030204"/>
                <a:cs typeface="Calibri" panose="020F0502020204030204"/>
              </a:rPr>
              <a:t> </a:t>
            </a:r>
            <a:r>
              <a:rPr lang="es-ES" sz="1400" spc="-10" dirty="0">
                <a:latin typeface="Calibri" panose="020F0502020204030204"/>
                <a:cs typeface="Calibri" panose="020F0502020204030204"/>
              </a:rPr>
              <a:t>QUE</a:t>
            </a:r>
            <a:r>
              <a:rPr lang="es-ES" sz="1400" spc="20" dirty="0">
                <a:latin typeface="Calibri" panose="020F0502020204030204"/>
                <a:cs typeface="Calibri" panose="020F0502020204030204"/>
              </a:rPr>
              <a:t> </a:t>
            </a:r>
            <a:r>
              <a:rPr lang="es-ES" sz="1400" spc="-5" dirty="0">
                <a:latin typeface="Calibri" panose="020F0502020204030204"/>
                <a:cs typeface="Calibri" panose="020F0502020204030204"/>
              </a:rPr>
              <a:t>NO</a:t>
            </a:r>
            <a:r>
              <a:rPr lang="es-ES" sz="1400" spc="15" dirty="0">
                <a:latin typeface="Calibri" panose="020F0502020204030204"/>
                <a:cs typeface="Calibri" panose="020F0502020204030204"/>
              </a:rPr>
              <a:t> </a:t>
            </a:r>
            <a:r>
              <a:rPr lang="es-ES" sz="1400" spc="-15" dirty="0">
                <a:latin typeface="Calibri" panose="020F0502020204030204"/>
                <a:cs typeface="Calibri" panose="020F0502020204030204"/>
              </a:rPr>
              <a:t>HABRÁ</a:t>
            </a:r>
            <a:r>
              <a:rPr lang="es-ES" sz="1400" spc="15" dirty="0">
                <a:latin typeface="Calibri" panose="020F0502020204030204"/>
                <a:cs typeface="Calibri" panose="020F0502020204030204"/>
              </a:rPr>
              <a:t> </a:t>
            </a:r>
            <a:r>
              <a:rPr lang="es-ES" sz="1400" spc="-10" dirty="0">
                <a:latin typeface="Calibri" panose="020F0502020204030204"/>
                <a:cs typeface="Calibri" panose="020F0502020204030204"/>
              </a:rPr>
              <a:t>IMPUESTO</a:t>
            </a:r>
            <a:r>
              <a:rPr lang="es-ES" sz="1400" spc="15" dirty="0">
                <a:latin typeface="Calibri" panose="020F0502020204030204"/>
                <a:cs typeface="Calibri" panose="020F0502020204030204"/>
              </a:rPr>
              <a:t> </a:t>
            </a:r>
            <a:r>
              <a:rPr lang="es-ES" sz="1400" dirty="0">
                <a:latin typeface="Calibri" panose="020F0502020204030204"/>
                <a:cs typeface="Calibri" panose="020F0502020204030204"/>
              </a:rPr>
              <a:t>A</a:t>
            </a:r>
            <a:r>
              <a:rPr lang="es-ES" sz="1400" spc="15" dirty="0">
                <a:latin typeface="Calibri" panose="020F0502020204030204"/>
                <a:cs typeface="Calibri" panose="020F0502020204030204"/>
              </a:rPr>
              <a:t> </a:t>
            </a:r>
            <a:r>
              <a:rPr lang="es-ES" sz="1400" spc="-15" dirty="0">
                <a:latin typeface="Calibri" panose="020F0502020204030204"/>
                <a:cs typeface="Calibri" panose="020F0502020204030204"/>
              </a:rPr>
              <a:t>CARGO.</a:t>
            </a:r>
            <a:r>
              <a:rPr lang="es-ES" sz="1400" spc="15" dirty="0">
                <a:latin typeface="Calibri" panose="020F0502020204030204"/>
                <a:cs typeface="Calibri" panose="020F0502020204030204"/>
              </a:rPr>
              <a:t> </a:t>
            </a:r>
            <a:r>
              <a:rPr lang="es-ES" sz="1400" spc="-5" dirty="0">
                <a:latin typeface="Calibri" panose="020F0502020204030204"/>
                <a:cs typeface="Calibri" panose="020F0502020204030204"/>
              </a:rPr>
              <a:t>NO</a:t>
            </a:r>
            <a:r>
              <a:rPr lang="es-ES" sz="1400" spc="10" dirty="0">
                <a:latin typeface="Calibri" panose="020F0502020204030204"/>
                <a:cs typeface="Calibri" panose="020F0502020204030204"/>
              </a:rPr>
              <a:t> </a:t>
            </a:r>
            <a:r>
              <a:rPr lang="es-ES" sz="1400" spc="-15" dirty="0">
                <a:latin typeface="Calibri" panose="020F0502020204030204"/>
                <a:cs typeface="Calibri" panose="020F0502020204030204"/>
              </a:rPr>
              <a:t>OBSTA</a:t>
            </a:r>
            <a:r>
              <a:rPr lang="es-ES" sz="1400" spc="15" dirty="0">
                <a:latin typeface="Calibri" panose="020F0502020204030204"/>
                <a:cs typeface="Calibri" panose="020F0502020204030204"/>
              </a:rPr>
              <a:t> </a:t>
            </a:r>
            <a:r>
              <a:rPr lang="es-ES" sz="1400" dirty="0">
                <a:latin typeface="Calibri" panose="020F0502020204030204"/>
                <a:cs typeface="Calibri" panose="020F0502020204030204"/>
              </a:rPr>
              <a:t>A</a:t>
            </a:r>
            <a:r>
              <a:rPr lang="es-ES" sz="1400" spc="15" dirty="0">
                <a:latin typeface="Calibri" panose="020F0502020204030204"/>
                <a:cs typeface="Calibri" panose="020F0502020204030204"/>
              </a:rPr>
              <a:t> </a:t>
            </a:r>
            <a:r>
              <a:rPr lang="es-ES" sz="1400" spc="-5" dirty="0">
                <a:latin typeface="Calibri" panose="020F0502020204030204"/>
                <a:cs typeface="Calibri" panose="020F0502020204030204"/>
              </a:rPr>
              <a:t>LO</a:t>
            </a:r>
            <a:r>
              <a:rPr lang="es-ES" sz="1400" spc="20" dirty="0">
                <a:latin typeface="Calibri" panose="020F0502020204030204"/>
                <a:cs typeface="Calibri" panose="020F0502020204030204"/>
              </a:rPr>
              <a:t> </a:t>
            </a:r>
            <a:r>
              <a:rPr lang="es-ES" sz="1400" spc="-10" dirty="0">
                <a:latin typeface="Calibri" panose="020F0502020204030204"/>
                <a:cs typeface="Calibri" panose="020F0502020204030204"/>
              </a:rPr>
              <a:t>ANTERIOR</a:t>
            </a:r>
            <a:r>
              <a:rPr lang="es-ES" sz="1400" spc="20" dirty="0">
                <a:latin typeface="Calibri" panose="020F0502020204030204"/>
                <a:cs typeface="Calibri" panose="020F0502020204030204"/>
              </a:rPr>
              <a:t> </a:t>
            </a:r>
            <a:r>
              <a:rPr lang="es-ES" sz="1400" spc="-10" dirty="0">
                <a:latin typeface="Calibri" panose="020F0502020204030204"/>
                <a:cs typeface="Calibri" panose="020F0502020204030204"/>
              </a:rPr>
              <a:t>QUE </a:t>
            </a:r>
            <a:r>
              <a:rPr lang="es-ES" sz="1400" spc="-5" dirty="0">
                <a:latin typeface="Calibri" panose="020F0502020204030204"/>
                <a:cs typeface="Calibri" panose="020F0502020204030204"/>
              </a:rPr>
              <a:t>EN</a:t>
            </a:r>
            <a:r>
              <a:rPr lang="es-ES" sz="1400" spc="15" dirty="0">
                <a:latin typeface="Calibri" panose="020F0502020204030204"/>
                <a:cs typeface="Calibri" panose="020F0502020204030204"/>
              </a:rPr>
              <a:t> </a:t>
            </a:r>
            <a:r>
              <a:rPr lang="es-ES" sz="1400" spc="-5" dirty="0">
                <a:latin typeface="Calibri" panose="020F0502020204030204"/>
                <a:cs typeface="Calibri" panose="020F0502020204030204"/>
              </a:rPr>
              <a:t>UN</a:t>
            </a:r>
            <a:r>
              <a:rPr lang="es-ES" sz="1400" spc="15" dirty="0">
                <a:latin typeface="Calibri" panose="020F0502020204030204"/>
                <a:cs typeface="Calibri" panose="020F0502020204030204"/>
              </a:rPr>
              <a:t> </a:t>
            </a:r>
            <a:r>
              <a:rPr lang="es-ES" sz="1400" spc="-10" dirty="0">
                <a:latin typeface="Calibri" panose="020F0502020204030204"/>
                <a:cs typeface="Calibri" panose="020F0502020204030204"/>
              </a:rPr>
              <a:t>EJERCICIO</a:t>
            </a:r>
            <a:r>
              <a:rPr lang="es-ES" sz="1400" spc="15" dirty="0">
                <a:latin typeface="Calibri" panose="020F0502020204030204"/>
                <a:cs typeface="Calibri" panose="020F0502020204030204"/>
              </a:rPr>
              <a:t> </a:t>
            </a:r>
            <a:r>
              <a:rPr lang="es-ES" sz="1400" spc="-10" dirty="0">
                <a:latin typeface="Calibri" panose="020F0502020204030204"/>
                <a:cs typeface="Calibri" panose="020F0502020204030204"/>
              </a:rPr>
              <a:t>FISCAL</a:t>
            </a:r>
            <a:r>
              <a:rPr lang="es-ES" sz="1400" spc="25" dirty="0">
                <a:latin typeface="Calibri" panose="020F0502020204030204"/>
                <a:cs typeface="Calibri" panose="020F0502020204030204"/>
              </a:rPr>
              <a:t> </a:t>
            </a:r>
            <a:r>
              <a:rPr lang="es-ES" sz="1400" spc="-10" dirty="0">
                <a:latin typeface="Calibri" panose="020F0502020204030204"/>
                <a:cs typeface="Calibri" panose="020F0502020204030204"/>
              </a:rPr>
              <a:t>LAS</a:t>
            </a:r>
            <a:r>
              <a:rPr lang="es-ES" sz="1400" spc="20" dirty="0">
                <a:latin typeface="Calibri" panose="020F0502020204030204"/>
                <a:cs typeface="Calibri" panose="020F0502020204030204"/>
              </a:rPr>
              <a:t> </a:t>
            </a:r>
            <a:r>
              <a:rPr lang="es-ES" sz="1400" spc="-10" dirty="0">
                <a:latin typeface="Calibri" panose="020F0502020204030204"/>
                <a:cs typeface="Calibri" panose="020F0502020204030204"/>
              </a:rPr>
              <a:t>DEDUCCIONES</a:t>
            </a:r>
            <a:r>
              <a:rPr lang="es-ES" sz="1400" spc="20" dirty="0">
                <a:latin typeface="Calibri" panose="020F0502020204030204"/>
                <a:cs typeface="Calibri" panose="020F0502020204030204"/>
              </a:rPr>
              <a:t> </a:t>
            </a:r>
            <a:r>
              <a:rPr lang="es-ES" sz="1400" spc="-10" dirty="0">
                <a:latin typeface="Calibri" panose="020F0502020204030204"/>
                <a:cs typeface="Calibri" panose="020F0502020204030204"/>
              </a:rPr>
              <a:t>AUTORIZADAS</a:t>
            </a:r>
            <a:r>
              <a:rPr lang="es-ES" sz="1400" spc="20" dirty="0">
                <a:latin typeface="Calibri" panose="020F0502020204030204"/>
                <a:cs typeface="Calibri" panose="020F0502020204030204"/>
              </a:rPr>
              <a:t> </a:t>
            </a:r>
            <a:r>
              <a:rPr lang="es-ES" sz="1400" spc="-15" dirty="0">
                <a:latin typeface="Calibri" panose="020F0502020204030204"/>
                <a:cs typeface="Calibri" panose="020F0502020204030204"/>
              </a:rPr>
              <a:t>EXCEDAN</a:t>
            </a:r>
            <a:r>
              <a:rPr lang="es-ES" sz="1400" spc="20" dirty="0">
                <a:latin typeface="Calibri" panose="020F0502020204030204"/>
                <a:cs typeface="Calibri" panose="020F0502020204030204"/>
              </a:rPr>
              <a:t> </a:t>
            </a:r>
            <a:r>
              <a:rPr lang="es-ES" sz="1400" dirty="0">
                <a:latin typeface="Calibri" panose="020F0502020204030204"/>
                <a:cs typeface="Calibri" panose="020F0502020204030204"/>
              </a:rPr>
              <a:t>A</a:t>
            </a:r>
            <a:r>
              <a:rPr lang="es-ES" sz="1400" spc="15" dirty="0">
                <a:latin typeface="Calibri" panose="020F0502020204030204"/>
                <a:cs typeface="Calibri" panose="020F0502020204030204"/>
              </a:rPr>
              <a:t> </a:t>
            </a:r>
            <a:r>
              <a:rPr lang="es-ES" sz="1400" spc="-5" dirty="0">
                <a:latin typeface="Calibri" panose="020F0502020204030204"/>
                <a:cs typeface="Calibri" panose="020F0502020204030204"/>
              </a:rPr>
              <a:t>LOS</a:t>
            </a:r>
            <a:r>
              <a:rPr lang="es-ES" sz="1400" spc="20" dirty="0">
                <a:latin typeface="Calibri" panose="020F0502020204030204"/>
                <a:cs typeface="Calibri" panose="020F0502020204030204"/>
              </a:rPr>
              <a:t> </a:t>
            </a:r>
            <a:r>
              <a:rPr lang="es-ES" sz="1400" spc="-10" dirty="0">
                <a:latin typeface="Calibri" panose="020F0502020204030204"/>
                <a:cs typeface="Calibri" panose="020F0502020204030204"/>
              </a:rPr>
              <a:t>INGRESOS</a:t>
            </a:r>
            <a:r>
              <a:rPr lang="es-ES" sz="1400" spc="20" dirty="0">
                <a:latin typeface="Calibri" panose="020F0502020204030204"/>
                <a:cs typeface="Calibri" panose="020F0502020204030204"/>
              </a:rPr>
              <a:t> </a:t>
            </a:r>
            <a:r>
              <a:rPr lang="es-ES" sz="1400" spc="-10" dirty="0">
                <a:latin typeface="Calibri" panose="020F0502020204030204"/>
                <a:cs typeface="Calibri" panose="020F0502020204030204"/>
              </a:rPr>
              <a:t>ACUMULABLES,</a:t>
            </a:r>
            <a:r>
              <a:rPr lang="es-ES" sz="1400" spc="25" dirty="0">
                <a:latin typeface="Calibri" panose="020F0502020204030204"/>
                <a:cs typeface="Calibri" panose="020F0502020204030204"/>
              </a:rPr>
              <a:t> </a:t>
            </a:r>
            <a:r>
              <a:rPr lang="es-ES" sz="1400" spc="-10" dirty="0">
                <a:latin typeface="Calibri" panose="020F0502020204030204"/>
                <a:cs typeface="Calibri" panose="020F0502020204030204"/>
              </a:rPr>
              <a:t>PUES</a:t>
            </a:r>
            <a:r>
              <a:rPr lang="es-ES" sz="1400" spc="20" dirty="0">
                <a:latin typeface="Calibri" panose="020F0502020204030204"/>
                <a:cs typeface="Calibri" panose="020F0502020204030204"/>
              </a:rPr>
              <a:t> </a:t>
            </a:r>
            <a:r>
              <a:rPr lang="es-ES" sz="1400" spc="-5" dirty="0">
                <a:latin typeface="Calibri" panose="020F0502020204030204"/>
                <a:cs typeface="Calibri" panose="020F0502020204030204"/>
              </a:rPr>
              <a:t>ELLO</a:t>
            </a:r>
            <a:r>
              <a:rPr lang="es-ES" sz="1400" spc="25" dirty="0">
                <a:latin typeface="Calibri" panose="020F0502020204030204"/>
                <a:cs typeface="Calibri" panose="020F0502020204030204"/>
              </a:rPr>
              <a:t> </a:t>
            </a:r>
            <a:r>
              <a:rPr lang="es-ES" sz="1400" spc="-10" dirty="0">
                <a:latin typeface="Calibri" panose="020F0502020204030204"/>
                <a:cs typeface="Calibri" panose="020F0502020204030204"/>
              </a:rPr>
              <a:t>IMPLICA</a:t>
            </a:r>
            <a:r>
              <a:rPr lang="es-ES" sz="1400" spc="25" dirty="0">
                <a:latin typeface="Calibri" panose="020F0502020204030204"/>
                <a:cs typeface="Calibri" panose="020F0502020204030204"/>
              </a:rPr>
              <a:t> </a:t>
            </a:r>
            <a:r>
              <a:rPr lang="es-ES" sz="1400" spc="-5" dirty="0">
                <a:latin typeface="Calibri" panose="020F0502020204030204"/>
                <a:cs typeface="Calibri" panose="020F0502020204030204"/>
              </a:rPr>
              <a:t>LA</a:t>
            </a:r>
            <a:r>
              <a:rPr lang="es-ES" sz="1400" spc="15" dirty="0">
                <a:latin typeface="Calibri" panose="020F0502020204030204"/>
                <a:cs typeface="Calibri" panose="020F0502020204030204"/>
              </a:rPr>
              <a:t> </a:t>
            </a:r>
            <a:r>
              <a:rPr lang="es-ES" sz="1400" spc="-15" dirty="0">
                <a:latin typeface="Calibri" panose="020F0502020204030204"/>
                <a:cs typeface="Calibri" panose="020F0502020204030204"/>
              </a:rPr>
              <a:t>EXISTENCIA</a:t>
            </a:r>
            <a:r>
              <a:rPr lang="es-ES" sz="1400" spc="15" dirty="0">
                <a:latin typeface="Calibri" panose="020F0502020204030204"/>
                <a:cs typeface="Calibri" panose="020F0502020204030204"/>
              </a:rPr>
              <a:t> </a:t>
            </a:r>
            <a:r>
              <a:rPr lang="es-ES" sz="1400" spc="-5" dirty="0">
                <a:latin typeface="Calibri" panose="020F0502020204030204"/>
                <a:cs typeface="Calibri" panose="020F0502020204030204"/>
              </a:rPr>
              <a:t>DE</a:t>
            </a:r>
            <a:r>
              <a:rPr lang="es-ES" sz="1400" spc="25" dirty="0">
                <a:latin typeface="Calibri" panose="020F0502020204030204"/>
                <a:cs typeface="Calibri" panose="020F0502020204030204"/>
              </a:rPr>
              <a:t> </a:t>
            </a:r>
            <a:r>
              <a:rPr lang="es-ES" sz="1400" spc="-10" dirty="0">
                <a:latin typeface="Calibri" panose="020F0502020204030204"/>
                <a:cs typeface="Calibri" panose="020F0502020204030204"/>
              </a:rPr>
              <a:t>UNA  PÉRDIDA</a:t>
            </a:r>
            <a:r>
              <a:rPr lang="es-ES" sz="1400" spc="55" dirty="0">
                <a:latin typeface="Calibri" panose="020F0502020204030204"/>
                <a:cs typeface="Calibri" panose="020F0502020204030204"/>
              </a:rPr>
              <a:t> </a:t>
            </a:r>
            <a:r>
              <a:rPr lang="es-ES" sz="1400" spc="-10" dirty="0">
                <a:latin typeface="Calibri" panose="020F0502020204030204"/>
                <a:cs typeface="Calibri" panose="020F0502020204030204"/>
              </a:rPr>
              <a:t>FISCAL</a:t>
            </a:r>
            <a:r>
              <a:rPr lang="es-ES" sz="1400" spc="60" dirty="0">
                <a:latin typeface="Calibri" panose="020F0502020204030204"/>
                <a:cs typeface="Calibri" panose="020F0502020204030204"/>
              </a:rPr>
              <a:t> </a:t>
            </a:r>
            <a:r>
              <a:rPr lang="es-ES" sz="1400" spc="-15" dirty="0">
                <a:latin typeface="Calibri" panose="020F0502020204030204"/>
                <a:cs typeface="Calibri" panose="020F0502020204030204"/>
              </a:rPr>
              <a:t>CONFORME</a:t>
            </a:r>
            <a:r>
              <a:rPr lang="es-ES" sz="1400" spc="65" dirty="0">
                <a:latin typeface="Calibri" panose="020F0502020204030204"/>
                <a:cs typeface="Calibri" panose="020F0502020204030204"/>
              </a:rPr>
              <a:t> </a:t>
            </a:r>
            <a:r>
              <a:rPr lang="es-ES" sz="1400" spc="-5" dirty="0">
                <a:latin typeface="Calibri" panose="020F0502020204030204"/>
                <a:cs typeface="Calibri" panose="020F0502020204030204"/>
              </a:rPr>
              <a:t>AL</a:t>
            </a:r>
            <a:r>
              <a:rPr lang="es-ES" sz="1400" spc="60" dirty="0">
                <a:latin typeface="Calibri" panose="020F0502020204030204"/>
                <a:cs typeface="Calibri" panose="020F0502020204030204"/>
              </a:rPr>
              <a:t> </a:t>
            </a:r>
            <a:r>
              <a:rPr lang="es-ES" sz="1400" spc="-10" dirty="0">
                <a:latin typeface="Calibri" panose="020F0502020204030204"/>
                <a:cs typeface="Calibri" panose="020F0502020204030204"/>
              </a:rPr>
              <a:t>ARTICULO</a:t>
            </a:r>
            <a:r>
              <a:rPr lang="es-ES" sz="1400" spc="55" dirty="0">
                <a:latin typeface="Calibri" panose="020F0502020204030204"/>
                <a:cs typeface="Calibri" panose="020F0502020204030204"/>
              </a:rPr>
              <a:t> </a:t>
            </a:r>
            <a:r>
              <a:rPr lang="es-ES" sz="1400" spc="-5" dirty="0">
                <a:latin typeface="Calibri" panose="020F0502020204030204"/>
                <a:cs typeface="Calibri" panose="020F0502020204030204"/>
              </a:rPr>
              <a:t>61</a:t>
            </a:r>
            <a:r>
              <a:rPr lang="es-ES" sz="1400" spc="65" dirty="0">
                <a:latin typeface="Calibri" panose="020F0502020204030204"/>
                <a:cs typeface="Calibri" panose="020F0502020204030204"/>
              </a:rPr>
              <a:t> </a:t>
            </a:r>
            <a:r>
              <a:rPr lang="es-ES" sz="1400" spc="-5" dirty="0">
                <a:latin typeface="Calibri" panose="020F0502020204030204"/>
                <a:cs typeface="Calibri" panose="020F0502020204030204"/>
              </a:rPr>
              <a:t>DE</a:t>
            </a:r>
            <a:r>
              <a:rPr lang="es-ES" sz="1400" spc="65" dirty="0">
                <a:latin typeface="Calibri" panose="020F0502020204030204"/>
                <a:cs typeface="Calibri" panose="020F0502020204030204"/>
              </a:rPr>
              <a:t> </a:t>
            </a:r>
            <a:r>
              <a:rPr lang="es-ES" sz="1400" spc="-5" dirty="0">
                <a:latin typeface="Calibri" panose="020F0502020204030204"/>
                <a:cs typeface="Calibri" panose="020F0502020204030204"/>
              </a:rPr>
              <a:t>LA</a:t>
            </a:r>
            <a:r>
              <a:rPr lang="es-ES" sz="1400" spc="60" dirty="0">
                <a:latin typeface="Calibri" panose="020F0502020204030204"/>
                <a:cs typeface="Calibri" panose="020F0502020204030204"/>
              </a:rPr>
              <a:t> </a:t>
            </a:r>
            <a:r>
              <a:rPr lang="es-ES" sz="1400" spc="-10" dirty="0">
                <a:latin typeface="Calibri" panose="020F0502020204030204"/>
                <a:cs typeface="Calibri" panose="020F0502020204030204"/>
              </a:rPr>
              <a:t>LEY</a:t>
            </a:r>
            <a:r>
              <a:rPr lang="es-ES" sz="1400" spc="65" dirty="0">
                <a:latin typeface="Calibri" panose="020F0502020204030204"/>
                <a:cs typeface="Calibri" panose="020F0502020204030204"/>
              </a:rPr>
              <a:t> </a:t>
            </a:r>
            <a:r>
              <a:rPr lang="es-ES" sz="1400" spc="-5" dirty="0">
                <a:latin typeface="Calibri" panose="020F0502020204030204"/>
                <a:cs typeface="Calibri" panose="020F0502020204030204"/>
              </a:rPr>
              <a:t>DEL</a:t>
            </a:r>
            <a:r>
              <a:rPr lang="es-ES" sz="1400" spc="60" dirty="0">
                <a:latin typeface="Calibri" panose="020F0502020204030204"/>
                <a:cs typeface="Calibri" panose="020F0502020204030204"/>
              </a:rPr>
              <a:t> </a:t>
            </a:r>
            <a:r>
              <a:rPr lang="es-ES" sz="1400" spc="-10" dirty="0">
                <a:latin typeface="Calibri" panose="020F0502020204030204"/>
                <a:cs typeface="Calibri" panose="020F0502020204030204"/>
              </a:rPr>
              <a:t>IMPUESTO</a:t>
            </a:r>
            <a:r>
              <a:rPr lang="es-ES" sz="1400" spc="55" dirty="0">
                <a:latin typeface="Calibri" panose="020F0502020204030204"/>
                <a:cs typeface="Calibri" panose="020F0502020204030204"/>
              </a:rPr>
              <a:t> </a:t>
            </a:r>
            <a:r>
              <a:rPr lang="es-ES" sz="1400" spc="-10" dirty="0">
                <a:latin typeface="Calibri" panose="020F0502020204030204"/>
                <a:cs typeface="Calibri" panose="020F0502020204030204"/>
              </a:rPr>
              <a:t>SOBRE</a:t>
            </a:r>
            <a:r>
              <a:rPr lang="es-ES" sz="1400" spc="65" dirty="0">
                <a:latin typeface="Calibri" panose="020F0502020204030204"/>
                <a:cs typeface="Calibri" panose="020F0502020204030204"/>
              </a:rPr>
              <a:t> </a:t>
            </a:r>
            <a:r>
              <a:rPr lang="es-ES" sz="1400" spc="-5" dirty="0">
                <a:latin typeface="Calibri" panose="020F0502020204030204"/>
                <a:cs typeface="Calibri" panose="020F0502020204030204"/>
              </a:rPr>
              <a:t>LA</a:t>
            </a:r>
            <a:r>
              <a:rPr lang="es-ES" sz="1400" spc="60" dirty="0">
                <a:latin typeface="Calibri" panose="020F0502020204030204"/>
                <a:cs typeface="Calibri" panose="020F0502020204030204"/>
              </a:rPr>
              <a:t> </a:t>
            </a:r>
            <a:r>
              <a:rPr lang="es-ES" sz="1400" spc="-20" dirty="0">
                <a:latin typeface="Calibri" panose="020F0502020204030204"/>
                <a:cs typeface="Calibri" panose="020F0502020204030204"/>
              </a:rPr>
              <a:t>RENTA</a:t>
            </a:r>
            <a:r>
              <a:rPr lang="es-ES" sz="1400" spc="60" dirty="0">
                <a:latin typeface="Calibri" panose="020F0502020204030204"/>
                <a:cs typeface="Calibri" panose="020F0502020204030204"/>
              </a:rPr>
              <a:t> </a:t>
            </a:r>
            <a:r>
              <a:rPr lang="es-ES" sz="1400" spc="-10" dirty="0">
                <a:latin typeface="Calibri" panose="020F0502020204030204"/>
                <a:cs typeface="Calibri" panose="020F0502020204030204"/>
              </a:rPr>
              <a:t>(NUMERAL</a:t>
            </a:r>
            <a:r>
              <a:rPr lang="es-ES" sz="1400" spc="60" dirty="0">
                <a:latin typeface="Calibri" panose="020F0502020204030204"/>
                <a:cs typeface="Calibri" panose="020F0502020204030204"/>
              </a:rPr>
              <a:t> </a:t>
            </a:r>
            <a:r>
              <a:rPr lang="es-ES" sz="1400" spc="-10" dirty="0">
                <a:latin typeface="Calibri" panose="020F0502020204030204"/>
                <a:cs typeface="Calibri" panose="020F0502020204030204"/>
              </a:rPr>
              <a:t>QUE</a:t>
            </a:r>
            <a:r>
              <a:rPr lang="es-ES" sz="1400" spc="65" dirty="0">
                <a:latin typeface="Calibri" panose="020F0502020204030204"/>
                <a:cs typeface="Calibri" panose="020F0502020204030204"/>
              </a:rPr>
              <a:t> </a:t>
            </a:r>
            <a:r>
              <a:rPr lang="es-ES" sz="1400" spc="-10" dirty="0">
                <a:latin typeface="Calibri" panose="020F0502020204030204"/>
                <a:cs typeface="Calibri" panose="020F0502020204030204"/>
              </a:rPr>
              <a:t>CONTIENE</a:t>
            </a:r>
            <a:r>
              <a:rPr lang="es-ES" sz="1400" spc="65" dirty="0">
                <a:latin typeface="Calibri" panose="020F0502020204030204"/>
                <a:cs typeface="Calibri" panose="020F0502020204030204"/>
              </a:rPr>
              <a:t> </a:t>
            </a:r>
            <a:r>
              <a:rPr lang="es-ES" sz="1400" spc="-5" dirty="0">
                <a:latin typeface="Calibri" panose="020F0502020204030204"/>
                <a:cs typeface="Calibri" panose="020F0502020204030204"/>
              </a:rPr>
              <a:t>SU</a:t>
            </a:r>
            <a:r>
              <a:rPr lang="es-ES" sz="1400" spc="60" dirty="0">
                <a:latin typeface="Calibri" panose="020F0502020204030204"/>
                <a:cs typeface="Calibri" panose="020F0502020204030204"/>
              </a:rPr>
              <a:t> </a:t>
            </a:r>
            <a:r>
              <a:rPr lang="es-ES" sz="1400" spc="-10" dirty="0">
                <a:latin typeface="Calibri" panose="020F0502020204030204"/>
                <a:cs typeface="Calibri" panose="020F0502020204030204"/>
              </a:rPr>
              <a:t>DEFINICIÓN</a:t>
            </a:r>
            <a:r>
              <a:rPr lang="es-ES" sz="1400" spc="60" dirty="0">
                <a:latin typeface="Calibri" panose="020F0502020204030204"/>
                <a:cs typeface="Calibri" panose="020F0502020204030204"/>
              </a:rPr>
              <a:t> </a:t>
            </a:r>
            <a:r>
              <a:rPr lang="es-ES" sz="1400" spc="-10" dirty="0">
                <a:latin typeface="Calibri" panose="020F0502020204030204"/>
                <a:cs typeface="Calibri" panose="020F0502020204030204"/>
              </a:rPr>
              <a:t>EXPRESA), QUE</a:t>
            </a:r>
            <a:r>
              <a:rPr lang="es-ES" sz="1400" spc="40" dirty="0">
                <a:latin typeface="Calibri" panose="020F0502020204030204"/>
                <a:cs typeface="Calibri" panose="020F0502020204030204"/>
              </a:rPr>
              <a:t> </a:t>
            </a:r>
            <a:r>
              <a:rPr lang="es-ES" sz="1400" spc="-10" dirty="0">
                <a:latin typeface="Calibri" panose="020F0502020204030204"/>
                <a:cs typeface="Calibri" panose="020F0502020204030204"/>
              </a:rPr>
              <a:t>PODRÁ</a:t>
            </a:r>
            <a:r>
              <a:rPr lang="es-ES" sz="1400" spc="35" dirty="0">
                <a:latin typeface="Calibri" panose="020F0502020204030204"/>
                <a:cs typeface="Calibri" panose="020F0502020204030204"/>
              </a:rPr>
              <a:t> </a:t>
            </a:r>
            <a:r>
              <a:rPr lang="es-ES" sz="1400" spc="-10" dirty="0">
                <a:latin typeface="Calibri" panose="020F0502020204030204"/>
                <a:cs typeface="Calibri" panose="020F0502020204030204"/>
              </a:rPr>
              <a:t>DISMINUIRSE</a:t>
            </a:r>
            <a:r>
              <a:rPr lang="es-ES" sz="1400" spc="40" dirty="0">
                <a:latin typeface="Calibri" panose="020F0502020204030204"/>
                <a:cs typeface="Calibri" panose="020F0502020204030204"/>
              </a:rPr>
              <a:t> </a:t>
            </a:r>
            <a:r>
              <a:rPr lang="es-ES" sz="1400" spc="-5" dirty="0">
                <a:latin typeface="Calibri" panose="020F0502020204030204"/>
                <a:cs typeface="Calibri" panose="020F0502020204030204"/>
              </a:rPr>
              <a:t>DE</a:t>
            </a:r>
            <a:r>
              <a:rPr lang="es-ES" sz="1400" spc="45" dirty="0">
                <a:latin typeface="Calibri" panose="020F0502020204030204"/>
                <a:cs typeface="Calibri" panose="020F0502020204030204"/>
              </a:rPr>
              <a:t> </a:t>
            </a:r>
            <a:r>
              <a:rPr lang="es-ES" sz="1400" spc="-5" dirty="0">
                <a:latin typeface="Calibri" panose="020F0502020204030204"/>
                <a:cs typeface="Calibri" panose="020F0502020204030204"/>
              </a:rPr>
              <a:t>LA</a:t>
            </a:r>
            <a:r>
              <a:rPr lang="es-ES" sz="1400" spc="30" dirty="0">
                <a:latin typeface="Calibri" panose="020F0502020204030204"/>
                <a:cs typeface="Calibri" panose="020F0502020204030204"/>
              </a:rPr>
              <a:t> </a:t>
            </a:r>
            <a:r>
              <a:rPr lang="es-ES" sz="1400" spc="-10" dirty="0">
                <a:latin typeface="Calibri" panose="020F0502020204030204"/>
                <a:cs typeface="Calibri" panose="020F0502020204030204"/>
              </a:rPr>
              <a:t>UTILIDAD</a:t>
            </a:r>
            <a:r>
              <a:rPr lang="es-ES" sz="1400" spc="35" dirty="0">
                <a:latin typeface="Calibri" panose="020F0502020204030204"/>
                <a:cs typeface="Calibri" panose="020F0502020204030204"/>
              </a:rPr>
              <a:t> </a:t>
            </a:r>
            <a:r>
              <a:rPr lang="es-ES" sz="1400" spc="-10" dirty="0">
                <a:latin typeface="Calibri" panose="020F0502020204030204"/>
                <a:cs typeface="Calibri" panose="020F0502020204030204"/>
              </a:rPr>
              <a:t>FISCAL</a:t>
            </a:r>
            <a:r>
              <a:rPr lang="es-ES" sz="1400" spc="40" dirty="0">
                <a:latin typeface="Calibri" panose="020F0502020204030204"/>
                <a:cs typeface="Calibri" panose="020F0502020204030204"/>
              </a:rPr>
              <a:t> </a:t>
            </a:r>
            <a:r>
              <a:rPr lang="es-ES" sz="1400" spc="-5" dirty="0">
                <a:latin typeface="Calibri" panose="020F0502020204030204"/>
                <a:cs typeface="Calibri" panose="020F0502020204030204"/>
              </a:rPr>
              <a:t>EN</a:t>
            </a:r>
            <a:r>
              <a:rPr lang="es-ES" sz="1400" spc="35" dirty="0">
                <a:latin typeface="Calibri" panose="020F0502020204030204"/>
                <a:cs typeface="Calibri" panose="020F0502020204030204"/>
              </a:rPr>
              <a:t> </a:t>
            </a:r>
            <a:r>
              <a:rPr lang="es-ES" sz="1400" spc="-5" dirty="0">
                <a:latin typeface="Calibri" panose="020F0502020204030204"/>
                <a:cs typeface="Calibri" panose="020F0502020204030204"/>
              </a:rPr>
              <a:t>LOS</a:t>
            </a:r>
            <a:r>
              <a:rPr lang="es-ES" sz="1400" spc="40" dirty="0">
                <a:latin typeface="Calibri" panose="020F0502020204030204"/>
                <a:cs typeface="Calibri" panose="020F0502020204030204"/>
              </a:rPr>
              <a:t> </a:t>
            </a:r>
            <a:r>
              <a:rPr lang="es-ES" sz="1400" spc="-10" dirty="0">
                <a:latin typeface="Calibri" panose="020F0502020204030204"/>
                <a:cs typeface="Calibri" panose="020F0502020204030204"/>
              </a:rPr>
              <a:t>DIEZ</a:t>
            </a:r>
            <a:r>
              <a:rPr lang="es-ES" sz="1400" spc="40" dirty="0">
                <a:latin typeface="Calibri" panose="020F0502020204030204"/>
                <a:cs typeface="Calibri" panose="020F0502020204030204"/>
              </a:rPr>
              <a:t> </a:t>
            </a:r>
            <a:r>
              <a:rPr lang="es-ES" sz="1400" spc="-10" dirty="0">
                <a:latin typeface="Calibri" panose="020F0502020204030204"/>
                <a:cs typeface="Calibri" panose="020F0502020204030204"/>
              </a:rPr>
              <a:t>EJERCICIOS</a:t>
            </a:r>
            <a:r>
              <a:rPr lang="es-ES" sz="1400" spc="40" dirty="0">
                <a:latin typeface="Calibri" panose="020F0502020204030204"/>
                <a:cs typeface="Calibri" panose="020F0502020204030204"/>
              </a:rPr>
              <a:t> </a:t>
            </a:r>
            <a:r>
              <a:rPr lang="es-ES" sz="1400" spc="-10" dirty="0">
                <a:latin typeface="Calibri" panose="020F0502020204030204"/>
                <a:cs typeface="Calibri" panose="020F0502020204030204"/>
              </a:rPr>
              <a:t>SIGUIENTES</a:t>
            </a:r>
            <a:r>
              <a:rPr lang="es-ES" sz="1400" spc="40" dirty="0">
                <a:latin typeface="Calibri" panose="020F0502020204030204"/>
                <a:cs typeface="Calibri" panose="020F0502020204030204"/>
              </a:rPr>
              <a:t> </a:t>
            </a:r>
            <a:r>
              <a:rPr lang="es-ES" sz="1400" dirty="0">
                <a:latin typeface="Calibri" panose="020F0502020204030204"/>
                <a:cs typeface="Calibri" panose="020F0502020204030204"/>
              </a:rPr>
              <a:t>A</a:t>
            </a:r>
            <a:r>
              <a:rPr lang="es-ES" sz="1400" spc="35" dirty="0">
                <a:latin typeface="Calibri" panose="020F0502020204030204"/>
                <a:cs typeface="Calibri" panose="020F0502020204030204"/>
              </a:rPr>
              <a:t> </a:t>
            </a:r>
            <a:r>
              <a:rPr lang="es-ES" sz="1400" spc="-10" dirty="0">
                <a:latin typeface="Calibri" panose="020F0502020204030204"/>
                <a:cs typeface="Calibri" panose="020F0502020204030204"/>
              </a:rPr>
              <a:t>AQUEL</a:t>
            </a:r>
            <a:r>
              <a:rPr lang="es-ES" sz="1400" spc="35" dirty="0">
                <a:latin typeface="Calibri" panose="020F0502020204030204"/>
                <a:cs typeface="Calibri" panose="020F0502020204030204"/>
              </a:rPr>
              <a:t> </a:t>
            </a:r>
            <a:r>
              <a:rPr lang="es-ES" sz="1400" spc="-5" dirty="0">
                <a:latin typeface="Calibri" panose="020F0502020204030204"/>
                <a:cs typeface="Calibri" panose="020F0502020204030204"/>
              </a:rPr>
              <a:t>EN</a:t>
            </a:r>
            <a:r>
              <a:rPr lang="es-ES" sz="1400" spc="30" dirty="0">
                <a:latin typeface="Calibri" panose="020F0502020204030204"/>
                <a:cs typeface="Calibri" panose="020F0502020204030204"/>
              </a:rPr>
              <a:t> </a:t>
            </a:r>
            <a:r>
              <a:rPr lang="es-ES" sz="1400" spc="-10" dirty="0">
                <a:latin typeface="Calibri" panose="020F0502020204030204"/>
                <a:cs typeface="Calibri" panose="020F0502020204030204"/>
              </a:rPr>
              <a:t>QUE</a:t>
            </a:r>
            <a:r>
              <a:rPr lang="es-ES" sz="1400" spc="45" dirty="0">
                <a:latin typeface="Calibri" panose="020F0502020204030204"/>
                <a:cs typeface="Calibri" panose="020F0502020204030204"/>
              </a:rPr>
              <a:t> </a:t>
            </a:r>
            <a:r>
              <a:rPr lang="es-ES" sz="1400" spc="-5" dirty="0">
                <a:latin typeface="Calibri" panose="020F0502020204030204"/>
                <a:cs typeface="Calibri" panose="020F0502020204030204"/>
              </a:rPr>
              <a:t>SE</a:t>
            </a:r>
            <a:r>
              <a:rPr lang="es-ES" sz="1400" spc="45" dirty="0">
                <a:latin typeface="Calibri" panose="020F0502020204030204"/>
                <a:cs typeface="Calibri" panose="020F0502020204030204"/>
              </a:rPr>
              <a:t> </a:t>
            </a:r>
            <a:r>
              <a:rPr lang="es-ES" sz="1400" spc="-10" dirty="0">
                <a:latin typeface="Calibri" panose="020F0502020204030204"/>
                <a:cs typeface="Calibri" panose="020F0502020204030204"/>
              </a:rPr>
              <a:t>GENERE</a:t>
            </a:r>
            <a:r>
              <a:rPr lang="es-ES" sz="1400" spc="45" dirty="0">
                <a:latin typeface="Calibri" panose="020F0502020204030204"/>
                <a:cs typeface="Calibri" panose="020F0502020204030204"/>
              </a:rPr>
              <a:t> </a:t>
            </a:r>
            <a:r>
              <a:rPr lang="es-ES" sz="1400" spc="-15" dirty="0">
                <a:latin typeface="Calibri" panose="020F0502020204030204"/>
                <a:cs typeface="Calibri" panose="020F0502020204030204"/>
              </a:rPr>
              <a:t>HASTA</a:t>
            </a:r>
            <a:r>
              <a:rPr lang="es-ES" sz="1400" spc="40" dirty="0">
                <a:latin typeface="Calibri" panose="020F0502020204030204"/>
                <a:cs typeface="Calibri" panose="020F0502020204030204"/>
              </a:rPr>
              <a:t> </a:t>
            </a:r>
            <a:r>
              <a:rPr lang="es-ES" sz="1400" spc="-10" dirty="0">
                <a:latin typeface="Calibri" panose="020F0502020204030204"/>
                <a:cs typeface="Calibri" panose="020F0502020204030204"/>
              </a:rPr>
              <a:t>AGOTARLA,</a:t>
            </a:r>
            <a:r>
              <a:rPr lang="es-ES" sz="1400" spc="40" dirty="0">
                <a:latin typeface="Calibri" panose="020F0502020204030204"/>
                <a:cs typeface="Calibri" panose="020F0502020204030204"/>
              </a:rPr>
              <a:t> </a:t>
            </a:r>
            <a:r>
              <a:rPr lang="es-ES" sz="1400" spc="-5" dirty="0">
                <a:latin typeface="Calibri" panose="020F0502020204030204"/>
                <a:cs typeface="Calibri" panose="020F0502020204030204"/>
              </a:rPr>
              <a:t>SIN</a:t>
            </a:r>
            <a:r>
              <a:rPr lang="es-ES" sz="1400" spc="35" dirty="0">
                <a:latin typeface="Calibri" panose="020F0502020204030204"/>
                <a:cs typeface="Calibri" panose="020F0502020204030204"/>
              </a:rPr>
              <a:t> </a:t>
            </a:r>
            <a:r>
              <a:rPr lang="es-ES" sz="1400" spc="-10" dirty="0">
                <a:latin typeface="Calibri" panose="020F0502020204030204"/>
                <a:cs typeface="Calibri" panose="020F0502020204030204"/>
              </a:rPr>
              <a:t>QUE  </a:t>
            </a:r>
            <a:r>
              <a:rPr lang="es-ES" sz="1400" spc="-5" dirty="0">
                <a:latin typeface="Calibri" panose="020F0502020204030204"/>
                <a:cs typeface="Calibri" panose="020F0502020204030204"/>
              </a:rPr>
              <a:t>ELLO</a:t>
            </a:r>
            <a:r>
              <a:rPr lang="es-ES" sz="1400" spc="55" dirty="0">
                <a:latin typeface="Calibri" panose="020F0502020204030204"/>
                <a:cs typeface="Calibri" panose="020F0502020204030204"/>
              </a:rPr>
              <a:t> </a:t>
            </a:r>
            <a:r>
              <a:rPr lang="es-ES" sz="1400" spc="-10" dirty="0">
                <a:latin typeface="Calibri" panose="020F0502020204030204"/>
                <a:cs typeface="Calibri" panose="020F0502020204030204"/>
              </a:rPr>
              <a:t>IMPLIQUE</a:t>
            </a:r>
            <a:r>
              <a:rPr lang="es-ES" sz="1400" spc="75" dirty="0">
                <a:latin typeface="Calibri" panose="020F0502020204030204"/>
                <a:cs typeface="Calibri" panose="020F0502020204030204"/>
              </a:rPr>
              <a:t> </a:t>
            </a:r>
            <a:r>
              <a:rPr lang="es-ES" sz="1400" spc="-10" dirty="0">
                <a:latin typeface="Calibri" panose="020F0502020204030204"/>
                <a:cs typeface="Calibri" panose="020F0502020204030204"/>
              </a:rPr>
              <a:t>QUE</a:t>
            </a:r>
            <a:r>
              <a:rPr lang="es-ES" sz="1400" spc="65" dirty="0">
                <a:latin typeface="Calibri" panose="020F0502020204030204"/>
                <a:cs typeface="Calibri" panose="020F0502020204030204"/>
              </a:rPr>
              <a:t> </a:t>
            </a:r>
            <a:r>
              <a:rPr lang="es-ES" sz="1400" spc="-5" dirty="0">
                <a:latin typeface="Calibri" panose="020F0502020204030204"/>
                <a:cs typeface="Calibri" panose="020F0502020204030204"/>
              </a:rPr>
              <a:t>NO</a:t>
            </a:r>
            <a:r>
              <a:rPr lang="es-ES" sz="1400" spc="75" dirty="0">
                <a:latin typeface="Calibri" panose="020F0502020204030204"/>
                <a:cs typeface="Calibri" panose="020F0502020204030204"/>
              </a:rPr>
              <a:t> </a:t>
            </a:r>
            <a:r>
              <a:rPr lang="es-ES" sz="1400" spc="-15" dirty="0">
                <a:latin typeface="Calibri" panose="020F0502020204030204"/>
                <a:cs typeface="Calibri" panose="020F0502020204030204"/>
              </a:rPr>
              <a:t>EXISTA</a:t>
            </a:r>
            <a:r>
              <a:rPr lang="es-ES" sz="1400" spc="65" dirty="0">
                <a:latin typeface="Calibri" panose="020F0502020204030204"/>
                <a:cs typeface="Calibri" panose="020F0502020204030204"/>
              </a:rPr>
              <a:t> </a:t>
            </a:r>
            <a:r>
              <a:rPr lang="es-ES" sz="1400" spc="-5" dirty="0">
                <a:latin typeface="Calibri" panose="020F0502020204030204"/>
                <a:cs typeface="Calibri" panose="020F0502020204030204"/>
              </a:rPr>
              <a:t>EL</a:t>
            </a:r>
            <a:r>
              <a:rPr lang="es-ES" sz="1400" spc="60" dirty="0">
                <a:latin typeface="Calibri" panose="020F0502020204030204"/>
                <a:cs typeface="Calibri" panose="020F0502020204030204"/>
              </a:rPr>
              <a:t> </a:t>
            </a:r>
            <a:r>
              <a:rPr lang="es-ES" sz="1400" spc="-10" dirty="0">
                <a:latin typeface="Calibri" panose="020F0502020204030204"/>
                <a:cs typeface="Calibri" panose="020F0502020204030204"/>
              </a:rPr>
              <a:t>CONCEPTO</a:t>
            </a:r>
            <a:r>
              <a:rPr lang="es-ES" sz="1400" spc="70" dirty="0">
                <a:latin typeface="Calibri" panose="020F0502020204030204"/>
                <a:cs typeface="Calibri" panose="020F0502020204030204"/>
              </a:rPr>
              <a:t> </a:t>
            </a:r>
            <a:r>
              <a:rPr lang="es-ES" sz="1400" spc="-5" dirty="0">
                <a:latin typeface="Calibri" panose="020F0502020204030204"/>
                <a:cs typeface="Calibri" panose="020F0502020204030204"/>
              </a:rPr>
              <a:t>DE</a:t>
            </a:r>
            <a:r>
              <a:rPr lang="es-ES" sz="1400" spc="70" dirty="0">
                <a:latin typeface="Calibri" panose="020F0502020204030204"/>
                <a:cs typeface="Calibri" panose="020F0502020204030204"/>
              </a:rPr>
              <a:t> </a:t>
            </a:r>
            <a:r>
              <a:rPr lang="es-ES" sz="1400" spc="-15" dirty="0">
                <a:latin typeface="Calibri" panose="020F0502020204030204"/>
                <a:cs typeface="Calibri" panose="020F0502020204030204"/>
              </a:rPr>
              <a:t>"RESULTADO</a:t>
            </a:r>
            <a:r>
              <a:rPr lang="es-ES" sz="1400" spc="70" dirty="0">
                <a:latin typeface="Calibri" panose="020F0502020204030204"/>
                <a:cs typeface="Calibri" panose="020F0502020204030204"/>
              </a:rPr>
              <a:t> </a:t>
            </a:r>
            <a:r>
              <a:rPr lang="es-ES" sz="1400" spc="-10" dirty="0">
                <a:latin typeface="Calibri" panose="020F0502020204030204"/>
                <a:cs typeface="Calibri" panose="020F0502020204030204"/>
              </a:rPr>
              <a:t>FISCAL"</a:t>
            </a:r>
            <a:r>
              <a:rPr lang="es-ES" sz="1400" spc="65" dirty="0">
                <a:latin typeface="Calibri" panose="020F0502020204030204"/>
                <a:cs typeface="Calibri" panose="020F0502020204030204"/>
              </a:rPr>
              <a:t> </a:t>
            </a:r>
            <a:r>
              <a:rPr lang="es-ES" sz="1400" dirty="0">
                <a:latin typeface="Calibri" panose="020F0502020204030204"/>
                <a:cs typeface="Calibri" panose="020F0502020204030204"/>
              </a:rPr>
              <a:t>O</a:t>
            </a:r>
            <a:r>
              <a:rPr lang="es-ES" sz="1400" spc="60" dirty="0">
                <a:latin typeface="Calibri" panose="020F0502020204030204"/>
                <a:cs typeface="Calibri" panose="020F0502020204030204"/>
              </a:rPr>
              <a:t> </a:t>
            </a:r>
            <a:r>
              <a:rPr lang="es-ES" sz="1400" spc="-10" dirty="0">
                <a:latin typeface="Calibri" panose="020F0502020204030204"/>
                <a:cs typeface="Calibri" panose="020F0502020204030204"/>
              </a:rPr>
              <a:t>QUE</a:t>
            </a:r>
            <a:r>
              <a:rPr lang="es-ES" sz="1400" spc="70" dirty="0">
                <a:latin typeface="Calibri" panose="020F0502020204030204"/>
                <a:cs typeface="Calibri" panose="020F0502020204030204"/>
              </a:rPr>
              <a:t> </a:t>
            </a:r>
            <a:r>
              <a:rPr lang="es-ES" sz="1400" spc="-15" dirty="0">
                <a:latin typeface="Calibri" panose="020F0502020204030204"/>
                <a:cs typeface="Calibri" panose="020F0502020204030204"/>
              </a:rPr>
              <a:t>ÉSTE</a:t>
            </a:r>
            <a:r>
              <a:rPr lang="es-ES" sz="1400" spc="70" dirty="0">
                <a:latin typeface="Calibri" panose="020F0502020204030204"/>
                <a:cs typeface="Calibri" panose="020F0502020204030204"/>
              </a:rPr>
              <a:t> </a:t>
            </a:r>
            <a:r>
              <a:rPr lang="es-ES" sz="1400" spc="-5" dirty="0">
                <a:latin typeface="Calibri" panose="020F0502020204030204"/>
                <a:cs typeface="Calibri" panose="020F0502020204030204"/>
              </a:rPr>
              <a:t>SEA</a:t>
            </a:r>
            <a:r>
              <a:rPr lang="es-ES" sz="1400" spc="60" dirty="0">
                <a:latin typeface="Calibri" panose="020F0502020204030204"/>
                <a:cs typeface="Calibri" panose="020F0502020204030204"/>
              </a:rPr>
              <a:t> </a:t>
            </a:r>
            <a:r>
              <a:rPr lang="es-ES" sz="1400" spc="-15" dirty="0">
                <a:latin typeface="Calibri" panose="020F0502020204030204"/>
                <a:cs typeface="Calibri" panose="020F0502020204030204"/>
              </a:rPr>
              <a:t>"NEGATIVO";</a:t>
            </a:r>
            <a:r>
              <a:rPr lang="es-ES" sz="1400" u="heavy" spc="65" dirty="0">
                <a:uFill>
                  <a:solidFill>
                    <a:srgbClr val="000000"/>
                  </a:solidFill>
                </a:uFill>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EN</a:t>
            </a:r>
            <a:r>
              <a:rPr lang="es-ES" sz="1400" u="heavy" spc="65" dirty="0">
                <a:uFill>
                  <a:solidFill>
                    <a:srgbClr val="000000"/>
                  </a:solidFill>
                </a:uFill>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ESOS</a:t>
            </a:r>
            <a:r>
              <a:rPr lang="es-ES" sz="1400" u="heavy" spc="65"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CASOS,</a:t>
            </a:r>
            <a:r>
              <a:rPr lang="es-ES" sz="1400" u="heavy" spc="70" dirty="0">
                <a:uFill>
                  <a:solidFill>
                    <a:srgbClr val="000000"/>
                  </a:solidFill>
                </a:uFill>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EN</a:t>
            </a:r>
            <a:r>
              <a:rPr lang="es-ES" sz="1400" u="heavy" spc="60"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QUE</a:t>
            </a:r>
            <a:r>
              <a:rPr lang="es-ES" sz="1400" u="heavy" spc="70" dirty="0">
                <a:uFill>
                  <a:solidFill>
                    <a:srgbClr val="000000"/>
                  </a:solidFill>
                </a:uFill>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SE</a:t>
            </a:r>
            <a:r>
              <a:rPr lang="es-ES" sz="1400" u="heavy" spc="70" dirty="0">
                <a:uFill>
                  <a:solidFill>
                    <a:srgbClr val="000000"/>
                  </a:solidFill>
                </a:uFill>
                <a:latin typeface="Calibri" panose="020F0502020204030204"/>
                <a:cs typeface="Calibri" panose="020F0502020204030204"/>
              </a:rPr>
              <a:t> </a:t>
            </a:r>
            <a:r>
              <a:rPr lang="es-ES" sz="1400" u="heavy" spc="-10" dirty="0" err="1">
                <a:uFill>
                  <a:solidFill>
                    <a:srgbClr val="000000"/>
                  </a:solidFill>
                </a:uFill>
                <a:latin typeface="Calibri" panose="020F0502020204030204"/>
                <a:cs typeface="Calibri" panose="020F0502020204030204"/>
              </a:rPr>
              <a:t>REﬂEJE</a:t>
            </a:r>
            <a:r>
              <a:rPr lang="es-ES" sz="1400" u="heavy" spc="65"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LA PÉRDIDA</a:t>
            </a:r>
            <a:r>
              <a:rPr lang="es-ES" sz="1400" u="heavy" spc="20"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FISCAL</a:t>
            </a:r>
            <a:r>
              <a:rPr lang="es-ES" sz="1400" u="heavy" spc="25" dirty="0">
                <a:uFill>
                  <a:solidFill>
                    <a:srgbClr val="000000"/>
                  </a:solidFill>
                </a:uFill>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EN</a:t>
            </a:r>
            <a:r>
              <a:rPr lang="es-ES" sz="1400" u="heavy" spc="20" dirty="0">
                <a:uFill>
                  <a:solidFill>
                    <a:srgbClr val="000000"/>
                  </a:solidFill>
                </a:uFill>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EL</a:t>
            </a:r>
            <a:r>
              <a:rPr lang="es-ES" sz="1400" u="heavy" spc="20" dirty="0">
                <a:uFill>
                  <a:solidFill>
                    <a:srgbClr val="000000"/>
                  </a:solidFill>
                </a:uFill>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PRIMER</a:t>
            </a:r>
            <a:r>
              <a:rPr lang="es-ES" sz="1400" u="heavy" spc="30"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PASO</a:t>
            </a:r>
            <a:r>
              <a:rPr lang="es-ES" sz="1400" u="heavy" spc="30" dirty="0">
                <a:uFill>
                  <a:solidFill>
                    <a:srgbClr val="000000"/>
                  </a:solidFill>
                </a:uFill>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DEL</a:t>
            </a:r>
            <a:r>
              <a:rPr lang="es-ES" sz="1400" u="heavy" spc="25"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CÁLCULO</a:t>
            </a:r>
            <a:r>
              <a:rPr lang="es-ES" sz="1400" u="heavy" spc="20" dirty="0">
                <a:uFill>
                  <a:solidFill>
                    <a:srgbClr val="000000"/>
                  </a:solidFill>
                </a:uFill>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DEL</a:t>
            </a:r>
            <a:r>
              <a:rPr lang="es-ES" sz="1400" u="heavy" spc="25"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MISMO,</a:t>
            </a:r>
            <a:r>
              <a:rPr lang="es-ES" sz="1400" u="heavy" spc="30" dirty="0">
                <a:uFill>
                  <a:solidFill>
                    <a:srgbClr val="000000"/>
                  </a:solidFill>
                </a:uFill>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LO</a:t>
            </a:r>
            <a:r>
              <a:rPr lang="es-ES" sz="1400" u="heavy" spc="30"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QUE</a:t>
            </a:r>
            <a:r>
              <a:rPr lang="es-ES" sz="1400" u="heavy" spc="30"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OCURRE</a:t>
            </a:r>
            <a:r>
              <a:rPr lang="es-ES" sz="1400" u="heavy" spc="30"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CON</a:t>
            </a:r>
            <a:r>
              <a:rPr lang="es-ES" sz="1400" u="heavy" spc="20" dirty="0">
                <a:uFill>
                  <a:solidFill>
                    <a:srgbClr val="000000"/>
                  </a:solidFill>
                </a:uFill>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EL</a:t>
            </a:r>
            <a:r>
              <a:rPr lang="es-ES" sz="1400" u="heavy" spc="25" dirty="0">
                <a:uFill>
                  <a:solidFill>
                    <a:srgbClr val="000000"/>
                  </a:solidFill>
                </a:uFill>
                <a:latin typeface="Calibri" panose="020F0502020204030204"/>
                <a:cs typeface="Calibri" panose="020F0502020204030204"/>
              </a:rPr>
              <a:t> </a:t>
            </a:r>
            <a:r>
              <a:rPr lang="es-ES" sz="1400" u="heavy" spc="-15" dirty="0">
                <a:uFill>
                  <a:solidFill>
                    <a:srgbClr val="000000"/>
                  </a:solidFill>
                </a:uFill>
                <a:latin typeface="Calibri" panose="020F0502020204030204"/>
                <a:cs typeface="Calibri" panose="020F0502020204030204"/>
              </a:rPr>
              <a:t>RESULTADO</a:t>
            </a:r>
            <a:r>
              <a:rPr lang="es-ES" sz="1400" u="heavy" spc="20"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FISCAL</a:t>
            </a:r>
            <a:r>
              <a:rPr lang="es-ES" sz="1400" u="heavy" spc="25" dirty="0">
                <a:uFill>
                  <a:solidFill>
                    <a:srgbClr val="000000"/>
                  </a:solidFill>
                </a:uFill>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ES</a:t>
            </a:r>
            <a:r>
              <a:rPr lang="es-ES" sz="1400" u="heavy" spc="25"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QUE</a:t>
            </a:r>
            <a:r>
              <a:rPr lang="es-ES" sz="1400" u="heavy" spc="35" dirty="0">
                <a:uFill>
                  <a:solidFill>
                    <a:srgbClr val="000000"/>
                  </a:solidFill>
                </a:uFill>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LA</a:t>
            </a:r>
            <a:r>
              <a:rPr lang="es-ES" sz="1400" u="heavy" spc="20" dirty="0">
                <a:uFill>
                  <a:solidFill>
                    <a:srgbClr val="000000"/>
                  </a:solidFill>
                </a:uFill>
                <a:latin typeface="Calibri" panose="020F0502020204030204"/>
                <a:cs typeface="Calibri" panose="020F0502020204030204"/>
              </a:rPr>
              <a:t> </a:t>
            </a:r>
            <a:r>
              <a:rPr lang="es-ES" sz="1400" u="heavy" spc="-15" dirty="0">
                <a:uFill>
                  <a:solidFill>
                    <a:srgbClr val="000000"/>
                  </a:solidFill>
                </a:uFill>
                <a:latin typeface="Calibri" panose="020F0502020204030204"/>
                <a:cs typeface="Calibri" panose="020F0502020204030204"/>
              </a:rPr>
              <a:t>CANTIDAD</a:t>
            </a:r>
            <a:r>
              <a:rPr lang="es-ES" sz="1400" u="heavy" spc="20" dirty="0">
                <a:uFill>
                  <a:solidFill>
                    <a:srgbClr val="000000"/>
                  </a:solidFill>
                </a:uFill>
                <a:latin typeface="Calibri" panose="020F0502020204030204"/>
                <a:cs typeface="Calibri" panose="020F0502020204030204"/>
              </a:rPr>
              <a:t> </a:t>
            </a:r>
            <a:r>
              <a:rPr lang="es-ES" sz="1400" u="heavy" dirty="0">
                <a:uFill>
                  <a:solidFill>
                    <a:srgbClr val="000000"/>
                  </a:solidFill>
                </a:uFill>
                <a:latin typeface="Calibri" panose="020F0502020204030204"/>
                <a:cs typeface="Calibri" panose="020F0502020204030204"/>
              </a:rPr>
              <a:t>A</a:t>
            </a:r>
            <a:r>
              <a:rPr lang="es-ES" sz="1400" u="heavy" spc="20"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DETERMINA</a:t>
            </a:r>
            <a:r>
              <a:rPr lang="es-ES" sz="1400" spc="-10" dirty="0">
                <a:latin typeface="Calibri" panose="020F0502020204030204"/>
                <a:cs typeface="Calibri" panose="020F0502020204030204"/>
              </a:rPr>
              <a:t>R </a:t>
            </a:r>
            <a:r>
              <a:rPr lang="es-ES" sz="1400" spc="-5" dirty="0">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ES</a:t>
            </a:r>
            <a:r>
              <a:rPr lang="es-ES" sz="1400" u="heavy" spc="50" dirty="0">
                <a:uFill>
                  <a:solidFill>
                    <a:srgbClr val="000000"/>
                  </a:solidFill>
                </a:uFill>
                <a:latin typeface="Calibri" panose="020F0502020204030204"/>
                <a:cs typeface="Calibri" panose="020F0502020204030204"/>
              </a:rPr>
              <a:t> </a:t>
            </a:r>
            <a:r>
              <a:rPr lang="es-ES" sz="1400" u="heavy" spc="-15" dirty="0">
                <a:uFill>
                  <a:solidFill>
                    <a:srgbClr val="000000"/>
                  </a:solidFill>
                </a:uFill>
                <a:latin typeface="Calibri" panose="020F0502020204030204"/>
                <a:cs typeface="Calibri" panose="020F0502020204030204"/>
              </a:rPr>
              <a:t>CERO,</a:t>
            </a:r>
            <a:r>
              <a:rPr lang="es-ES" sz="1400" u="heavy" spc="55"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PUES</a:t>
            </a:r>
            <a:r>
              <a:rPr lang="es-ES" sz="1400" u="heavy" spc="55" dirty="0">
                <a:uFill>
                  <a:solidFill>
                    <a:srgbClr val="000000"/>
                  </a:solidFill>
                </a:uFill>
                <a:latin typeface="Calibri" panose="020F0502020204030204"/>
                <a:cs typeface="Calibri" panose="020F0502020204030204"/>
              </a:rPr>
              <a:t> </a:t>
            </a:r>
            <a:r>
              <a:rPr lang="es-ES" sz="1400" u="heavy" spc="-15" dirty="0">
                <a:uFill>
                  <a:solidFill>
                    <a:srgbClr val="000000"/>
                  </a:solidFill>
                </a:uFill>
                <a:latin typeface="Calibri" panose="020F0502020204030204"/>
                <a:cs typeface="Calibri" panose="020F0502020204030204"/>
              </a:rPr>
              <a:t>YA</a:t>
            </a:r>
            <a:r>
              <a:rPr lang="es-ES" sz="1400" u="heavy" spc="50" dirty="0">
                <a:uFill>
                  <a:solidFill>
                    <a:srgbClr val="000000"/>
                  </a:solidFill>
                </a:uFill>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NO</a:t>
            </a:r>
            <a:r>
              <a:rPr lang="es-ES" sz="1400" u="heavy" spc="60" dirty="0">
                <a:uFill>
                  <a:solidFill>
                    <a:srgbClr val="000000"/>
                  </a:solidFill>
                </a:uFill>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SE</a:t>
            </a:r>
            <a:r>
              <a:rPr lang="es-ES" sz="1400" u="heavy" spc="55" dirty="0">
                <a:uFill>
                  <a:solidFill>
                    <a:srgbClr val="000000"/>
                  </a:solidFill>
                </a:uFill>
                <a:latin typeface="Calibri" panose="020F0502020204030204"/>
                <a:cs typeface="Calibri" panose="020F0502020204030204"/>
              </a:rPr>
              <a:t> </a:t>
            </a:r>
            <a:r>
              <a:rPr lang="es-ES" sz="1400" u="heavy" spc="-15" dirty="0">
                <a:uFill>
                  <a:solidFill>
                    <a:srgbClr val="000000"/>
                  </a:solidFill>
                </a:uFill>
                <a:latin typeface="Calibri" panose="020F0502020204030204"/>
                <a:cs typeface="Calibri" panose="020F0502020204030204"/>
              </a:rPr>
              <a:t>PODRÁ</a:t>
            </a:r>
            <a:r>
              <a:rPr lang="es-ES" sz="1400" u="heavy" spc="50" dirty="0">
                <a:uFill>
                  <a:solidFill>
                    <a:srgbClr val="000000"/>
                  </a:solidFill>
                </a:uFill>
                <a:latin typeface="Calibri" panose="020F0502020204030204"/>
                <a:cs typeface="Calibri" panose="020F0502020204030204"/>
              </a:rPr>
              <a:t> </a:t>
            </a:r>
            <a:r>
              <a:rPr lang="es-ES" sz="1400" u="heavy" spc="-15" dirty="0">
                <a:uFill>
                  <a:solidFill>
                    <a:srgbClr val="000000"/>
                  </a:solidFill>
                </a:uFill>
                <a:latin typeface="Calibri" panose="020F0502020204030204"/>
                <a:cs typeface="Calibri" panose="020F0502020204030204"/>
              </a:rPr>
              <a:t>REALIZAR</a:t>
            </a:r>
            <a:r>
              <a:rPr lang="es-ES" sz="1400" u="heavy" spc="60" dirty="0">
                <a:uFill>
                  <a:solidFill>
                    <a:srgbClr val="000000"/>
                  </a:solidFill>
                </a:uFill>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EL</a:t>
            </a:r>
            <a:r>
              <a:rPr lang="es-ES" sz="1400" u="heavy" spc="45"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SEGUNDO</a:t>
            </a:r>
            <a:r>
              <a:rPr lang="es-ES" sz="1400" u="heavy" spc="60" dirty="0">
                <a:uFill>
                  <a:solidFill>
                    <a:srgbClr val="000000"/>
                  </a:solidFill>
                </a:uFill>
                <a:latin typeface="Calibri" panose="020F0502020204030204"/>
                <a:cs typeface="Calibri" panose="020F0502020204030204"/>
              </a:rPr>
              <a:t> </a:t>
            </a:r>
            <a:r>
              <a:rPr lang="es-ES" sz="1400" u="heavy" spc="-15" dirty="0">
                <a:uFill>
                  <a:solidFill>
                    <a:srgbClr val="000000"/>
                  </a:solidFill>
                </a:uFill>
                <a:latin typeface="Calibri" panose="020F0502020204030204"/>
                <a:cs typeface="Calibri" panose="020F0502020204030204"/>
              </a:rPr>
              <a:t>PASO,</a:t>
            </a:r>
            <a:r>
              <a:rPr lang="es-ES" sz="1400" u="heavy" spc="55"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TODA</a:t>
            </a:r>
            <a:r>
              <a:rPr lang="es-ES" sz="1400" u="heavy" spc="50" dirty="0">
                <a:uFill>
                  <a:solidFill>
                    <a:srgbClr val="000000"/>
                  </a:solidFill>
                </a:uFill>
                <a:latin typeface="Calibri" panose="020F0502020204030204"/>
                <a:cs typeface="Calibri" panose="020F0502020204030204"/>
              </a:rPr>
              <a:t> </a:t>
            </a:r>
            <a:r>
              <a:rPr lang="es-ES" sz="1400" u="heavy" spc="-15" dirty="0">
                <a:uFill>
                  <a:solidFill>
                    <a:srgbClr val="000000"/>
                  </a:solidFill>
                </a:uFill>
                <a:latin typeface="Calibri" panose="020F0502020204030204"/>
                <a:cs typeface="Calibri" panose="020F0502020204030204"/>
              </a:rPr>
              <a:t>VEZ</a:t>
            </a:r>
            <a:r>
              <a:rPr lang="es-ES" sz="1400" u="heavy" spc="60"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QUE</a:t>
            </a:r>
            <a:r>
              <a:rPr lang="es-ES" sz="1400" u="heavy" spc="55" dirty="0">
                <a:uFill>
                  <a:solidFill>
                    <a:srgbClr val="000000"/>
                  </a:solidFill>
                </a:uFill>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LA</a:t>
            </a:r>
            <a:r>
              <a:rPr lang="es-ES" sz="1400" u="heavy" spc="50" dirty="0">
                <a:uFill>
                  <a:solidFill>
                    <a:srgbClr val="000000"/>
                  </a:solidFill>
                </a:uFill>
                <a:latin typeface="Calibri" panose="020F0502020204030204"/>
                <a:cs typeface="Calibri" panose="020F0502020204030204"/>
              </a:rPr>
              <a:t> </a:t>
            </a:r>
            <a:r>
              <a:rPr lang="es-ES" sz="1400" u="heavy" spc="-15" dirty="0">
                <a:uFill>
                  <a:solidFill>
                    <a:srgbClr val="000000"/>
                  </a:solidFill>
                </a:uFill>
                <a:latin typeface="Calibri" panose="020F0502020204030204"/>
                <a:cs typeface="Calibri" panose="020F0502020204030204"/>
              </a:rPr>
              <a:t>AMORTIZACIÓN</a:t>
            </a:r>
            <a:r>
              <a:rPr lang="es-ES" sz="1400" u="heavy" spc="45" dirty="0">
                <a:uFill>
                  <a:solidFill>
                    <a:srgbClr val="000000"/>
                  </a:solidFill>
                </a:uFill>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DE</a:t>
            </a:r>
            <a:r>
              <a:rPr lang="es-ES" sz="1400" u="heavy" spc="55"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PÉRDIDAS</a:t>
            </a:r>
            <a:r>
              <a:rPr lang="es-ES" sz="1400" u="heavy" spc="55" dirty="0">
                <a:uFill>
                  <a:solidFill>
                    <a:srgbClr val="000000"/>
                  </a:solidFill>
                </a:uFill>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DE</a:t>
            </a:r>
            <a:r>
              <a:rPr lang="es-ES" sz="1400" u="heavy" spc="55"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EJERCICIOS</a:t>
            </a:r>
            <a:r>
              <a:rPr lang="es-ES" sz="1400" u="heavy" spc="55"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PASADOS</a:t>
            </a:r>
            <a:r>
              <a:rPr lang="es-ES" sz="1400" u="heavy" spc="55"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SÓLO  PROCEDE</a:t>
            </a:r>
            <a:r>
              <a:rPr lang="es-ES" sz="1400" u="heavy" spc="50"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CUANDO</a:t>
            </a:r>
            <a:r>
              <a:rPr lang="es-ES" sz="1400" u="heavy" spc="45" dirty="0">
                <a:uFill>
                  <a:solidFill>
                    <a:srgbClr val="000000"/>
                  </a:solidFill>
                </a:uFill>
                <a:latin typeface="Calibri" panose="020F0502020204030204"/>
                <a:cs typeface="Calibri" panose="020F0502020204030204"/>
              </a:rPr>
              <a:t> </a:t>
            </a:r>
            <a:r>
              <a:rPr lang="es-ES" sz="1400" u="heavy" spc="-20" dirty="0">
                <a:uFill>
                  <a:solidFill>
                    <a:srgbClr val="000000"/>
                  </a:solidFill>
                </a:uFill>
                <a:latin typeface="Calibri" panose="020F0502020204030204"/>
                <a:cs typeface="Calibri" panose="020F0502020204030204"/>
              </a:rPr>
              <a:t>HAYA</a:t>
            </a:r>
            <a:r>
              <a:rPr lang="es-ES" sz="1400" u="heavy" spc="45"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UTILIDAD</a:t>
            </a:r>
            <a:r>
              <a:rPr lang="es-ES" sz="1400" u="heavy" spc="45"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FISCAL</a:t>
            </a:r>
            <a:r>
              <a:rPr lang="es-ES" sz="1400" u="heavy" spc="45"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POSITIVA</a:t>
            </a:r>
            <a:r>
              <a:rPr lang="es-ES" sz="1400" u="heavy" spc="45" dirty="0">
                <a:uFill>
                  <a:solidFill>
                    <a:srgbClr val="000000"/>
                  </a:solidFill>
                </a:uFill>
                <a:latin typeface="Calibri" panose="020F0502020204030204"/>
                <a:cs typeface="Calibri" panose="020F0502020204030204"/>
              </a:rPr>
              <a:t> </a:t>
            </a:r>
            <a:r>
              <a:rPr lang="es-ES" sz="1400" u="heavy" dirty="0">
                <a:uFill>
                  <a:solidFill>
                    <a:srgbClr val="000000"/>
                  </a:solidFill>
                </a:uFill>
                <a:latin typeface="Calibri" panose="020F0502020204030204"/>
                <a:cs typeface="Calibri" panose="020F0502020204030204"/>
              </a:rPr>
              <a:t>A</a:t>
            </a:r>
            <a:r>
              <a:rPr lang="es-ES" sz="1400" u="heavy" spc="45" dirty="0">
                <a:uFill>
                  <a:solidFill>
                    <a:srgbClr val="000000"/>
                  </a:solidFill>
                </a:uFill>
                <a:latin typeface="Calibri" panose="020F0502020204030204"/>
                <a:cs typeface="Calibri" panose="020F0502020204030204"/>
              </a:rPr>
              <a:t> </a:t>
            </a:r>
            <a:r>
              <a:rPr lang="es-ES" sz="1400" u="heavy" spc="-5" dirty="0">
                <a:uFill>
                  <a:solidFill>
                    <a:srgbClr val="000000"/>
                  </a:solidFill>
                </a:uFill>
                <a:latin typeface="Calibri" panose="020F0502020204030204"/>
                <a:cs typeface="Calibri" panose="020F0502020204030204"/>
              </a:rPr>
              <a:t>LA</a:t>
            </a:r>
            <a:r>
              <a:rPr lang="es-ES" sz="1400" u="heavy" spc="45"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QUE</a:t>
            </a:r>
            <a:r>
              <a:rPr lang="es-ES" sz="1400" u="heavy" spc="50"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PUEDAN</a:t>
            </a:r>
            <a:r>
              <a:rPr lang="es-ES" sz="1400" u="heavy" spc="50"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DISMINUÍRSELE</a:t>
            </a:r>
            <a:r>
              <a:rPr lang="es-ES" sz="1400" u="heavy" spc="50"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DICHAS</a:t>
            </a:r>
            <a:r>
              <a:rPr lang="es-ES" sz="1400" u="heavy" spc="50" dirty="0">
                <a:uFill>
                  <a:solidFill>
                    <a:srgbClr val="000000"/>
                  </a:solidFill>
                </a:uFill>
                <a:latin typeface="Calibri" panose="020F0502020204030204"/>
                <a:cs typeface="Calibri" panose="020F0502020204030204"/>
              </a:rPr>
              <a:t> </a:t>
            </a:r>
            <a:r>
              <a:rPr lang="es-ES" sz="1400" u="heavy" spc="-10" dirty="0">
                <a:uFill>
                  <a:solidFill>
                    <a:srgbClr val="000000"/>
                  </a:solidFill>
                </a:uFill>
                <a:latin typeface="Calibri" panose="020F0502020204030204"/>
                <a:cs typeface="Calibri" panose="020F0502020204030204"/>
              </a:rPr>
              <a:t>PÉRDIDAS</a:t>
            </a:r>
            <a:r>
              <a:rPr lang="es-ES" sz="1400" spc="-10" dirty="0">
                <a:latin typeface="Calibri" panose="020F0502020204030204"/>
                <a:cs typeface="Calibri" panose="020F0502020204030204"/>
              </a:rPr>
              <a:t>;</a:t>
            </a:r>
            <a:r>
              <a:rPr lang="es-ES" sz="1400" spc="55" dirty="0">
                <a:latin typeface="Calibri" panose="020F0502020204030204"/>
                <a:cs typeface="Calibri" panose="020F0502020204030204"/>
              </a:rPr>
              <a:t> </a:t>
            </a:r>
            <a:r>
              <a:rPr lang="es-ES" sz="1400" spc="-5" dirty="0">
                <a:latin typeface="Calibri" panose="020F0502020204030204"/>
                <a:cs typeface="Calibri" panose="020F0502020204030204"/>
              </a:rPr>
              <a:t>LO</a:t>
            </a:r>
            <a:r>
              <a:rPr lang="es-ES" sz="1400" spc="55" dirty="0">
                <a:latin typeface="Calibri" panose="020F0502020204030204"/>
                <a:cs typeface="Calibri" panose="020F0502020204030204"/>
              </a:rPr>
              <a:t> </a:t>
            </a:r>
            <a:r>
              <a:rPr lang="es-ES" sz="1400" spc="-10" dirty="0">
                <a:latin typeface="Calibri" panose="020F0502020204030204"/>
                <a:cs typeface="Calibri" panose="020F0502020204030204"/>
              </a:rPr>
              <a:t>MISMO</a:t>
            </a:r>
            <a:r>
              <a:rPr lang="es-ES" sz="1400" spc="50" dirty="0">
                <a:latin typeface="Calibri" panose="020F0502020204030204"/>
                <a:cs typeface="Calibri" panose="020F0502020204030204"/>
              </a:rPr>
              <a:t> </a:t>
            </a:r>
            <a:r>
              <a:rPr lang="es-ES" sz="1400" spc="-5" dirty="0">
                <a:latin typeface="Calibri" panose="020F0502020204030204"/>
                <a:cs typeface="Calibri" panose="020F0502020204030204"/>
              </a:rPr>
              <a:t>SUCEDE</a:t>
            </a:r>
            <a:r>
              <a:rPr lang="es-ES" sz="1400" spc="50" dirty="0">
                <a:latin typeface="Calibri" panose="020F0502020204030204"/>
                <a:cs typeface="Calibri" panose="020F0502020204030204"/>
              </a:rPr>
              <a:t> </a:t>
            </a:r>
            <a:r>
              <a:rPr lang="es-ES" sz="1400" spc="-5" dirty="0">
                <a:latin typeface="Calibri" panose="020F0502020204030204"/>
                <a:cs typeface="Calibri" panose="020F0502020204030204"/>
              </a:rPr>
              <a:t>EN</a:t>
            </a:r>
            <a:r>
              <a:rPr lang="es-ES" sz="1400" spc="45" dirty="0">
                <a:latin typeface="Calibri" panose="020F0502020204030204"/>
                <a:cs typeface="Calibri" panose="020F0502020204030204"/>
              </a:rPr>
              <a:t> </a:t>
            </a:r>
            <a:r>
              <a:rPr lang="es-ES" sz="1400" spc="-5" dirty="0">
                <a:latin typeface="Calibri" panose="020F0502020204030204"/>
                <a:cs typeface="Calibri" panose="020F0502020204030204"/>
              </a:rPr>
              <a:t>EL</a:t>
            </a:r>
            <a:r>
              <a:rPr lang="es-ES" sz="1400" spc="45" dirty="0">
                <a:latin typeface="Calibri" panose="020F0502020204030204"/>
                <a:cs typeface="Calibri" panose="020F0502020204030204"/>
              </a:rPr>
              <a:t> </a:t>
            </a:r>
            <a:r>
              <a:rPr lang="es-ES" sz="1400" spc="-10" dirty="0">
                <a:latin typeface="Calibri" panose="020F0502020204030204"/>
                <a:cs typeface="Calibri" panose="020F0502020204030204"/>
              </a:rPr>
              <a:t>CASO</a:t>
            </a:r>
            <a:r>
              <a:rPr lang="es-ES" sz="1400" spc="55" dirty="0">
                <a:latin typeface="Calibri" panose="020F0502020204030204"/>
                <a:cs typeface="Calibri" panose="020F0502020204030204"/>
              </a:rPr>
              <a:t> </a:t>
            </a:r>
            <a:r>
              <a:rPr lang="es-ES" sz="1400" spc="-10" dirty="0">
                <a:latin typeface="Calibri" panose="020F0502020204030204"/>
                <a:cs typeface="Calibri" panose="020F0502020204030204"/>
              </a:rPr>
              <a:t>DE  QUE</a:t>
            </a:r>
            <a:r>
              <a:rPr lang="es-ES" sz="1400" dirty="0">
                <a:latin typeface="Calibri" panose="020F0502020204030204"/>
                <a:cs typeface="Calibri" panose="020F0502020204030204"/>
              </a:rPr>
              <a:t> </a:t>
            </a:r>
            <a:r>
              <a:rPr lang="es-ES" sz="1400" spc="-10" dirty="0">
                <a:latin typeface="Calibri" panose="020F0502020204030204"/>
                <a:cs typeface="Calibri" panose="020F0502020204030204"/>
              </a:rPr>
              <a:t>LAS</a:t>
            </a:r>
            <a:r>
              <a:rPr lang="es-ES" sz="1400" dirty="0">
                <a:latin typeface="Calibri" panose="020F0502020204030204"/>
                <a:cs typeface="Calibri" panose="020F0502020204030204"/>
              </a:rPr>
              <a:t> </a:t>
            </a:r>
            <a:r>
              <a:rPr lang="es-ES" sz="1400" spc="-10" dirty="0">
                <a:latin typeface="Calibri" panose="020F0502020204030204"/>
                <a:cs typeface="Calibri" panose="020F0502020204030204"/>
              </a:rPr>
              <a:t>PÉRDIDAS</a:t>
            </a:r>
            <a:r>
              <a:rPr lang="es-ES" sz="1400" dirty="0">
                <a:latin typeface="Calibri" panose="020F0502020204030204"/>
                <a:cs typeface="Calibri" panose="020F0502020204030204"/>
              </a:rPr>
              <a:t> </a:t>
            </a:r>
            <a:r>
              <a:rPr lang="es-ES" sz="1400" spc="-10" dirty="0">
                <a:latin typeface="Calibri" panose="020F0502020204030204"/>
                <a:cs typeface="Calibri" panose="020F0502020204030204"/>
              </a:rPr>
              <a:t>FISCALES</a:t>
            </a:r>
            <a:r>
              <a:rPr lang="es-ES" sz="1400" dirty="0">
                <a:latin typeface="Calibri" panose="020F0502020204030204"/>
                <a:cs typeface="Calibri" panose="020F0502020204030204"/>
              </a:rPr>
              <a:t> </a:t>
            </a:r>
            <a:r>
              <a:rPr lang="es-ES" sz="1400" spc="-10" dirty="0">
                <a:latin typeface="Calibri" panose="020F0502020204030204"/>
                <a:cs typeface="Calibri" panose="020F0502020204030204"/>
              </a:rPr>
              <a:t>PENDIENTES</a:t>
            </a:r>
            <a:r>
              <a:rPr lang="es-ES" sz="1400" spc="-5" dirty="0">
                <a:latin typeface="Calibri" panose="020F0502020204030204"/>
                <a:cs typeface="Calibri" panose="020F0502020204030204"/>
              </a:rPr>
              <a:t> DE</a:t>
            </a:r>
            <a:r>
              <a:rPr lang="es-ES" sz="1400" dirty="0">
                <a:latin typeface="Calibri" panose="020F0502020204030204"/>
                <a:cs typeface="Calibri" panose="020F0502020204030204"/>
              </a:rPr>
              <a:t> </a:t>
            </a:r>
            <a:r>
              <a:rPr lang="es-ES" sz="1400" spc="-10" dirty="0">
                <a:latin typeface="Calibri" panose="020F0502020204030204"/>
                <a:cs typeface="Calibri" panose="020F0502020204030204"/>
              </a:rPr>
              <a:t>AMORTIZAR</a:t>
            </a:r>
            <a:r>
              <a:rPr lang="es-ES" sz="1400" spc="5" dirty="0">
                <a:latin typeface="Calibri" panose="020F0502020204030204"/>
                <a:cs typeface="Calibri" panose="020F0502020204030204"/>
              </a:rPr>
              <a:t> </a:t>
            </a:r>
            <a:r>
              <a:rPr lang="es-ES" sz="1400" spc="-15" dirty="0">
                <a:latin typeface="Calibri" panose="020F0502020204030204"/>
                <a:cs typeface="Calibri" panose="020F0502020204030204"/>
              </a:rPr>
              <a:t>EXCEDAN</a:t>
            </a:r>
            <a:r>
              <a:rPr lang="es-ES" sz="1400" spc="-5" dirty="0">
                <a:latin typeface="Calibri" panose="020F0502020204030204"/>
                <a:cs typeface="Calibri" panose="020F0502020204030204"/>
              </a:rPr>
              <a:t> </a:t>
            </a:r>
            <a:r>
              <a:rPr lang="es-ES" sz="1400" dirty="0">
                <a:latin typeface="Calibri" panose="020F0502020204030204"/>
                <a:cs typeface="Calibri" panose="020F0502020204030204"/>
              </a:rPr>
              <a:t>A</a:t>
            </a:r>
            <a:r>
              <a:rPr lang="es-ES" sz="1400" spc="-5" dirty="0">
                <a:latin typeface="Calibri" panose="020F0502020204030204"/>
                <a:cs typeface="Calibri" panose="020F0502020204030204"/>
              </a:rPr>
              <a:t> LA </a:t>
            </a:r>
            <a:r>
              <a:rPr lang="es-ES" sz="1400" spc="-10" dirty="0">
                <a:latin typeface="Calibri" panose="020F0502020204030204"/>
                <a:cs typeface="Calibri" panose="020F0502020204030204"/>
              </a:rPr>
              <a:t>UTILIDAD</a:t>
            </a:r>
            <a:r>
              <a:rPr lang="es-ES" sz="1400" spc="-5" dirty="0">
                <a:latin typeface="Calibri" panose="020F0502020204030204"/>
                <a:cs typeface="Calibri" panose="020F0502020204030204"/>
              </a:rPr>
              <a:t> </a:t>
            </a:r>
            <a:r>
              <a:rPr lang="es-ES" sz="1400" spc="-10" dirty="0">
                <a:latin typeface="Calibri" panose="020F0502020204030204"/>
                <a:cs typeface="Calibri" panose="020F0502020204030204"/>
              </a:rPr>
              <a:t>FISCAL</a:t>
            </a:r>
            <a:r>
              <a:rPr lang="es-ES" sz="1400" spc="-5" dirty="0">
                <a:latin typeface="Calibri" panose="020F0502020204030204"/>
                <a:cs typeface="Calibri" panose="020F0502020204030204"/>
              </a:rPr>
              <a:t> </a:t>
            </a:r>
            <a:r>
              <a:rPr lang="es-ES" sz="1400" spc="-10" dirty="0">
                <a:latin typeface="Calibri" panose="020F0502020204030204"/>
                <a:cs typeface="Calibri" panose="020F0502020204030204"/>
              </a:rPr>
              <a:t>DETERMINADA</a:t>
            </a:r>
            <a:r>
              <a:rPr lang="es-ES" sz="1400" spc="-5" dirty="0">
                <a:latin typeface="Calibri" panose="020F0502020204030204"/>
                <a:cs typeface="Calibri" panose="020F0502020204030204"/>
              </a:rPr>
              <a:t> </a:t>
            </a:r>
            <a:r>
              <a:rPr lang="es-ES" sz="1400" spc="-15" dirty="0">
                <a:latin typeface="Calibri" panose="020F0502020204030204"/>
                <a:cs typeface="Calibri" panose="020F0502020204030204"/>
              </a:rPr>
              <a:t>CONFORME</a:t>
            </a:r>
            <a:r>
              <a:rPr lang="es-ES" sz="1400" dirty="0">
                <a:latin typeface="Calibri" panose="020F0502020204030204"/>
                <a:cs typeface="Calibri" panose="020F0502020204030204"/>
              </a:rPr>
              <a:t> </a:t>
            </a:r>
            <a:r>
              <a:rPr lang="es-ES" sz="1400" spc="-5" dirty="0">
                <a:latin typeface="Calibri" panose="020F0502020204030204"/>
                <a:cs typeface="Calibri" panose="020F0502020204030204"/>
              </a:rPr>
              <a:t>AL PRIMER</a:t>
            </a:r>
            <a:r>
              <a:rPr lang="es-ES" sz="1400" spc="5" dirty="0">
                <a:latin typeface="Calibri" panose="020F0502020204030204"/>
                <a:cs typeface="Calibri" panose="020F0502020204030204"/>
              </a:rPr>
              <a:t> </a:t>
            </a:r>
            <a:r>
              <a:rPr lang="es-ES" sz="1400" spc="-10" dirty="0">
                <a:latin typeface="Calibri" panose="020F0502020204030204"/>
                <a:cs typeface="Calibri" panose="020F0502020204030204"/>
              </a:rPr>
              <a:t>PASO.</a:t>
            </a:r>
            <a:r>
              <a:rPr lang="es-ES" sz="1400" dirty="0">
                <a:latin typeface="Calibri" panose="020F0502020204030204"/>
                <a:cs typeface="Calibri" panose="020F0502020204030204"/>
              </a:rPr>
              <a:t> </a:t>
            </a:r>
          </a:p>
          <a:p>
            <a:pPr marL="12700">
              <a:spcBef>
                <a:spcPts val="335"/>
              </a:spcBef>
            </a:pPr>
            <a:endParaRPr lang="es-ES" sz="1400" dirty="0">
              <a:latin typeface="Calibri" panose="020F0502020204030204"/>
              <a:cs typeface="Calibri" panose="020F0502020204030204"/>
            </a:endParaRPr>
          </a:p>
          <a:p>
            <a:pPr marL="12700">
              <a:spcBef>
                <a:spcPts val="335"/>
              </a:spcBef>
            </a:pPr>
            <a:endParaRPr lang="es-ES" sz="1400" dirty="0">
              <a:latin typeface="Calibri" panose="020F0502020204030204"/>
              <a:cs typeface="Calibri" panose="020F0502020204030204"/>
            </a:endParaRPr>
          </a:p>
        </p:txBody>
      </p:sp>
      <p:sp>
        <p:nvSpPr>
          <p:cNvPr id="3" name="3 Marcador de número de diapositiva">
            <a:extLst>
              <a:ext uri="{FF2B5EF4-FFF2-40B4-BE49-F238E27FC236}">
                <a16:creationId xmlns:a16="http://schemas.microsoft.com/office/drawing/2014/main" id="{0B4624CA-D39A-C005-E1E6-B6C5B83CE4C4}"/>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45</a:t>
            </a:fld>
            <a:endParaRPr lang="es-MX"/>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8354" y="432693"/>
            <a:ext cx="5915289" cy="500797"/>
          </a:xfrm>
          <a:prstGeom prst="rect">
            <a:avLst/>
          </a:prstGeom>
        </p:spPr>
        <p:txBody>
          <a:bodyPr vert="horz" wrap="square" lIns="0" tIns="11766" rIns="0" bIns="0" rtlCol="0" anchor="ctr">
            <a:spAutoFit/>
          </a:bodyPr>
          <a:lstStyle/>
          <a:p>
            <a:pPr marL="11430">
              <a:lnSpc>
                <a:spcPct val="100000"/>
              </a:lnSpc>
              <a:spcBef>
                <a:spcPts val="95"/>
              </a:spcBef>
            </a:pPr>
            <a:r>
              <a:rPr sz="3200" spc="-31" dirty="0"/>
              <a:t>ACTUALIZACIÓN</a:t>
            </a:r>
            <a:r>
              <a:rPr sz="3200" spc="-40" dirty="0"/>
              <a:t> </a:t>
            </a:r>
            <a:r>
              <a:rPr sz="3200" spc="-13" dirty="0"/>
              <a:t>DE</a:t>
            </a:r>
            <a:r>
              <a:rPr sz="3200" spc="-35" dirty="0"/>
              <a:t> </a:t>
            </a:r>
            <a:r>
              <a:rPr sz="3200" spc="-13" dirty="0"/>
              <a:t>LA</a:t>
            </a:r>
            <a:r>
              <a:rPr sz="3200" spc="-40" dirty="0"/>
              <a:t> </a:t>
            </a:r>
            <a:r>
              <a:rPr sz="3200" spc="-18" dirty="0"/>
              <a:t>CUFIN</a:t>
            </a:r>
            <a:endParaRPr sz="3200" dirty="0"/>
          </a:p>
        </p:txBody>
      </p:sp>
      <p:sp>
        <p:nvSpPr>
          <p:cNvPr id="3" name="object 3"/>
          <p:cNvSpPr txBox="1"/>
          <p:nvPr/>
        </p:nvSpPr>
        <p:spPr>
          <a:xfrm>
            <a:off x="1756544" y="1848785"/>
            <a:ext cx="8678911" cy="3820050"/>
          </a:xfrm>
          <a:prstGeom prst="rect">
            <a:avLst/>
          </a:prstGeom>
        </p:spPr>
        <p:txBody>
          <a:bodyPr vert="horz" wrap="square" lIns="0" tIns="11206" rIns="0" bIns="0" rtlCol="0">
            <a:spAutoFit/>
          </a:bodyPr>
          <a:lstStyle/>
          <a:p>
            <a:pPr marR="541020">
              <a:spcBef>
                <a:spcPts val="90"/>
              </a:spcBef>
            </a:pPr>
            <a:r>
              <a:rPr lang="es-ES" sz="2200" spc="-13" dirty="0">
                <a:latin typeface="Calibri" panose="020F0502020204030204"/>
                <a:cs typeface="Calibri" panose="020F0502020204030204"/>
              </a:rPr>
              <a:t>SALDO </a:t>
            </a:r>
            <a:r>
              <a:rPr lang="es-ES" sz="2200" spc="-9" dirty="0">
                <a:latin typeface="Calibri" panose="020F0502020204030204"/>
                <a:cs typeface="Calibri" panose="020F0502020204030204"/>
              </a:rPr>
              <a:t>DE </a:t>
            </a:r>
            <a:r>
              <a:rPr lang="es-ES" sz="2200" spc="-4" dirty="0">
                <a:latin typeface="Calibri" panose="020F0502020204030204"/>
                <a:cs typeface="Calibri" panose="020F0502020204030204"/>
              </a:rPr>
              <a:t>LA </a:t>
            </a:r>
            <a:r>
              <a:rPr lang="es-ES" sz="2200" spc="-9" dirty="0">
                <a:latin typeface="Calibri" panose="020F0502020204030204"/>
                <a:cs typeface="Calibri" panose="020F0502020204030204"/>
              </a:rPr>
              <a:t>CUFIN (SIN </a:t>
            </a:r>
            <a:r>
              <a:rPr lang="es-ES" sz="2200" spc="-13" dirty="0">
                <a:latin typeface="Calibri" panose="020F0502020204030204"/>
                <a:cs typeface="Calibri" panose="020F0502020204030204"/>
              </a:rPr>
              <a:t>INCLUIR </a:t>
            </a:r>
            <a:r>
              <a:rPr lang="es-ES" sz="2200" spc="-4" dirty="0">
                <a:latin typeface="Calibri" panose="020F0502020204030204"/>
                <a:cs typeface="Calibri" panose="020F0502020204030204"/>
              </a:rPr>
              <a:t>LA </a:t>
            </a:r>
            <a:r>
              <a:rPr lang="es-ES" sz="2200" spc="-9" dirty="0">
                <a:latin typeface="Calibri" panose="020F0502020204030204"/>
                <a:cs typeface="Calibri" panose="020F0502020204030204"/>
              </a:rPr>
              <a:t>UFIN DEL </a:t>
            </a:r>
            <a:r>
              <a:rPr lang="es-ES" sz="2200" spc="-13" dirty="0">
                <a:latin typeface="Calibri" panose="020F0502020204030204"/>
                <a:cs typeface="Calibri" panose="020F0502020204030204"/>
              </a:rPr>
              <a:t>EJERCICIO) </a:t>
            </a:r>
            <a:r>
              <a:rPr lang="es-ES" sz="2200" spc="-349" dirty="0">
                <a:latin typeface="Calibri" panose="020F0502020204030204"/>
                <a:cs typeface="Calibri" panose="020F0502020204030204"/>
              </a:rPr>
              <a:t> </a:t>
            </a:r>
          </a:p>
          <a:p>
            <a:pPr marR="541020">
              <a:spcBef>
                <a:spcPts val="90"/>
              </a:spcBef>
            </a:pPr>
            <a:r>
              <a:rPr lang="es-ES" sz="2200" spc="-9" dirty="0">
                <a:latin typeface="Calibri" panose="020F0502020204030204"/>
                <a:cs typeface="Calibri" panose="020F0502020204030204"/>
              </a:rPr>
              <a:t>(X)</a:t>
            </a:r>
            <a:endParaRPr lang="es-ES" sz="2200" dirty="0">
              <a:latin typeface="Calibri" panose="020F0502020204030204"/>
              <a:cs typeface="Calibri" panose="020F0502020204030204"/>
            </a:endParaRPr>
          </a:p>
          <a:p>
            <a:pPr marR="350520">
              <a:spcBef>
                <a:spcPts val="825"/>
              </a:spcBef>
            </a:pPr>
            <a:r>
              <a:rPr lang="es-ES" sz="2200" spc="-22" dirty="0">
                <a:latin typeface="Calibri" panose="020F0502020204030204"/>
                <a:cs typeface="Calibri" panose="020F0502020204030204"/>
              </a:rPr>
              <a:t>FACTOR</a:t>
            </a:r>
            <a:r>
              <a:rPr lang="es-ES" sz="2200" spc="-18" dirty="0">
                <a:latin typeface="Calibri" panose="020F0502020204030204"/>
                <a:cs typeface="Calibri" panose="020F0502020204030204"/>
              </a:rPr>
              <a:t> </a:t>
            </a:r>
            <a:r>
              <a:rPr lang="es-ES" sz="2200" spc="-9" dirty="0">
                <a:latin typeface="Calibri" panose="020F0502020204030204"/>
                <a:cs typeface="Calibri" panose="020F0502020204030204"/>
              </a:rPr>
              <a:t>DE </a:t>
            </a:r>
            <a:r>
              <a:rPr lang="es-ES" sz="2200" spc="-13" dirty="0">
                <a:latin typeface="Calibri" panose="020F0502020204030204"/>
                <a:cs typeface="Calibri" panose="020F0502020204030204"/>
              </a:rPr>
              <a:t>ACTUALIZACIÓN</a:t>
            </a:r>
            <a:r>
              <a:rPr lang="es-ES" sz="2200" spc="-18" dirty="0">
                <a:latin typeface="Calibri" panose="020F0502020204030204"/>
                <a:cs typeface="Calibri" panose="020F0502020204030204"/>
              </a:rPr>
              <a:t> </a:t>
            </a:r>
            <a:r>
              <a:rPr lang="es-ES" sz="2200" u="heavy" spc="-13" dirty="0">
                <a:uFill>
                  <a:solidFill>
                    <a:srgbClr val="000000"/>
                  </a:solidFill>
                </a:uFill>
                <a:latin typeface="Calibri" panose="020F0502020204030204"/>
                <a:cs typeface="Calibri" panose="020F0502020204030204"/>
              </a:rPr>
              <a:t>(INPC ÚLTIMO</a:t>
            </a:r>
            <a:r>
              <a:rPr lang="es-ES" sz="2200" u="heavy" spc="-18" dirty="0">
                <a:uFill>
                  <a:solidFill>
                    <a:srgbClr val="000000"/>
                  </a:solidFill>
                </a:uFill>
                <a:latin typeface="Calibri" panose="020F0502020204030204"/>
                <a:cs typeface="Calibri" panose="020F0502020204030204"/>
              </a:rPr>
              <a:t> </a:t>
            </a:r>
            <a:r>
              <a:rPr lang="es-ES" sz="2200" u="heavy" spc="-9" dirty="0">
                <a:uFill>
                  <a:solidFill>
                    <a:srgbClr val="000000"/>
                  </a:solidFill>
                </a:uFill>
                <a:latin typeface="Calibri" panose="020F0502020204030204"/>
                <a:cs typeface="Calibri" panose="020F0502020204030204"/>
              </a:rPr>
              <a:t>MES DEL</a:t>
            </a:r>
            <a:r>
              <a:rPr lang="es-ES" sz="2200" u="heavy" spc="-13" dirty="0">
                <a:uFill>
                  <a:solidFill>
                    <a:srgbClr val="000000"/>
                  </a:solidFill>
                </a:uFill>
                <a:latin typeface="Calibri" panose="020F0502020204030204"/>
                <a:cs typeface="Calibri" panose="020F0502020204030204"/>
              </a:rPr>
              <a:t> EJERCICIO)  </a:t>
            </a:r>
          </a:p>
          <a:p>
            <a:pPr marR="350520">
              <a:spcBef>
                <a:spcPts val="825"/>
              </a:spcBef>
            </a:pPr>
            <a:r>
              <a:rPr lang="es-ES" sz="2200" spc="-13" dirty="0">
                <a:latin typeface="Calibri" panose="020F0502020204030204"/>
                <a:cs typeface="Calibri" panose="020F0502020204030204"/>
              </a:rPr>
              <a:t>(INPC</a:t>
            </a:r>
            <a:r>
              <a:rPr lang="es-ES" sz="2200" spc="-22" dirty="0">
                <a:latin typeface="Calibri" panose="020F0502020204030204"/>
                <a:cs typeface="Calibri" panose="020F0502020204030204"/>
              </a:rPr>
              <a:t> </a:t>
            </a:r>
            <a:r>
              <a:rPr lang="es-ES" sz="2200" spc="-9" dirty="0">
                <a:latin typeface="Calibri" panose="020F0502020204030204"/>
                <a:cs typeface="Calibri" panose="020F0502020204030204"/>
              </a:rPr>
              <a:t>DEL</a:t>
            </a:r>
            <a:r>
              <a:rPr lang="es-ES" sz="2200" spc="-18" dirty="0">
                <a:latin typeface="Calibri" panose="020F0502020204030204"/>
                <a:cs typeface="Calibri" panose="020F0502020204030204"/>
              </a:rPr>
              <a:t> </a:t>
            </a:r>
            <a:r>
              <a:rPr lang="es-ES" sz="2200" spc="-9" dirty="0">
                <a:latin typeface="Calibri" panose="020F0502020204030204"/>
                <a:cs typeface="Calibri" panose="020F0502020204030204"/>
              </a:rPr>
              <a:t>MES</a:t>
            </a:r>
            <a:r>
              <a:rPr lang="es-ES" sz="2200" spc="-18" dirty="0">
                <a:latin typeface="Calibri" panose="020F0502020204030204"/>
                <a:cs typeface="Calibri" panose="020F0502020204030204"/>
              </a:rPr>
              <a:t> </a:t>
            </a:r>
            <a:r>
              <a:rPr lang="es-ES" sz="2200" spc="-9" dirty="0">
                <a:latin typeface="Calibri" panose="020F0502020204030204"/>
                <a:cs typeface="Calibri" panose="020F0502020204030204"/>
              </a:rPr>
              <a:t>DE</a:t>
            </a:r>
            <a:r>
              <a:rPr lang="es-ES" sz="2200" spc="-13" dirty="0">
                <a:latin typeface="Calibri" panose="020F0502020204030204"/>
                <a:cs typeface="Calibri" panose="020F0502020204030204"/>
              </a:rPr>
              <a:t> </a:t>
            </a:r>
            <a:r>
              <a:rPr lang="es-ES" sz="2200" spc="-4" dirty="0">
                <a:latin typeface="Calibri" panose="020F0502020204030204"/>
                <a:cs typeface="Calibri" panose="020F0502020204030204"/>
              </a:rPr>
              <a:t>LA</a:t>
            </a:r>
            <a:r>
              <a:rPr lang="es-ES" sz="2200" spc="-26" dirty="0">
                <a:latin typeface="Calibri" panose="020F0502020204030204"/>
                <a:cs typeface="Calibri" panose="020F0502020204030204"/>
              </a:rPr>
              <a:t> </a:t>
            </a:r>
            <a:r>
              <a:rPr lang="es-ES" sz="2200" spc="-13" dirty="0">
                <a:latin typeface="Calibri" panose="020F0502020204030204"/>
                <a:cs typeface="Calibri" panose="020F0502020204030204"/>
              </a:rPr>
              <a:t>ÚLTIMA</a:t>
            </a:r>
            <a:r>
              <a:rPr lang="es-ES" sz="2200" spc="-22" dirty="0">
                <a:latin typeface="Calibri" panose="020F0502020204030204"/>
                <a:cs typeface="Calibri" panose="020F0502020204030204"/>
              </a:rPr>
              <a:t> </a:t>
            </a:r>
            <a:r>
              <a:rPr lang="es-ES" sz="2200" spc="-13" dirty="0">
                <a:latin typeface="Calibri" panose="020F0502020204030204"/>
                <a:cs typeface="Calibri" panose="020F0502020204030204"/>
              </a:rPr>
              <a:t>ACTUALIZACIÓN)</a:t>
            </a:r>
          </a:p>
          <a:p>
            <a:pPr marR="350520">
              <a:spcBef>
                <a:spcPts val="825"/>
              </a:spcBef>
            </a:pPr>
            <a:r>
              <a:rPr lang="es-ES" sz="2200" spc="-13" dirty="0">
                <a:latin typeface="Calibri" panose="020F0502020204030204"/>
                <a:cs typeface="Calibri" panose="020F0502020204030204"/>
              </a:rPr>
              <a:t>(=)</a:t>
            </a:r>
            <a:endParaRPr lang="es-ES" sz="2200" dirty="0">
              <a:latin typeface="Calibri" panose="020F0502020204030204"/>
              <a:cs typeface="Calibri" panose="020F0502020204030204"/>
            </a:endParaRPr>
          </a:p>
          <a:p>
            <a:pPr marR="989330">
              <a:spcBef>
                <a:spcPts val="20"/>
              </a:spcBef>
            </a:pPr>
            <a:r>
              <a:rPr lang="es-ES" sz="2200" spc="-13" dirty="0">
                <a:latin typeface="Calibri" panose="020F0502020204030204"/>
                <a:cs typeface="Calibri" panose="020F0502020204030204"/>
              </a:rPr>
              <a:t>SALDO </a:t>
            </a:r>
            <a:r>
              <a:rPr lang="es-ES" sz="2200" spc="-18" dirty="0">
                <a:latin typeface="Calibri" panose="020F0502020204030204"/>
                <a:cs typeface="Calibri" panose="020F0502020204030204"/>
              </a:rPr>
              <a:t>ACTUALIZADO </a:t>
            </a:r>
            <a:r>
              <a:rPr lang="es-ES" sz="2200" spc="-9" dirty="0">
                <a:latin typeface="Calibri" panose="020F0502020204030204"/>
                <a:cs typeface="Calibri" panose="020F0502020204030204"/>
              </a:rPr>
              <a:t>AL </a:t>
            </a:r>
            <a:r>
              <a:rPr lang="es-ES" sz="2200" spc="-13" dirty="0">
                <a:latin typeface="Calibri" panose="020F0502020204030204"/>
                <a:cs typeface="Calibri" panose="020F0502020204030204"/>
              </a:rPr>
              <a:t>CIERRE </a:t>
            </a:r>
            <a:r>
              <a:rPr lang="es-ES" sz="2200" spc="-9" dirty="0">
                <a:latin typeface="Calibri" panose="020F0502020204030204"/>
                <a:cs typeface="Calibri" panose="020F0502020204030204"/>
              </a:rPr>
              <a:t>DEL </a:t>
            </a:r>
            <a:r>
              <a:rPr lang="es-ES" sz="2200" spc="-13" dirty="0">
                <a:latin typeface="Calibri" panose="020F0502020204030204"/>
                <a:cs typeface="Calibri" panose="020F0502020204030204"/>
              </a:rPr>
              <a:t>EJERCICIO </a:t>
            </a:r>
          </a:p>
          <a:p>
            <a:pPr marR="989330">
              <a:spcBef>
                <a:spcPts val="20"/>
              </a:spcBef>
            </a:pPr>
            <a:r>
              <a:rPr lang="es-ES" sz="2200" spc="-349" dirty="0">
                <a:latin typeface="Calibri" panose="020F0502020204030204"/>
                <a:cs typeface="Calibri" panose="020F0502020204030204"/>
              </a:rPr>
              <a:t> </a:t>
            </a:r>
            <a:r>
              <a:rPr lang="es-ES" sz="2200" spc="-9" dirty="0">
                <a:latin typeface="Calibri" panose="020F0502020204030204"/>
                <a:cs typeface="Calibri" panose="020F0502020204030204"/>
              </a:rPr>
              <a:t>(+)</a:t>
            </a:r>
            <a:endParaRPr lang="es-ES" sz="2200" dirty="0">
              <a:latin typeface="Calibri" panose="020F0502020204030204"/>
              <a:cs typeface="Calibri" panose="020F0502020204030204"/>
            </a:endParaRPr>
          </a:p>
          <a:p>
            <a:pPr marR="1837690">
              <a:spcBef>
                <a:spcPts val="140"/>
              </a:spcBef>
            </a:pPr>
            <a:r>
              <a:rPr lang="es-ES" sz="2200" spc="-9" dirty="0">
                <a:latin typeface="Calibri" panose="020F0502020204030204"/>
                <a:cs typeface="Calibri" panose="020F0502020204030204"/>
              </a:rPr>
              <a:t>UFIN</a:t>
            </a:r>
            <a:r>
              <a:rPr lang="es-ES" sz="2200" spc="-44" dirty="0">
                <a:latin typeface="Calibri" panose="020F0502020204030204"/>
                <a:cs typeface="Calibri" panose="020F0502020204030204"/>
              </a:rPr>
              <a:t> </a:t>
            </a:r>
            <a:r>
              <a:rPr lang="es-ES" sz="2200" spc="-9" dirty="0">
                <a:latin typeface="Calibri" panose="020F0502020204030204"/>
                <a:cs typeface="Calibri" panose="020F0502020204030204"/>
              </a:rPr>
              <a:t>DEL</a:t>
            </a:r>
            <a:r>
              <a:rPr lang="es-ES" sz="2200" spc="-44" dirty="0">
                <a:latin typeface="Calibri" panose="020F0502020204030204"/>
                <a:cs typeface="Calibri" panose="020F0502020204030204"/>
              </a:rPr>
              <a:t> </a:t>
            </a:r>
            <a:r>
              <a:rPr lang="es-ES" sz="2200" spc="-13" dirty="0">
                <a:latin typeface="Calibri" panose="020F0502020204030204"/>
                <a:cs typeface="Calibri" panose="020F0502020204030204"/>
              </a:rPr>
              <a:t>EJERCICIO </a:t>
            </a:r>
          </a:p>
          <a:p>
            <a:pPr marR="1837690">
              <a:spcBef>
                <a:spcPts val="140"/>
              </a:spcBef>
            </a:pPr>
            <a:r>
              <a:rPr lang="es-ES" sz="2200" spc="-349" dirty="0">
                <a:latin typeface="Calibri" panose="020F0502020204030204"/>
                <a:cs typeface="Calibri" panose="020F0502020204030204"/>
              </a:rPr>
              <a:t> </a:t>
            </a:r>
            <a:r>
              <a:rPr lang="es-ES" sz="2200" spc="-9" dirty="0">
                <a:latin typeface="Calibri" panose="020F0502020204030204"/>
                <a:cs typeface="Calibri" panose="020F0502020204030204"/>
              </a:rPr>
              <a:t>(=)</a:t>
            </a:r>
            <a:endParaRPr lang="es-ES" sz="2200" dirty="0">
              <a:latin typeface="Calibri" panose="020F0502020204030204"/>
              <a:cs typeface="Calibri" panose="020F0502020204030204"/>
            </a:endParaRPr>
          </a:p>
          <a:p>
            <a:pPr marR="351790">
              <a:spcBef>
                <a:spcPts val="575"/>
              </a:spcBef>
            </a:pPr>
            <a:r>
              <a:rPr lang="es-ES" sz="2200" b="1" spc="-9" dirty="0">
                <a:latin typeface="Calibri" panose="020F0502020204030204"/>
                <a:cs typeface="Calibri" panose="020F0502020204030204"/>
              </a:rPr>
              <a:t>CUFIN</a:t>
            </a:r>
            <a:r>
              <a:rPr lang="es-ES" sz="2200" b="1" spc="-49" dirty="0">
                <a:latin typeface="Calibri" panose="020F0502020204030204"/>
                <a:cs typeface="Calibri" panose="020F0502020204030204"/>
              </a:rPr>
              <a:t> </a:t>
            </a:r>
            <a:r>
              <a:rPr lang="es-ES" sz="2200" b="1" spc="-13" dirty="0">
                <a:latin typeface="Calibri" panose="020F0502020204030204"/>
                <a:cs typeface="Calibri" panose="020F0502020204030204"/>
              </a:rPr>
              <a:t>ACTUALIZADA</a:t>
            </a:r>
            <a:endParaRPr lang="es-ES" sz="2200" dirty="0">
              <a:latin typeface="Calibri" panose="020F0502020204030204"/>
              <a:cs typeface="Calibri" panose="020F0502020204030204"/>
            </a:endParaRPr>
          </a:p>
        </p:txBody>
      </p:sp>
      <p:sp>
        <p:nvSpPr>
          <p:cNvPr id="4" name="3 Marcador de número de diapositiva">
            <a:extLst>
              <a:ext uri="{FF2B5EF4-FFF2-40B4-BE49-F238E27FC236}">
                <a16:creationId xmlns:a16="http://schemas.microsoft.com/office/drawing/2014/main" id="{BB715202-F0C8-CA68-B70C-8E957719FE30}"/>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46</a:t>
            </a:fld>
            <a:endParaRPr lang="es-MX"/>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1419" y="362271"/>
            <a:ext cx="10526636" cy="501570"/>
          </a:xfrm>
          <a:prstGeom prst="rect">
            <a:avLst/>
          </a:prstGeom>
        </p:spPr>
        <p:txBody>
          <a:bodyPr vert="horz" wrap="square" lIns="0" tIns="75079" rIns="0" bIns="0" rtlCol="0" anchor="ctr">
            <a:spAutoFit/>
          </a:bodyPr>
          <a:lstStyle/>
          <a:p>
            <a:pPr marL="119380" marR="4445">
              <a:lnSpc>
                <a:spcPts val="3345"/>
              </a:lnSpc>
              <a:spcBef>
                <a:spcPts val="590"/>
              </a:spcBef>
            </a:pPr>
            <a:r>
              <a:rPr lang="es-MX" sz="2800" spc="-26" dirty="0"/>
              <a:t>OTRAS </a:t>
            </a:r>
            <a:r>
              <a:rPr sz="2800" spc="-26" dirty="0"/>
              <a:t>CONSIDERACIONES </a:t>
            </a:r>
            <a:r>
              <a:rPr sz="2800" spc="-84" dirty="0"/>
              <a:t>PARA </a:t>
            </a:r>
            <a:r>
              <a:rPr sz="2800" spc="-13" dirty="0"/>
              <a:t>EL </a:t>
            </a:r>
            <a:r>
              <a:rPr sz="2800" spc="-706" dirty="0"/>
              <a:t> </a:t>
            </a:r>
            <a:r>
              <a:rPr sz="2800" spc="-40" dirty="0"/>
              <a:t>CÁLCULO </a:t>
            </a:r>
            <a:r>
              <a:rPr sz="2800" spc="-13" dirty="0"/>
              <a:t>DE</a:t>
            </a:r>
            <a:r>
              <a:rPr sz="2800" spc="-31" dirty="0"/>
              <a:t> </a:t>
            </a:r>
            <a:r>
              <a:rPr sz="2800" spc="-13" dirty="0"/>
              <a:t>LA</a:t>
            </a:r>
            <a:r>
              <a:rPr sz="2800" spc="-35" dirty="0"/>
              <a:t> </a:t>
            </a:r>
            <a:r>
              <a:rPr sz="2800" spc="-18" dirty="0"/>
              <a:t>CUFIN</a:t>
            </a:r>
            <a:endParaRPr sz="2800" dirty="0"/>
          </a:p>
        </p:txBody>
      </p:sp>
      <p:sp>
        <p:nvSpPr>
          <p:cNvPr id="3" name="object 3"/>
          <p:cNvSpPr txBox="1"/>
          <p:nvPr/>
        </p:nvSpPr>
        <p:spPr>
          <a:xfrm>
            <a:off x="826918" y="1479767"/>
            <a:ext cx="10526636" cy="4261121"/>
          </a:xfrm>
          <a:prstGeom prst="rect">
            <a:avLst/>
          </a:prstGeom>
        </p:spPr>
        <p:txBody>
          <a:bodyPr vert="horz" wrap="square" lIns="0" tIns="59391" rIns="0" bIns="0" rtlCol="0">
            <a:spAutoFit/>
          </a:bodyPr>
          <a:lstStyle/>
          <a:p>
            <a:pPr marL="173990" marR="4445" indent="-163195" algn="just">
              <a:spcBef>
                <a:spcPts val="470"/>
              </a:spcBef>
              <a:buClr>
                <a:srgbClr val="BF0509"/>
              </a:buClr>
              <a:buFont typeface="Arial MT"/>
              <a:buChar char="•"/>
              <a:tabLst>
                <a:tab pos="173990" algn="l"/>
              </a:tabLst>
            </a:pPr>
            <a:r>
              <a:rPr lang="es-ES" sz="2100" spc="9" dirty="0">
                <a:latin typeface="Calibri" panose="020F0502020204030204"/>
                <a:cs typeface="Calibri" panose="020F0502020204030204"/>
              </a:rPr>
              <a:t>NO </a:t>
            </a:r>
            <a:r>
              <a:rPr lang="es-ES" sz="2100" spc="4" dirty="0">
                <a:latin typeface="Calibri" panose="020F0502020204030204"/>
                <a:cs typeface="Calibri" panose="020F0502020204030204"/>
              </a:rPr>
              <a:t>SE </a:t>
            </a:r>
            <a:r>
              <a:rPr lang="es-ES" sz="2100" spc="9" dirty="0">
                <a:latin typeface="Calibri" panose="020F0502020204030204"/>
                <a:cs typeface="Calibri" panose="020F0502020204030204"/>
              </a:rPr>
              <a:t>INCLUYEN </a:t>
            </a:r>
            <a:r>
              <a:rPr lang="es-ES" sz="2100" spc="4" dirty="0">
                <a:latin typeface="Calibri" panose="020F0502020204030204"/>
                <a:cs typeface="Calibri" panose="020F0502020204030204"/>
              </a:rPr>
              <a:t>LOS </a:t>
            </a:r>
            <a:r>
              <a:rPr lang="es-ES" sz="2100" spc="9" dirty="0">
                <a:latin typeface="Calibri" panose="020F0502020204030204"/>
                <a:cs typeface="Calibri" panose="020F0502020204030204"/>
              </a:rPr>
              <a:t>DIVIDENDOS </a:t>
            </a:r>
            <a:r>
              <a:rPr lang="es-ES" sz="2100" dirty="0">
                <a:latin typeface="Calibri" panose="020F0502020204030204"/>
                <a:cs typeface="Calibri" panose="020F0502020204030204"/>
              </a:rPr>
              <a:t>O </a:t>
            </a:r>
            <a:r>
              <a:rPr lang="es-ES" sz="2100" spc="9" dirty="0">
                <a:latin typeface="Calibri" panose="020F0502020204030204"/>
                <a:cs typeface="Calibri" panose="020F0502020204030204"/>
              </a:rPr>
              <a:t>UTILIDADES EN ACCIONES </a:t>
            </a:r>
            <a:r>
              <a:rPr lang="es-ES" sz="2100" dirty="0">
                <a:latin typeface="Calibri" panose="020F0502020204030204"/>
                <a:cs typeface="Calibri" panose="020F0502020204030204"/>
              </a:rPr>
              <a:t>O </a:t>
            </a:r>
            <a:r>
              <a:rPr lang="es-ES" sz="2100" spc="4" dirty="0">
                <a:latin typeface="Calibri" panose="020F0502020204030204"/>
                <a:cs typeface="Calibri" panose="020F0502020204030204"/>
              </a:rPr>
              <a:t>LOS REINVERTIDOS </a:t>
            </a:r>
            <a:r>
              <a:rPr lang="es-ES" sz="2100" spc="18" dirty="0">
                <a:latin typeface="Calibri" panose="020F0502020204030204"/>
                <a:cs typeface="Calibri" panose="020F0502020204030204"/>
              </a:rPr>
              <a:t>EN </a:t>
            </a:r>
            <a:r>
              <a:rPr lang="es-ES" sz="2100" spc="22" dirty="0">
                <a:latin typeface="Calibri" panose="020F0502020204030204"/>
                <a:cs typeface="Calibri" panose="020F0502020204030204"/>
              </a:rPr>
              <a:t> </a:t>
            </a:r>
            <a:r>
              <a:rPr lang="es-ES" sz="2100" dirty="0">
                <a:latin typeface="Calibri" panose="020F0502020204030204"/>
                <a:cs typeface="Calibri" panose="020F0502020204030204"/>
              </a:rPr>
              <a:t>LA</a:t>
            </a:r>
            <a:r>
              <a:rPr lang="es-ES" sz="2100" spc="4" dirty="0">
                <a:latin typeface="Calibri" panose="020F0502020204030204"/>
                <a:cs typeface="Calibri" panose="020F0502020204030204"/>
              </a:rPr>
              <a:t> </a:t>
            </a:r>
            <a:r>
              <a:rPr lang="es-ES" sz="2100" spc="9" dirty="0">
                <a:latin typeface="Calibri" panose="020F0502020204030204"/>
                <a:cs typeface="Calibri" panose="020F0502020204030204"/>
              </a:rPr>
              <a:t>SUSCRIPCIÓN</a:t>
            </a:r>
            <a:r>
              <a:rPr lang="es-ES" sz="2100" spc="13" dirty="0">
                <a:latin typeface="Calibri" panose="020F0502020204030204"/>
                <a:cs typeface="Calibri" panose="020F0502020204030204"/>
              </a:rPr>
              <a:t> </a:t>
            </a:r>
            <a:r>
              <a:rPr lang="es-ES" sz="2100" dirty="0">
                <a:latin typeface="Calibri" panose="020F0502020204030204"/>
                <a:cs typeface="Calibri" panose="020F0502020204030204"/>
              </a:rPr>
              <a:t>Y</a:t>
            </a:r>
            <a:r>
              <a:rPr lang="es-ES" sz="2100" spc="4" dirty="0">
                <a:latin typeface="Calibri" panose="020F0502020204030204"/>
                <a:cs typeface="Calibri" panose="020F0502020204030204"/>
              </a:rPr>
              <a:t> </a:t>
            </a:r>
            <a:r>
              <a:rPr lang="es-ES" sz="2100" spc="9" dirty="0">
                <a:latin typeface="Calibri" panose="020F0502020204030204"/>
                <a:cs typeface="Calibri" panose="020F0502020204030204"/>
              </a:rPr>
              <a:t>AUMENTO</a:t>
            </a:r>
            <a:r>
              <a:rPr lang="es-ES" sz="2100" spc="13" dirty="0">
                <a:latin typeface="Calibri" panose="020F0502020204030204"/>
                <a:cs typeface="Calibri" panose="020F0502020204030204"/>
              </a:rPr>
              <a:t> </a:t>
            </a:r>
            <a:r>
              <a:rPr lang="es-ES" sz="2100" spc="9" dirty="0">
                <a:latin typeface="Calibri" panose="020F0502020204030204"/>
                <a:cs typeface="Calibri" panose="020F0502020204030204"/>
              </a:rPr>
              <a:t>DE</a:t>
            </a:r>
            <a:r>
              <a:rPr lang="es-ES" sz="2100" spc="13" dirty="0">
                <a:latin typeface="Calibri" panose="020F0502020204030204"/>
                <a:cs typeface="Calibri" panose="020F0502020204030204"/>
              </a:rPr>
              <a:t> </a:t>
            </a:r>
            <a:r>
              <a:rPr lang="es-ES" sz="2100" spc="4" dirty="0">
                <a:latin typeface="Calibri" panose="020F0502020204030204"/>
                <a:cs typeface="Calibri" panose="020F0502020204030204"/>
              </a:rPr>
              <a:t>CAPITAL</a:t>
            </a:r>
            <a:r>
              <a:rPr lang="es-ES" sz="2100" spc="9" dirty="0">
                <a:latin typeface="Calibri" panose="020F0502020204030204"/>
                <a:cs typeface="Calibri" panose="020F0502020204030204"/>
              </a:rPr>
              <a:t> </a:t>
            </a:r>
            <a:r>
              <a:rPr lang="es-ES" sz="2100" dirty="0">
                <a:latin typeface="Calibri" panose="020F0502020204030204"/>
                <a:cs typeface="Calibri" panose="020F0502020204030204"/>
              </a:rPr>
              <a:t>DENTRO</a:t>
            </a:r>
            <a:r>
              <a:rPr lang="es-ES" sz="2100" spc="4" dirty="0">
                <a:latin typeface="Calibri" panose="020F0502020204030204"/>
                <a:cs typeface="Calibri" panose="020F0502020204030204"/>
              </a:rPr>
              <a:t> </a:t>
            </a:r>
            <a:r>
              <a:rPr lang="es-ES" sz="2100" spc="9" dirty="0">
                <a:latin typeface="Calibri" panose="020F0502020204030204"/>
                <a:cs typeface="Calibri" panose="020F0502020204030204"/>
              </a:rPr>
              <a:t>DE</a:t>
            </a:r>
            <a:r>
              <a:rPr lang="es-ES" sz="2100" spc="13" dirty="0">
                <a:latin typeface="Calibri" panose="020F0502020204030204"/>
                <a:cs typeface="Calibri" panose="020F0502020204030204"/>
              </a:rPr>
              <a:t> </a:t>
            </a:r>
            <a:r>
              <a:rPr lang="es-ES" sz="2100" spc="4" dirty="0">
                <a:latin typeface="Calibri" panose="020F0502020204030204"/>
                <a:cs typeface="Calibri" panose="020F0502020204030204"/>
              </a:rPr>
              <a:t>LOS</a:t>
            </a:r>
            <a:r>
              <a:rPr lang="es-ES" sz="2100" spc="9" dirty="0">
                <a:latin typeface="Calibri" panose="020F0502020204030204"/>
                <a:cs typeface="Calibri" panose="020F0502020204030204"/>
              </a:rPr>
              <a:t> </a:t>
            </a:r>
            <a:r>
              <a:rPr lang="es-ES" sz="2100" spc="4" dirty="0">
                <a:latin typeface="Calibri" panose="020F0502020204030204"/>
                <a:cs typeface="Calibri" panose="020F0502020204030204"/>
              </a:rPr>
              <a:t>30</a:t>
            </a:r>
            <a:r>
              <a:rPr lang="es-ES" sz="2100" spc="9" dirty="0">
                <a:latin typeface="Calibri" panose="020F0502020204030204"/>
                <a:cs typeface="Calibri" panose="020F0502020204030204"/>
              </a:rPr>
              <a:t> DÍAS</a:t>
            </a:r>
            <a:r>
              <a:rPr lang="es-ES" sz="2100" spc="13" dirty="0">
                <a:latin typeface="Calibri" panose="020F0502020204030204"/>
                <a:cs typeface="Calibri" panose="020F0502020204030204"/>
              </a:rPr>
              <a:t> </a:t>
            </a:r>
            <a:r>
              <a:rPr lang="es-ES" sz="2100" spc="4" dirty="0">
                <a:latin typeface="Calibri" panose="020F0502020204030204"/>
                <a:cs typeface="Calibri" panose="020F0502020204030204"/>
              </a:rPr>
              <a:t>NATURALES </a:t>
            </a:r>
            <a:r>
              <a:rPr lang="es-ES" sz="2100" spc="9" dirty="0">
                <a:latin typeface="Calibri" panose="020F0502020204030204"/>
                <a:cs typeface="Calibri" panose="020F0502020204030204"/>
              </a:rPr>
              <a:t> </a:t>
            </a:r>
            <a:r>
              <a:rPr lang="es-ES" sz="2100" spc="4" dirty="0">
                <a:latin typeface="Calibri" panose="020F0502020204030204"/>
                <a:cs typeface="Calibri" panose="020F0502020204030204"/>
              </a:rPr>
              <a:t>SIGUIENTES</a:t>
            </a:r>
            <a:r>
              <a:rPr lang="es-ES" sz="2100" spc="13" dirty="0">
                <a:latin typeface="Calibri" panose="020F0502020204030204"/>
                <a:cs typeface="Calibri" panose="020F0502020204030204"/>
              </a:rPr>
              <a:t> </a:t>
            </a:r>
            <a:r>
              <a:rPr lang="es-ES" sz="2100" dirty="0">
                <a:latin typeface="Calibri" panose="020F0502020204030204"/>
                <a:cs typeface="Calibri" panose="020F0502020204030204"/>
              </a:rPr>
              <a:t>A</a:t>
            </a:r>
            <a:r>
              <a:rPr lang="es-ES" sz="2100" spc="18" dirty="0">
                <a:latin typeface="Calibri" panose="020F0502020204030204"/>
                <a:cs typeface="Calibri" panose="020F0502020204030204"/>
              </a:rPr>
              <a:t> </a:t>
            </a:r>
            <a:r>
              <a:rPr lang="es-ES" sz="2100" spc="4" dirty="0">
                <a:latin typeface="Calibri" panose="020F0502020204030204"/>
                <a:cs typeface="Calibri" panose="020F0502020204030204"/>
              </a:rPr>
              <a:t>SU</a:t>
            </a:r>
            <a:r>
              <a:rPr lang="es-ES" sz="2100" spc="22" dirty="0">
                <a:latin typeface="Calibri" panose="020F0502020204030204"/>
                <a:cs typeface="Calibri" panose="020F0502020204030204"/>
              </a:rPr>
              <a:t> </a:t>
            </a:r>
            <a:r>
              <a:rPr lang="es-ES" sz="2100" spc="4" dirty="0">
                <a:latin typeface="Calibri" panose="020F0502020204030204"/>
                <a:cs typeface="Calibri" panose="020F0502020204030204"/>
              </a:rPr>
              <a:t>DISTRIBUCIÓN</a:t>
            </a:r>
            <a:r>
              <a:rPr lang="es-ES" sz="2100" spc="26" dirty="0">
                <a:latin typeface="Calibri" panose="020F0502020204030204"/>
                <a:cs typeface="Calibri" panose="020F0502020204030204"/>
              </a:rPr>
              <a:t> </a:t>
            </a:r>
            <a:r>
              <a:rPr lang="es-ES" sz="2100" spc="4" dirty="0">
                <a:latin typeface="Calibri" panose="020F0502020204030204"/>
                <a:cs typeface="Calibri" panose="020F0502020204030204"/>
              </a:rPr>
              <a:t>(ART.</a:t>
            </a:r>
            <a:r>
              <a:rPr lang="es-ES" sz="2100" spc="9" dirty="0">
                <a:latin typeface="Calibri" panose="020F0502020204030204"/>
                <a:cs typeface="Calibri" panose="020F0502020204030204"/>
              </a:rPr>
              <a:t> 77,</a:t>
            </a:r>
            <a:r>
              <a:rPr lang="es-ES" sz="2100" spc="13" dirty="0">
                <a:latin typeface="Calibri" panose="020F0502020204030204"/>
                <a:cs typeface="Calibri" panose="020F0502020204030204"/>
              </a:rPr>
              <a:t> </a:t>
            </a:r>
            <a:r>
              <a:rPr lang="es-ES" sz="2100" spc="9" dirty="0">
                <a:latin typeface="Calibri" panose="020F0502020204030204"/>
                <a:cs typeface="Calibri" panose="020F0502020204030204"/>
              </a:rPr>
              <a:t>PRIMER</a:t>
            </a:r>
            <a:r>
              <a:rPr lang="es-ES" sz="2100" spc="22" dirty="0">
                <a:latin typeface="Calibri" panose="020F0502020204030204"/>
                <a:cs typeface="Calibri" panose="020F0502020204030204"/>
              </a:rPr>
              <a:t> </a:t>
            </a:r>
            <a:r>
              <a:rPr lang="es-ES" sz="2100" spc="-4" dirty="0">
                <a:latin typeface="Calibri" panose="020F0502020204030204"/>
                <a:cs typeface="Calibri" panose="020F0502020204030204"/>
              </a:rPr>
              <a:t>PÁRRAFO,</a:t>
            </a:r>
            <a:r>
              <a:rPr lang="es-ES" sz="2100" spc="13" dirty="0">
                <a:latin typeface="Calibri" panose="020F0502020204030204"/>
                <a:cs typeface="Calibri" panose="020F0502020204030204"/>
              </a:rPr>
              <a:t> </a:t>
            </a:r>
            <a:r>
              <a:rPr lang="es-ES" sz="2100" spc="4" dirty="0">
                <a:latin typeface="Calibri" panose="020F0502020204030204"/>
                <a:cs typeface="Calibri" panose="020F0502020204030204"/>
              </a:rPr>
              <a:t>LISR).</a:t>
            </a:r>
            <a:endParaRPr lang="es-ES" sz="2100" dirty="0">
              <a:latin typeface="Calibri" panose="020F0502020204030204"/>
              <a:cs typeface="Calibri" panose="020F0502020204030204"/>
            </a:endParaRPr>
          </a:p>
          <a:p>
            <a:pPr>
              <a:spcBef>
                <a:spcPts val="30"/>
              </a:spcBef>
              <a:buClr>
                <a:srgbClr val="BF0509"/>
              </a:buClr>
              <a:buFont typeface="Arial MT"/>
              <a:buChar char="•"/>
            </a:pPr>
            <a:endParaRPr lang="es-ES" sz="2100" dirty="0">
              <a:latin typeface="Calibri" panose="020F0502020204030204"/>
              <a:cs typeface="Calibri" panose="020F0502020204030204"/>
            </a:endParaRPr>
          </a:p>
          <a:p>
            <a:pPr marL="173990" marR="6985" indent="-163195" algn="just">
              <a:buClr>
                <a:srgbClr val="BF0509"/>
              </a:buClr>
              <a:buFont typeface="Arial MT"/>
              <a:buChar char="•"/>
              <a:tabLst>
                <a:tab pos="173990" algn="l"/>
              </a:tabLst>
            </a:pPr>
            <a:r>
              <a:rPr lang="es-ES" sz="2100" spc="13" dirty="0">
                <a:latin typeface="Calibri" panose="020F0502020204030204"/>
                <a:cs typeface="Calibri" panose="020F0502020204030204"/>
              </a:rPr>
              <a:t>CUANDO</a:t>
            </a:r>
            <a:r>
              <a:rPr lang="es-ES" sz="2100" spc="18" dirty="0">
                <a:latin typeface="Calibri" panose="020F0502020204030204"/>
                <a:cs typeface="Calibri" panose="020F0502020204030204"/>
              </a:rPr>
              <a:t> </a:t>
            </a:r>
            <a:r>
              <a:rPr lang="es-ES" sz="2100" spc="4" dirty="0">
                <a:latin typeface="Calibri" panose="020F0502020204030204"/>
                <a:cs typeface="Calibri" panose="020F0502020204030204"/>
              </a:rPr>
              <a:t>SE</a:t>
            </a:r>
            <a:r>
              <a:rPr lang="es-ES" sz="2100" spc="9" dirty="0">
                <a:latin typeface="Calibri" panose="020F0502020204030204"/>
                <a:cs typeface="Calibri" panose="020F0502020204030204"/>
              </a:rPr>
              <a:t> </a:t>
            </a:r>
            <a:r>
              <a:rPr lang="es-ES" sz="2100" spc="4" dirty="0">
                <a:latin typeface="Calibri" panose="020F0502020204030204"/>
                <a:cs typeface="Calibri" panose="020F0502020204030204"/>
              </a:rPr>
              <a:t>DISTRIBUYAN</a:t>
            </a:r>
            <a:r>
              <a:rPr lang="es-ES" sz="2100" spc="9" dirty="0">
                <a:latin typeface="Calibri" panose="020F0502020204030204"/>
                <a:cs typeface="Calibri" panose="020F0502020204030204"/>
              </a:rPr>
              <a:t> </a:t>
            </a:r>
            <a:r>
              <a:rPr lang="es-ES" sz="2100" dirty="0">
                <a:latin typeface="Calibri" panose="020F0502020204030204"/>
                <a:cs typeface="Calibri" panose="020F0502020204030204"/>
              </a:rPr>
              <a:t>O</a:t>
            </a:r>
            <a:r>
              <a:rPr lang="es-ES" sz="2100" spc="4" dirty="0">
                <a:latin typeface="Calibri" panose="020F0502020204030204"/>
                <a:cs typeface="Calibri" panose="020F0502020204030204"/>
              </a:rPr>
              <a:t> SE</a:t>
            </a:r>
            <a:r>
              <a:rPr lang="es-ES" sz="2100" spc="9" dirty="0">
                <a:latin typeface="Calibri" panose="020F0502020204030204"/>
                <a:cs typeface="Calibri" panose="020F0502020204030204"/>
              </a:rPr>
              <a:t> </a:t>
            </a:r>
            <a:r>
              <a:rPr lang="es-ES" sz="2100" spc="4" dirty="0">
                <a:latin typeface="Calibri" panose="020F0502020204030204"/>
                <a:cs typeface="Calibri" panose="020F0502020204030204"/>
              </a:rPr>
              <a:t>PERCIBAN</a:t>
            </a:r>
            <a:r>
              <a:rPr lang="es-ES" sz="2100" spc="9" dirty="0">
                <a:latin typeface="Calibri" panose="020F0502020204030204"/>
                <a:cs typeface="Calibri" panose="020F0502020204030204"/>
              </a:rPr>
              <a:t> DIVIDENDOS</a:t>
            </a:r>
            <a:r>
              <a:rPr lang="es-ES" sz="2100" spc="13" dirty="0">
                <a:latin typeface="Calibri" panose="020F0502020204030204"/>
                <a:cs typeface="Calibri" panose="020F0502020204030204"/>
              </a:rPr>
              <a:t> </a:t>
            </a:r>
            <a:r>
              <a:rPr lang="es-ES" sz="2100" dirty="0">
                <a:latin typeface="Calibri" panose="020F0502020204030204"/>
                <a:cs typeface="Calibri" panose="020F0502020204030204"/>
              </a:rPr>
              <a:t>O</a:t>
            </a:r>
            <a:r>
              <a:rPr lang="es-ES" sz="2100" spc="4" dirty="0">
                <a:latin typeface="Calibri" panose="020F0502020204030204"/>
                <a:cs typeface="Calibri" panose="020F0502020204030204"/>
              </a:rPr>
              <a:t> </a:t>
            </a:r>
            <a:r>
              <a:rPr lang="es-ES" sz="2100" spc="9" dirty="0">
                <a:latin typeface="Calibri" panose="020F0502020204030204"/>
                <a:cs typeface="Calibri" panose="020F0502020204030204"/>
              </a:rPr>
              <a:t>UTILIDADES</a:t>
            </a:r>
            <a:r>
              <a:rPr lang="es-ES" sz="2100" spc="13" dirty="0">
                <a:latin typeface="Calibri" panose="020F0502020204030204"/>
                <a:cs typeface="Calibri" panose="020F0502020204030204"/>
              </a:rPr>
              <a:t> </a:t>
            </a:r>
            <a:r>
              <a:rPr lang="es-ES" sz="2100" dirty="0">
                <a:latin typeface="Calibri" panose="020F0502020204030204"/>
                <a:cs typeface="Calibri" panose="020F0502020204030204"/>
              </a:rPr>
              <a:t>CON </a:t>
            </a:r>
            <a:r>
              <a:rPr lang="es-ES" sz="2100" spc="4" dirty="0">
                <a:latin typeface="Calibri" panose="020F0502020204030204"/>
                <a:cs typeface="Calibri" panose="020F0502020204030204"/>
              </a:rPr>
              <a:t> POSTERIORIDAD </a:t>
            </a:r>
            <a:r>
              <a:rPr lang="es-ES" sz="2100" dirty="0">
                <a:latin typeface="Calibri" panose="020F0502020204030204"/>
                <a:cs typeface="Calibri" panose="020F0502020204030204"/>
              </a:rPr>
              <a:t>A LA </a:t>
            </a:r>
            <a:r>
              <a:rPr lang="es-ES" sz="2100" spc="9" dirty="0">
                <a:latin typeface="Calibri" panose="020F0502020204030204"/>
                <a:cs typeface="Calibri" panose="020F0502020204030204"/>
              </a:rPr>
              <a:t>ÚLTIMA </a:t>
            </a:r>
            <a:r>
              <a:rPr lang="es-ES" sz="2100" spc="4" dirty="0">
                <a:latin typeface="Calibri" panose="020F0502020204030204"/>
                <a:cs typeface="Calibri" panose="020F0502020204030204"/>
              </a:rPr>
              <a:t>ACTUALIZACIÓN, </a:t>
            </a:r>
            <a:r>
              <a:rPr lang="es-ES" sz="2100" spc="9" dirty="0">
                <a:latin typeface="Calibri" panose="020F0502020204030204"/>
                <a:cs typeface="Calibri" panose="020F0502020204030204"/>
              </a:rPr>
              <a:t>EL SALDO DE </a:t>
            </a:r>
            <a:r>
              <a:rPr lang="es-ES" sz="2100" dirty="0">
                <a:latin typeface="Calibri" panose="020F0502020204030204"/>
                <a:cs typeface="Calibri" panose="020F0502020204030204"/>
              </a:rPr>
              <a:t>LA </a:t>
            </a:r>
            <a:r>
              <a:rPr lang="es-ES" sz="2100" spc="9" dirty="0">
                <a:latin typeface="Calibri" panose="020F0502020204030204"/>
                <a:cs typeface="Calibri" panose="020F0502020204030204"/>
              </a:rPr>
              <a:t>CUFIN </a:t>
            </a:r>
            <a:r>
              <a:rPr lang="es-ES" sz="2100" spc="4" dirty="0">
                <a:latin typeface="Calibri" panose="020F0502020204030204"/>
                <a:cs typeface="Calibri" panose="020F0502020204030204"/>
              </a:rPr>
              <a:t>SE ACTUALIZARÁ </a:t>
            </a:r>
            <a:r>
              <a:rPr lang="es-ES" sz="2100" spc="9" dirty="0">
                <a:latin typeface="Calibri" panose="020F0502020204030204"/>
                <a:cs typeface="Calibri" panose="020F0502020204030204"/>
              </a:rPr>
              <a:t> POR EL PERÍODO</a:t>
            </a:r>
            <a:r>
              <a:rPr lang="es-ES" sz="2100" spc="13" dirty="0">
                <a:latin typeface="Calibri" panose="020F0502020204030204"/>
                <a:cs typeface="Calibri" panose="020F0502020204030204"/>
              </a:rPr>
              <a:t> </a:t>
            </a:r>
            <a:r>
              <a:rPr lang="es-ES" sz="2100" spc="9" dirty="0">
                <a:latin typeface="Calibri" panose="020F0502020204030204"/>
                <a:cs typeface="Calibri" panose="020F0502020204030204"/>
              </a:rPr>
              <a:t>COMPRENDIDO DESDE</a:t>
            </a:r>
            <a:r>
              <a:rPr lang="es-ES" sz="2100" spc="13" dirty="0">
                <a:latin typeface="Calibri" panose="020F0502020204030204"/>
                <a:cs typeface="Calibri" panose="020F0502020204030204"/>
              </a:rPr>
              <a:t> </a:t>
            </a:r>
            <a:r>
              <a:rPr lang="es-ES" sz="2100" spc="9" dirty="0">
                <a:latin typeface="Calibri" panose="020F0502020204030204"/>
                <a:cs typeface="Calibri" panose="020F0502020204030204"/>
              </a:rPr>
              <a:t>EL </a:t>
            </a:r>
            <a:r>
              <a:rPr lang="es-ES" sz="2100" spc="13" dirty="0">
                <a:latin typeface="Calibri" panose="020F0502020204030204"/>
                <a:cs typeface="Calibri" panose="020F0502020204030204"/>
              </a:rPr>
              <a:t>MES </a:t>
            </a:r>
            <a:r>
              <a:rPr lang="es-ES" sz="2100" spc="9" dirty="0">
                <a:latin typeface="Calibri" panose="020F0502020204030204"/>
                <a:cs typeface="Calibri" panose="020F0502020204030204"/>
              </a:rPr>
              <a:t>EN</a:t>
            </a:r>
            <a:r>
              <a:rPr lang="es-ES" sz="2100" spc="13" dirty="0">
                <a:latin typeface="Calibri" panose="020F0502020204030204"/>
                <a:cs typeface="Calibri" panose="020F0502020204030204"/>
              </a:rPr>
              <a:t> </a:t>
            </a:r>
            <a:r>
              <a:rPr lang="es-ES" sz="2100" spc="9" dirty="0">
                <a:latin typeface="Calibri" panose="020F0502020204030204"/>
                <a:cs typeface="Calibri" panose="020F0502020204030204"/>
              </a:rPr>
              <a:t>QUE</a:t>
            </a:r>
            <a:r>
              <a:rPr lang="es-ES" sz="2100" spc="13" dirty="0">
                <a:latin typeface="Calibri" panose="020F0502020204030204"/>
                <a:cs typeface="Calibri" panose="020F0502020204030204"/>
              </a:rPr>
              <a:t> </a:t>
            </a:r>
            <a:r>
              <a:rPr lang="es-ES" sz="2100" spc="4" dirty="0">
                <a:latin typeface="Calibri" panose="020F0502020204030204"/>
                <a:cs typeface="Calibri" panose="020F0502020204030204"/>
              </a:rPr>
              <a:t>SE</a:t>
            </a:r>
            <a:r>
              <a:rPr lang="es-ES" sz="2100" spc="9" dirty="0">
                <a:latin typeface="Calibri" panose="020F0502020204030204"/>
                <a:cs typeface="Calibri" panose="020F0502020204030204"/>
              </a:rPr>
              <a:t> </a:t>
            </a:r>
            <a:r>
              <a:rPr lang="es-ES" sz="2100" dirty="0">
                <a:latin typeface="Calibri" panose="020F0502020204030204"/>
                <a:cs typeface="Calibri" panose="020F0502020204030204"/>
              </a:rPr>
              <a:t>EFECTUÓ</a:t>
            </a:r>
            <a:r>
              <a:rPr lang="es-ES" sz="2100" spc="4" dirty="0">
                <a:latin typeface="Calibri" panose="020F0502020204030204"/>
                <a:cs typeface="Calibri" panose="020F0502020204030204"/>
              </a:rPr>
              <a:t> </a:t>
            </a:r>
            <a:r>
              <a:rPr lang="es-ES" sz="2100" dirty="0">
                <a:latin typeface="Calibri" panose="020F0502020204030204"/>
                <a:cs typeface="Calibri" panose="020F0502020204030204"/>
              </a:rPr>
              <a:t>LA</a:t>
            </a:r>
            <a:r>
              <a:rPr lang="es-ES" sz="2100" spc="4" dirty="0">
                <a:latin typeface="Calibri" panose="020F0502020204030204"/>
                <a:cs typeface="Calibri" panose="020F0502020204030204"/>
              </a:rPr>
              <a:t> </a:t>
            </a:r>
            <a:r>
              <a:rPr lang="es-ES" sz="2100" spc="9" dirty="0">
                <a:latin typeface="Calibri" panose="020F0502020204030204"/>
                <a:cs typeface="Calibri" panose="020F0502020204030204"/>
              </a:rPr>
              <a:t>ÚLTIMA </a:t>
            </a:r>
            <a:r>
              <a:rPr lang="es-ES" sz="2100" spc="13" dirty="0">
                <a:latin typeface="Calibri" panose="020F0502020204030204"/>
                <a:cs typeface="Calibri" panose="020F0502020204030204"/>
              </a:rPr>
              <a:t> </a:t>
            </a:r>
            <a:r>
              <a:rPr lang="es-ES" sz="2100" spc="4" dirty="0">
                <a:latin typeface="Calibri" panose="020F0502020204030204"/>
                <a:cs typeface="Calibri" panose="020F0502020204030204"/>
              </a:rPr>
              <a:t>ACTUALIZACIÓN</a:t>
            </a:r>
            <a:r>
              <a:rPr lang="es-ES" sz="2100" spc="119" dirty="0">
                <a:latin typeface="Calibri" panose="020F0502020204030204"/>
                <a:cs typeface="Calibri" panose="020F0502020204030204"/>
              </a:rPr>
              <a:t> </a:t>
            </a:r>
            <a:r>
              <a:rPr lang="es-ES" sz="2100" dirty="0">
                <a:latin typeface="Calibri" panose="020F0502020204030204"/>
                <a:cs typeface="Calibri" panose="020F0502020204030204"/>
              </a:rPr>
              <a:t>HASTA</a:t>
            </a:r>
            <a:r>
              <a:rPr lang="es-ES" sz="2100" spc="119" dirty="0">
                <a:latin typeface="Calibri" panose="020F0502020204030204"/>
                <a:cs typeface="Calibri" panose="020F0502020204030204"/>
              </a:rPr>
              <a:t> </a:t>
            </a:r>
            <a:r>
              <a:rPr lang="es-ES" sz="2100" spc="9" dirty="0">
                <a:latin typeface="Calibri" panose="020F0502020204030204"/>
                <a:cs typeface="Calibri" panose="020F0502020204030204"/>
              </a:rPr>
              <a:t>EL</a:t>
            </a:r>
            <a:r>
              <a:rPr lang="es-ES" sz="2100" spc="106" dirty="0">
                <a:latin typeface="Calibri" panose="020F0502020204030204"/>
                <a:cs typeface="Calibri" panose="020F0502020204030204"/>
              </a:rPr>
              <a:t> </a:t>
            </a:r>
            <a:r>
              <a:rPr lang="es-ES" sz="2100" spc="13" dirty="0">
                <a:latin typeface="Calibri" panose="020F0502020204030204"/>
                <a:cs typeface="Calibri" panose="020F0502020204030204"/>
              </a:rPr>
              <a:t>MES</a:t>
            </a:r>
            <a:r>
              <a:rPr lang="es-ES" sz="2100" spc="115" dirty="0">
                <a:latin typeface="Calibri" panose="020F0502020204030204"/>
                <a:cs typeface="Calibri" panose="020F0502020204030204"/>
              </a:rPr>
              <a:t> </a:t>
            </a:r>
            <a:r>
              <a:rPr lang="es-ES" sz="2100" spc="9" dirty="0">
                <a:latin typeface="Calibri" panose="020F0502020204030204"/>
                <a:cs typeface="Calibri" panose="020F0502020204030204"/>
              </a:rPr>
              <a:t>EN</a:t>
            </a:r>
            <a:r>
              <a:rPr lang="es-ES" sz="2100" spc="119" dirty="0">
                <a:latin typeface="Calibri" panose="020F0502020204030204"/>
                <a:cs typeface="Calibri" panose="020F0502020204030204"/>
              </a:rPr>
              <a:t> </a:t>
            </a:r>
            <a:r>
              <a:rPr lang="es-ES" sz="2100" spc="9" dirty="0">
                <a:latin typeface="Calibri" panose="020F0502020204030204"/>
                <a:cs typeface="Calibri" panose="020F0502020204030204"/>
              </a:rPr>
              <a:t>QUE</a:t>
            </a:r>
            <a:r>
              <a:rPr lang="es-ES" sz="2100" spc="119" dirty="0">
                <a:latin typeface="Calibri" panose="020F0502020204030204"/>
                <a:cs typeface="Calibri" panose="020F0502020204030204"/>
              </a:rPr>
              <a:t> </a:t>
            </a:r>
            <a:r>
              <a:rPr lang="es-ES" sz="2100" spc="4" dirty="0">
                <a:latin typeface="Calibri" panose="020F0502020204030204"/>
                <a:cs typeface="Calibri" panose="020F0502020204030204"/>
              </a:rPr>
              <a:t>SE</a:t>
            </a:r>
            <a:r>
              <a:rPr lang="es-ES" sz="2100" spc="128" dirty="0">
                <a:latin typeface="Calibri" panose="020F0502020204030204"/>
                <a:cs typeface="Calibri" panose="020F0502020204030204"/>
              </a:rPr>
              <a:t> </a:t>
            </a:r>
            <a:r>
              <a:rPr lang="es-ES" sz="2100" spc="4" dirty="0">
                <a:latin typeface="Calibri" panose="020F0502020204030204"/>
                <a:cs typeface="Calibri" panose="020F0502020204030204"/>
              </a:rPr>
              <a:t>DISTRIBUYAN</a:t>
            </a:r>
            <a:r>
              <a:rPr lang="es-ES" sz="2100" spc="124" dirty="0">
                <a:latin typeface="Calibri" panose="020F0502020204030204"/>
                <a:cs typeface="Calibri" panose="020F0502020204030204"/>
              </a:rPr>
              <a:t> </a:t>
            </a:r>
            <a:r>
              <a:rPr lang="es-ES" sz="2100" dirty="0">
                <a:latin typeface="Calibri" panose="020F0502020204030204"/>
                <a:cs typeface="Calibri" panose="020F0502020204030204"/>
              </a:rPr>
              <a:t>O</a:t>
            </a:r>
            <a:r>
              <a:rPr lang="es-ES" sz="2100" spc="115" dirty="0">
                <a:latin typeface="Calibri" panose="020F0502020204030204"/>
                <a:cs typeface="Calibri" panose="020F0502020204030204"/>
              </a:rPr>
              <a:t> </a:t>
            </a:r>
            <a:r>
              <a:rPr lang="es-ES" sz="2100" spc="4" dirty="0">
                <a:latin typeface="Calibri" panose="020F0502020204030204"/>
                <a:cs typeface="Calibri" panose="020F0502020204030204"/>
              </a:rPr>
              <a:t>PERCIBAN</a:t>
            </a:r>
            <a:r>
              <a:rPr lang="es-ES" sz="2100" spc="128" dirty="0">
                <a:latin typeface="Calibri" panose="020F0502020204030204"/>
                <a:cs typeface="Calibri" panose="020F0502020204030204"/>
              </a:rPr>
              <a:t> </a:t>
            </a:r>
            <a:r>
              <a:rPr lang="es-ES" sz="2100" spc="4" dirty="0">
                <a:latin typeface="Calibri" panose="020F0502020204030204"/>
                <a:cs typeface="Calibri" panose="020F0502020204030204"/>
              </a:rPr>
              <a:t>LOS</a:t>
            </a:r>
            <a:r>
              <a:rPr lang="es-ES" sz="2100" spc="115" dirty="0">
                <a:latin typeface="Calibri" panose="020F0502020204030204"/>
                <a:cs typeface="Calibri" panose="020F0502020204030204"/>
              </a:rPr>
              <a:t> </a:t>
            </a:r>
            <a:r>
              <a:rPr lang="es-ES" sz="2100" spc="9" dirty="0">
                <a:latin typeface="Calibri" panose="020F0502020204030204"/>
                <a:cs typeface="Calibri" panose="020F0502020204030204"/>
              </a:rPr>
              <a:t>DIVIDENDOS </a:t>
            </a:r>
            <a:r>
              <a:rPr lang="es-ES" sz="2100" spc="-366" dirty="0">
                <a:latin typeface="Calibri" panose="020F0502020204030204"/>
                <a:cs typeface="Calibri" panose="020F0502020204030204"/>
              </a:rPr>
              <a:t> </a:t>
            </a:r>
            <a:r>
              <a:rPr lang="es-ES" sz="2100" dirty="0">
                <a:latin typeface="Calibri" panose="020F0502020204030204"/>
                <a:cs typeface="Calibri" panose="020F0502020204030204"/>
              </a:rPr>
              <a:t>O</a:t>
            </a:r>
            <a:r>
              <a:rPr lang="es-ES" sz="2100" spc="13" dirty="0">
                <a:latin typeface="Calibri" panose="020F0502020204030204"/>
                <a:cs typeface="Calibri" panose="020F0502020204030204"/>
              </a:rPr>
              <a:t> </a:t>
            </a:r>
            <a:r>
              <a:rPr lang="es-ES" sz="2100" spc="9" dirty="0">
                <a:latin typeface="Calibri" panose="020F0502020204030204"/>
                <a:cs typeface="Calibri" panose="020F0502020204030204"/>
              </a:rPr>
              <a:t>UTILIDADES</a:t>
            </a:r>
            <a:r>
              <a:rPr lang="es-ES" sz="2100" spc="18" dirty="0">
                <a:latin typeface="Calibri" panose="020F0502020204030204"/>
                <a:cs typeface="Calibri" panose="020F0502020204030204"/>
              </a:rPr>
              <a:t> </a:t>
            </a:r>
            <a:r>
              <a:rPr lang="es-ES" sz="2100" spc="4" dirty="0">
                <a:latin typeface="Calibri" panose="020F0502020204030204"/>
                <a:cs typeface="Calibri" panose="020F0502020204030204"/>
              </a:rPr>
              <a:t>(ART.</a:t>
            </a:r>
            <a:r>
              <a:rPr lang="es-ES" sz="2100" spc="9" dirty="0">
                <a:latin typeface="Calibri" panose="020F0502020204030204"/>
                <a:cs typeface="Calibri" panose="020F0502020204030204"/>
              </a:rPr>
              <a:t> 77,</a:t>
            </a:r>
            <a:r>
              <a:rPr lang="es-ES" sz="2100" spc="13" dirty="0">
                <a:latin typeface="Calibri" panose="020F0502020204030204"/>
                <a:cs typeface="Calibri" panose="020F0502020204030204"/>
              </a:rPr>
              <a:t> SEGUNDO</a:t>
            </a:r>
            <a:r>
              <a:rPr lang="es-ES" sz="2100" spc="18" dirty="0">
                <a:latin typeface="Calibri" panose="020F0502020204030204"/>
                <a:cs typeface="Calibri" panose="020F0502020204030204"/>
              </a:rPr>
              <a:t> </a:t>
            </a:r>
            <a:r>
              <a:rPr lang="es-ES" sz="2100" spc="-4" dirty="0">
                <a:latin typeface="Calibri" panose="020F0502020204030204"/>
                <a:cs typeface="Calibri" panose="020F0502020204030204"/>
              </a:rPr>
              <a:t>PÁRRAFO,</a:t>
            </a:r>
            <a:r>
              <a:rPr lang="es-ES" sz="2100" spc="13" dirty="0">
                <a:latin typeface="Calibri" panose="020F0502020204030204"/>
                <a:cs typeface="Calibri" panose="020F0502020204030204"/>
              </a:rPr>
              <a:t> </a:t>
            </a:r>
            <a:r>
              <a:rPr lang="es-ES" sz="2100" spc="4" dirty="0">
                <a:latin typeface="Calibri" panose="020F0502020204030204"/>
                <a:cs typeface="Calibri" panose="020F0502020204030204"/>
              </a:rPr>
              <a:t>LISR).</a:t>
            </a:r>
            <a:endParaRPr lang="es-ES" sz="2100" dirty="0">
              <a:latin typeface="Calibri" panose="020F0502020204030204"/>
              <a:cs typeface="Calibri" panose="020F0502020204030204"/>
            </a:endParaRPr>
          </a:p>
          <a:p>
            <a:pPr>
              <a:spcBef>
                <a:spcPts val="35"/>
              </a:spcBef>
              <a:buClr>
                <a:srgbClr val="BF0509"/>
              </a:buClr>
              <a:buFont typeface="Arial MT"/>
              <a:buChar char="•"/>
            </a:pPr>
            <a:endParaRPr lang="es-ES" sz="2100" dirty="0">
              <a:latin typeface="Calibri" panose="020F0502020204030204"/>
              <a:cs typeface="Calibri" panose="020F0502020204030204"/>
            </a:endParaRPr>
          </a:p>
          <a:p>
            <a:pPr marL="173990" marR="6350" indent="-163195" algn="just">
              <a:buClr>
                <a:srgbClr val="BF0509"/>
              </a:buClr>
              <a:buFont typeface="Arial MT"/>
              <a:buChar char="•"/>
              <a:tabLst>
                <a:tab pos="173990" algn="l"/>
              </a:tabLst>
            </a:pPr>
            <a:r>
              <a:rPr lang="es-ES" sz="2100" spc="9" dirty="0">
                <a:latin typeface="Calibri" panose="020F0502020204030204"/>
                <a:cs typeface="Calibri" panose="020F0502020204030204"/>
              </a:rPr>
              <a:t>EL</a:t>
            </a:r>
            <a:r>
              <a:rPr lang="es-ES" sz="2100" spc="53" dirty="0">
                <a:latin typeface="Calibri" panose="020F0502020204030204"/>
                <a:cs typeface="Calibri" panose="020F0502020204030204"/>
              </a:rPr>
              <a:t> </a:t>
            </a:r>
            <a:r>
              <a:rPr lang="es-ES" sz="2100" spc="9" dirty="0">
                <a:latin typeface="Calibri" panose="020F0502020204030204"/>
                <a:cs typeface="Calibri" panose="020F0502020204030204"/>
              </a:rPr>
              <a:t>SALDO</a:t>
            </a:r>
            <a:r>
              <a:rPr lang="es-ES" sz="2100" spc="62" dirty="0">
                <a:latin typeface="Calibri" panose="020F0502020204030204"/>
                <a:cs typeface="Calibri" panose="020F0502020204030204"/>
              </a:rPr>
              <a:t> </a:t>
            </a:r>
            <a:r>
              <a:rPr lang="es-ES" sz="2100" spc="9" dirty="0">
                <a:latin typeface="Calibri" panose="020F0502020204030204"/>
                <a:cs typeface="Calibri" panose="020F0502020204030204"/>
              </a:rPr>
              <a:t>DE</a:t>
            </a:r>
            <a:r>
              <a:rPr lang="es-ES" sz="2100" spc="75" dirty="0">
                <a:latin typeface="Calibri" panose="020F0502020204030204"/>
                <a:cs typeface="Calibri" panose="020F0502020204030204"/>
              </a:rPr>
              <a:t> </a:t>
            </a:r>
            <a:r>
              <a:rPr lang="es-ES" sz="2100" spc="9" dirty="0">
                <a:latin typeface="Calibri" panose="020F0502020204030204"/>
                <a:cs typeface="Calibri" panose="020F0502020204030204"/>
              </a:rPr>
              <a:t>CUFIN</a:t>
            </a:r>
            <a:r>
              <a:rPr lang="es-ES" sz="2100" spc="71" dirty="0">
                <a:latin typeface="Calibri" panose="020F0502020204030204"/>
                <a:cs typeface="Calibri" panose="020F0502020204030204"/>
              </a:rPr>
              <a:t> </a:t>
            </a:r>
            <a:r>
              <a:rPr lang="es-ES" sz="2100" spc="4" dirty="0">
                <a:latin typeface="Calibri" panose="020F0502020204030204"/>
                <a:cs typeface="Calibri" panose="020F0502020204030204"/>
              </a:rPr>
              <a:t>PODRÁ</a:t>
            </a:r>
            <a:r>
              <a:rPr lang="es-ES" sz="2100" spc="66" dirty="0">
                <a:latin typeface="Calibri" panose="020F0502020204030204"/>
                <a:cs typeface="Calibri" panose="020F0502020204030204"/>
              </a:rPr>
              <a:t> </a:t>
            </a:r>
            <a:r>
              <a:rPr lang="es-ES" sz="2100" dirty="0">
                <a:latin typeface="Calibri" panose="020F0502020204030204"/>
                <a:cs typeface="Calibri" panose="020F0502020204030204"/>
              </a:rPr>
              <a:t>TRANSMITIRSE</a:t>
            </a:r>
            <a:r>
              <a:rPr lang="es-ES" sz="2100" spc="75" dirty="0">
                <a:latin typeface="Calibri" panose="020F0502020204030204"/>
                <a:cs typeface="Calibri" panose="020F0502020204030204"/>
              </a:rPr>
              <a:t> </a:t>
            </a:r>
            <a:r>
              <a:rPr lang="es-ES" sz="2100" dirty="0">
                <a:latin typeface="Calibri" panose="020F0502020204030204"/>
                <a:cs typeface="Calibri" panose="020F0502020204030204"/>
              </a:rPr>
              <a:t>A</a:t>
            </a:r>
            <a:r>
              <a:rPr lang="es-ES" sz="2100" spc="66" dirty="0">
                <a:latin typeface="Calibri" panose="020F0502020204030204"/>
                <a:cs typeface="Calibri" panose="020F0502020204030204"/>
              </a:rPr>
              <a:t> </a:t>
            </a:r>
            <a:r>
              <a:rPr lang="es-ES" sz="2100" spc="-4" dirty="0">
                <a:latin typeface="Calibri" panose="020F0502020204030204"/>
                <a:cs typeface="Calibri" panose="020F0502020204030204"/>
              </a:rPr>
              <a:t>OTRA</a:t>
            </a:r>
            <a:r>
              <a:rPr lang="es-ES" sz="2100" spc="66" dirty="0">
                <a:latin typeface="Calibri" panose="020F0502020204030204"/>
                <a:cs typeface="Calibri" panose="020F0502020204030204"/>
              </a:rPr>
              <a:t> </a:t>
            </a:r>
            <a:r>
              <a:rPr lang="es-ES" sz="2100" spc="9" dirty="0">
                <a:latin typeface="Calibri" panose="020F0502020204030204"/>
                <a:cs typeface="Calibri" panose="020F0502020204030204"/>
              </a:rPr>
              <a:t>SOCIEDAD</a:t>
            </a:r>
            <a:r>
              <a:rPr lang="es-ES" sz="2100" spc="71" dirty="0">
                <a:latin typeface="Calibri" panose="020F0502020204030204"/>
                <a:cs typeface="Calibri" panose="020F0502020204030204"/>
              </a:rPr>
              <a:t> </a:t>
            </a:r>
            <a:r>
              <a:rPr lang="es-ES" sz="2100" spc="9" dirty="0">
                <a:latin typeface="Calibri" panose="020F0502020204030204"/>
                <a:cs typeface="Calibri" panose="020F0502020204030204"/>
              </a:rPr>
              <a:t>EN</a:t>
            </a:r>
            <a:r>
              <a:rPr lang="es-ES" sz="2100" spc="66" dirty="0">
                <a:latin typeface="Calibri" panose="020F0502020204030204"/>
                <a:cs typeface="Calibri" panose="020F0502020204030204"/>
              </a:rPr>
              <a:t> </a:t>
            </a:r>
            <a:r>
              <a:rPr lang="es-ES" sz="2100" spc="4" dirty="0">
                <a:latin typeface="Calibri" panose="020F0502020204030204"/>
                <a:cs typeface="Calibri" panose="020F0502020204030204"/>
              </a:rPr>
              <a:t>LOS</a:t>
            </a:r>
            <a:r>
              <a:rPr lang="es-ES" sz="2100" spc="66" dirty="0">
                <a:latin typeface="Calibri" panose="020F0502020204030204"/>
                <a:cs typeface="Calibri" panose="020F0502020204030204"/>
              </a:rPr>
              <a:t> </a:t>
            </a:r>
            <a:r>
              <a:rPr lang="es-ES" sz="2100" spc="4" dirty="0">
                <a:latin typeface="Calibri" panose="020F0502020204030204"/>
                <a:cs typeface="Calibri" panose="020F0502020204030204"/>
              </a:rPr>
              <a:t>CASOS</a:t>
            </a:r>
            <a:r>
              <a:rPr lang="es-ES" sz="2100" spc="62" dirty="0">
                <a:latin typeface="Calibri" panose="020F0502020204030204"/>
                <a:cs typeface="Calibri" panose="020F0502020204030204"/>
              </a:rPr>
              <a:t> </a:t>
            </a:r>
            <a:r>
              <a:rPr lang="es-ES" sz="2100" spc="9" dirty="0">
                <a:latin typeface="Calibri" panose="020F0502020204030204"/>
                <a:cs typeface="Calibri" panose="020F0502020204030204"/>
              </a:rPr>
              <a:t>DE</a:t>
            </a:r>
            <a:r>
              <a:rPr lang="es-ES" sz="2100" spc="71" dirty="0">
                <a:latin typeface="Calibri" panose="020F0502020204030204"/>
                <a:cs typeface="Calibri" panose="020F0502020204030204"/>
              </a:rPr>
              <a:t> </a:t>
            </a:r>
            <a:r>
              <a:rPr lang="es-ES" sz="2100" spc="9" dirty="0">
                <a:latin typeface="Calibri" panose="020F0502020204030204"/>
                <a:cs typeface="Calibri" panose="020F0502020204030204"/>
              </a:rPr>
              <a:t>FUSIÓN </a:t>
            </a:r>
            <a:r>
              <a:rPr lang="es-ES" sz="2100" spc="-366" dirty="0">
                <a:latin typeface="Calibri" panose="020F0502020204030204"/>
                <a:cs typeface="Calibri" panose="020F0502020204030204"/>
              </a:rPr>
              <a:t> </a:t>
            </a:r>
            <a:r>
              <a:rPr lang="es-ES" sz="2100" dirty="0">
                <a:latin typeface="Calibri" panose="020F0502020204030204"/>
                <a:cs typeface="Calibri" panose="020F0502020204030204"/>
              </a:rPr>
              <a:t>O </a:t>
            </a:r>
            <a:r>
              <a:rPr lang="es-ES" sz="2100" spc="9" dirty="0">
                <a:latin typeface="Calibri" panose="020F0502020204030204"/>
                <a:cs typeface="Calibri" panose="020F0502020204030204"/>
              </a:rPr>
              <a:t>ESCISIÓN </a:t>
            </a:r>
            <a:r>
              <a:rPr lang="es-ES" sz="2100" spc="4" dirty="0">
                <a:latin typeface="Calibri" panose="020F0502020204030204"/>
                <a:cs typeface="Calibri" panose="020F0502020204030204"/>
              </a:rPr>
              <a:t>(EN </a:t>
            </a:r>
            <a:r>
              <a:rPr lang="es-ES" sz="2100" dirty="0">
                <a:latin typeface="Calibri" panose="020F0502020204030204"/>
                <a:cs typeface="Calibri" panose="020F0502020204030204"/>
              </a:rPr>
              <a:t>LA </a:t>
            </a:r>
            <a:r>
              <a:rPr lang="es-ES" sz="2100" spc="4" dirty="0">
                <a:latin typeface="Calibri" panose="020F0502020204030204"/>
                <a:cs typeface="Calibri" panose="020F0502020204030204"/>
              </a:rPr>
              <a:t>PROPORCIÓN </a:t>
            </a:r>
            <a:r>
              <a:rPr lang="es-ES" sz="2100" spc="9" dirty="0">
                <a:latin typeface="Calibri" panose="020F0502020204030204"/>
                <a:cs typeface="Calibri" panose="020F0502020204030204"/>
              </a:rPr>
              <a:t>EN QUE </a:t>
            </a:r>
            <a:r>
              <a:rPr lang="es-ES" sz="2100" spc="4" dirty="0">
                <a:latin typeface="Calibri" panose="020F0502020204030204"/>
                <a:cs typeface="Calibri" panose="020F0502020204030204"/>
              </a:rPr>
              <a:t>SE </a:t>
            </a:r>
            <a:r>
              <a:rPr lang="es-ES" sz="2100" spc="9" dirty="0">
                <a:latin typeface="Calibri" panose="020F0502020204030204"/>
                <a:cs typeface="Calibri" panose="020F0502020204030204"/>
              </a:rPr>
              <a:t>DIVIDA EL </a:t>
            </a:r>
            <a:r>
              <a:rPr lang="es-ES" sz="2100" spc="4" dirty="0">
                <a:latin typeface="Calibri" panose="020F0502020204030204"/>
                <a:cs typeface="Calibri" panose="020F0502020204030204"/>
              </a:rPr>
              <a:t>CAPITAL CONTABLE) (ART. </a:t>
            </a:r>
            <a:r>
              <a:rPr lang="es-ES" sz="2100" spc="9" dirty="0">
                <a:latin typeface="Calibri" panose="020F0502020204030204"/>
                <a:cs typeface="Calibri" panose="020F0502020204030204"/>
              </a:rPr>
              <a:t>77, </a:t>
            </a:r>
            <a:r>
              <a:rPr lang="es-ES" sz="2100" spc="13" dirty="0">
                <a:latin typeface="Calibri" panose="020F0502020204030204"/>
                <a:cs typeface="Calibri" panose="020F0502020204030204"/>
              </a:rPr>
              <a:t> </a:t>
            </a:r>
            <a:r>
              <a:rPr lang="es-ES" sz="2100" spc="9" dirty="0">
                <a:latin typeface="Calibri" panose="020F0502020204030204"/>
                <a:cs typeface="Calibri" panose="020F0502020204030204"/>
              </a:rPr>
              <a:t>ÚLTIMO</a:t>
            </a:r>
            <a:r>
              <a:rPr lang="es-ES" sz="2100" spc="13" dirty="0">
                <a:latin typeface="Calibri" panose="020F0502020204030204"/>
                <a:cs typeface="Calibri" panose="020F0502020204030204"/>
              </a:rPr>
              <a:t> </a:t>
            </a:r>
            <a:r>
              <a:rPr lang="es-ES" sz="2100" spc="-4" dirty="0">
                <a:latin typeface="Calibri" panose="020F0502020204030204"/>
                <a:cs typeface="Calibri" panose="020F0502020204030204"/>
              </a:rPr>
              <a:t>PÁRRAFO,</a:t>
            </a:r>
            <a:r>
              <a:rPr lang="es-ES" sz="2100" spc="13" dirty="0">
                <a:latin typeface="Calibri" panose="020F0502020204030204"/>
                <a:cs typeface="Calibri" panose="020F0502020204030204"/>
              </a:rPr>
              <a:t> </a:t>
            </a:r>
            <a:r>
              <a:rPr lang="es-ES" sz="2100" spc="4" dirty="0">
                <a:latin typeface="Calibri" panose="020F0502020204030204"/>
                <a:cs typeface="Calibri" panose="020F0502020204030204"/>
              </a:rPr>
              <a:t>LISR).</a:t>
            </a:r>
            <a:endParaRPr lang="es-ES" sz="2100" dirty="0">
              <a:latin typeface="Calibri" panose="020F0502020204030204"/>
              <a:cs typeface="Calibri" panose="020F0502020204030204"/>
            </a:endParaRPr>
          </a:p>
        </p:txBody>
      </p:sp>
      <p:sp>
        <p:nvSpPr>
          <p:cNvPr id="4" name="3 Marcador de número de diapositiva">
            <a:extLst>
              <a:ext uri="{FF2B5EF4-FFF2-40B4-BE49-F238E27FC236}">
                <a16:creationId xmlns:a16="http://schemas.microsoft.com/office/drawing/2014/main" id="{275A67E8-662D-DCA8-5BA5-DA8B0E87DA30}"/>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47</a:t>
            </a:fld>
            <a:endParaRPr lang="es-MX"/>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865589" y="1073614"/>
            <a:ext cx="9424633" cy="3520784"/>
          </a:xfrm>
          <a:prstGeom prst="rect">
            <a:avLst/>
          </a:prstGeom>
        </p:spPr>
      </p:pic>
      <p:pic>
        <p:nvPicPr>
          <p:cNvPr id="17410" name="Picture 2" descr="SAT | Brands of the World™ | Download vector logos and logoty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991" y="4594398"/>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3 Marcador de número de diapositiva">
            <a:extLst>
              <a:ext uri="{FF2B5EF4-FFF2-40B4-BE49-F238E27FC236}">
                <a16:creationId xmlns:a16="http://schemas.microsoft.com/office/drawing/2014/main" id="{252D62E5-80EA-0D33-EC8D-5D52E474322A}"/>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48</a:t>
            </a:fld>
            <a:endParaRPr lang="es-MX"/>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630236" y="829463"/>
            <a:ext cx="8375275" cy="3671135"/>
          </a:xfrm>
          <a:prstGeom prst="rect">
            <a:avLst/>
          </a:prstGeom>
        </p:spPr>
      </p:pic>
      <p:pic>
        <p:nvPicPr>
          <p:cNvPr id="8" name="Picture 2" descr="SAT | Brands of the World™ | Download vector logos and logoty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9714" y="445135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3 Marcador de número de diapositiva">
            <a:extLst>
              <a:ext uri="{FF2B5EF4-FFF2-40B4-BE49-F238E27FC236}">
                <a16:creationId xmlns:a16="http://schemas.microsoft.com/office/drawing/2014/main" id="{299739B1-F5DB-BFEF-BBC5-BD815007A91D}"/>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49</a:t>
            </a:fld>
            <a:endParaRPr lang="es-MX"/>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83998" y="1253331"/>
            <a:ext cx="10515600" cy="4351338"/>
          </a:xfrm>
        </p:spPr>
        <p:txBody>
          <a:bodyPr>
            <a:normAutofit/>
          </a:bodyPr>
          <a:lstStyle/>
          <a:p>
            <a:pPr marL="0" indent="0">
              <a:buNone/>
            </a:pPr>
            <a:r>
              <a:rPr lang="es-MX" sz="2400" dirty="0"/>
              <a:t>“ LAS PERSONAS FÍSICAS DEBERÁN ACUMULAR A SUS DEMÁS INGRESOS, LOS PERCIBIDOS POR DIVIDENDOS O UTILIDADES. DICHAS PERSONAS FÍSICAS PODRÁN ACREDITAR, CONTRA EL IMPUESTO </a:t>
            </a:r>
            <a:r>
              <a:rPr lang="es-MX" sz="2400" b="1" dirty="0"/>
              <a:t>(ISR)</a:t>
            </a:r>
            <a:r>
              <a:rPr lang="es-MX" sz="2400" dirty="0"/>
              <a:t> QUE SE DETERMINE EN SU DECLARACIÓN ANUAL, EL IMPUESTO SOBRE LA RENTA PAGADO POR LA SOCIEDAD QUE DISTRIBUYÓ LOS DIVIDENDOS O UTILIDADES, SIEMPRE QUE QUIEN EFECTÚE EL ACREDITAMIENTO A QUE SE REFIERE ESTE PÁRRAFO CONSIDERE COMO INGRESO ACUMULABLE, ADEMÁS DEL DIVIDENDO O UTILIDAD PERCIBIDO, EL MONTO DEL IMPUESTO SOBRE LA RENTA PAGADO POR DICHA SOCIEDAD CORRESPONDIENTE AL DIVIDENDO O UTILIDAD PERCIBIDO…”</a:t>
            </a:r>
          </a:p>
        </p:txBody>
      </p:sp>
      <p:sp>
        <p:nvSpPr>
          <p:cNvPr id="2" name="3 Marcador de número de diapositiva">
            <a:extLst>
              <a:ext uri="{FF2B5EF4-FFF2-40B4-BE49-F238E27FC236}">
                <a16:creationId xmlns:a16="http://schemas.microsoft.com/office/drawing/2014/main" id="{B205813B-7A90-D365-295D-539D9DA21ADF}"/>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5</a:t>
            </a:fld>
            <a:endParaRPr lang="es-MX"/>
          </a:p>
        </p:txBody>
      </p:sp>
      <p:pic>
        <p:nvPicPr>
          <p:cNvPr id="2050" name="Picture 2" descr="Ingresos por dividendos para personas fisicas » Cler Consultores">
            <a:extLst>
              <a:ext uri="{FF2B5EF4-FFF2-40B4-BE49-F238E27FC236}">
                <a16:creationId xmlns:a16="http://schemas.microsoft.com/office/drawing/2014/main" id="{A721AFD8-DA79-B704-3F89-81F3455B2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290" y="4454855"/>
            <a:ext cx="3400425" cy="1343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58318" y="2788170"/>
            <a:ext cx="10515600" cy="962545"/>
          </a:xfrm>
        </p:spPr>
        <p:txBody>
          <a:bodyPr>
            <a:normAutofit/>
          </a:bodyPr>
          <a:lstStyle/>
          <a:p>
            <a:pPr marL="0" indent="0" algn="ctr">
              <a:buNone/>
            </a:pPr>
            <a:r>
              <a:rPr lang="es-MX" sz="5000" dirty="0">
                <a:latin typeface="Aharoni" panose="02010803020104030203" pitchFamily="2" charset="-79"/>
                <a:cs typeface="Aharoni" panose="02010803020104030203" pitchFamily="2" charset="-79"/>
              </a:rPr>
              <a:t>DIVIDENDOS FICTOS</a:t>
            </a:r>
          </a:p>
        </p:txBody>
      </p:sp>
      <p:sp>
        <p:nvSpPr>
          <p:cNvPr id="2" name="3 Marcador de número de diapositiva">
            <a:extLst>
              <a:ext uri="{FF2B5EF4-FFF2-40B4-BE49-F238E27FC236}">
                <a16:creationId xmlns:a16="http://schemas.microsoft.com/office/drawing/2014/main" id="{E4DAA7A5-E642-BC09-62AD-93D937CFF324}"/>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50</a:t>
            </a:fld>
            <a:endParaRPr lang="es-MX"/>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94012" y="1235710"/>
            <a:ext cx="8807028" cy="5120640"/>
          </a:xfrm>
        </p:spPr>
        <p:txBody>
          <a:bodyPr>
            <a:normAutofit/>
          </a:bodyPr>
          <a:lstStyle/>
          <a:p>
            <a:r>
              <a:rPr lang="es-MX" sz="2400" dirty="0"/>
              <a:t>EN EL “MUNDO FISCAL” EXISTE UNA CLASIFICACIÓN ADICIONAL APLICABLE A LOS LLAMADOS “DIVIDENDOS FICTOS”,  EN EFECTO, EN EL ARTÍCULO 140 DE LA  LISR (MISMA QUE, COMO ES SABIDO, ENTRÓ EN VIGOR EN 2014) SE CONSIDERAN COMO DIVIDENDOS O UTILIDADES DISTRIBUIDOS, LOS SIGUIENTES:</a:t>
            </a:r>
          </a:p>
          <a:p>
            <a:endParaRPr lang="es-MX" sz="2400" dirty="0"/>
          </a:p>
        </p:txBody>
      </p:sp>
      <p:sp>
        <p:nvSpPr>
          <p:cNvPr id="2" name="3 Marcador de número de diapositiva">
            <a:extLst>
              <a:ext uri="{FF2B5EF4-FFF2-40B4-BE49-F238E27FC236}">
                <a16:creationId xmlns:a16="http://schemas.microsoft.com/office/drawing/2014/main" id="{691DEFE0-5CBE-C451-7497-0886E746C537}"/>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51</a:t>
            </a:fld>
            <a:endParaRPr lang="es-MX"/>
          </a:p>
        </p:txBody>
      </p:sp>
      <p:pic>
        <p:nvPicPr>
          <p:cNvPr id="1026" name="Picture 2" descr="Dividendos Fictos por préstamos a socios o accionistas - ContadorMx">
            <a:extLst>
              <a:ext uri="{FF2B5EF4-FFF2-40B4-BE49-F238E27FC236}">
                <a16:creationId xmlns:a16="http://schemas.microsoft.com/office/drawing/2014/main" id="{5D73A08D-EF20-1345-4B97-84DD46A49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169" y="3611108"/>
            <a:ext cx="2581275" cy="1771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427334" y="337800"/>
            <a:ext cx="11324956" cy="584775"/>
          </a:xfrm>
          <a:prstGeom prst="rect">
            <a:avLst/>
          </a:prstGeom>
          <a:noFill/>
        </p:spPr>
        <p:txBody>
          <a:bodyPr wrap="square">
            <a:spAutoFit/>
          </a:bodyPr>
          <a:lstStyle/>
          <a:p>
            <a:pPr algn="ctr"/>
            <a:r>
              <a:rPr lang="es-ES" sz="3200" dirty="0">
                <a:latin typeface="+mj-lt"/>
              </a:rPr>
              <a:t>ART. 140, QUINTO PÁRRAFO, FRACCIÓN I</a:t>
            </a:r>
            <a:endParaRPr lang="es-MX" sz="3200" dirty="0">
              <a:latin typeface="+mj-lt"/>
            </a:endParaRPr>
          </a:p>
        </p:txBody>
      </p:sp>
      <p:sp>
        <p:nvSpPr>
          <p:cNvPr id="5" name="CuadroTexto 4"/>
          <p:cNvSpPr txBox="1"/>
          <p:nvPr/>
        </p:nvSpPr>
        <p:spPr>
          <a:xfrm>
            <a:off x="1652664" y="1589037"/>
            <a:ext cx="6112241" cy="4154984"/>
          </a:xfrm>
          <a:prstGeom prst="rect">
            <a:avLst/>
          </a:prstGeom>
          <a:noFill/>
        </p:spPr>
        <p:txBody>
          <a:bodyPr wrap="square">
            <a:spAutoFit/>
          </a:bodyPr>
          <a:lstStyle/>
          <a:p>
            <a:r>
              <a:rPr lang="es-ES" sz="2200" dirty="0"/>
              <a:t>ARTÍCULO 85.- EN EL CONTRATO SOCIAL PODRÁ ESTIPULARSE QUE LOS SOCIOS TENGAN DERECHO A PERCIBIR INTERESES NO MAYORES DEL NUEVE POR CIENTO ANUAL SOBRE SUS APORTACIONES, AUN CUANDO NO HUBIERE BENEFICIOS; PERO SOLAMENTE POR EL PERÍODO DE TIEMPO NECESARIO PARA LA EJECUCIÓN DE LOS TRABAJOS QUE SEGÚN EL OBJETO DE LA SOCIEDAD DEBAN PRECEDER AL COMIENZO DE SUS OPERACIONES, SIN QUE EN NINGÚN CASO DICHO PERÍODO EXCEDA DE TRES AÑOS. ESTOS INTERESES DEBERÁN CARGARSE A GASTOS GENERALES.</a:t>
            </a:r>
            <a:endParaRPr lang="es-MX" sz="2200" dirty="0"/>
          </a:p>
        </p:txBody>
      </p:sp>
      <p:pic>
        <p:nvPicPr>
          <p:cNvPr id="21506" name="Picture 2" descr="Ley General de Sociedades Mercantiles eBook by Estados Unidos Mexicanos -  1230001167757 | Rakuten Kob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200" y="3108664"/>
            <a:ext cx="1743075" cy="2619375"/>
          </a:xfrm>
          <a:prstGeom prst="rect">
            <a:avLst/>
          </a:prstGeom>
          <a:noFill/>
          <a:extLst>
            <a:ext uri="{909E8E84-426E-40DD-AFC4-6F175D3DCCD1}">
              <a14:hiddenFill xmlns:a14="http://schemas.microsoft.com/office/drawing/2010/main">
                <a:solidFill>
                  <a:srgbClr val="FFFFFF"/>
                </a:solidFill>
              </a14:hiddenFill>
            </a:ext>
          </a:extLst>
        </p:spPr>
      </p:pic>
      <p:sp>
        <p:nvSpPr>
          <p:cNvPr id="2" name="3 Marcador de número de diapositiva">
            <a:extLst>
              <a:ext uri="{FF2B5EF4-FFF2-40B4-BE49-F238E27FC236}">
                <a16:creationId xmlns:a16="http://schemas.microsoft.com/office/drawing/2014/main" id="{4746956C-2278-C75B-8DBD-774BDE891016}"/>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52</a:t>
            </a:fld>
            <a:endParaRPr lang="es-MX"/>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660786" y="2117758"/>
            <a:ext cx="6074140" cy="2800767"/>
          </a:xfrm>
          <a:prstGeom prst="rect">
            <a:avLst/>
          </a:prstGeom>
          <a:noFill/>
        </p:spPr>
        <p:txBody>
          <a:bodyPr wrap="square">
            <a:spAutoFit/>
          </a:bodyPr>
          <a:lstStyle/>
          <a:p>
            <a:r>
              <a:rPr lang="es-ES" sz="2200" dirty="0"/>
              <a:t>ARTÍCULO 123.- EN LOS ESTATUTOS SE PODRÁ ESTABLECER QUE LAS ACCIONES, DURANTE UN PERÍODO QUE NO EXCEDA DE TRES AÑOS, CONTADOS DESDE LA FECHA DE LA RESPECTIVA EMISIÓN, TENGAN DERECHO A INTERESES NO MAYORES DEL NUEVE POR CIENTO ANUAL. EN TAL CASO, EL MONTO DE ESTOS INTERESES DEBE CARGARSE A GASTOS GENERALES. </a:t>
            </a:r>
            <a:endParaRPr lang="es-MX" sz="2200" dirty="0"/>
          </a:p>
        </p:txBody>
      </p:sp>
      <p:pic>
        <p:nvPicPr>
          <p:cNvPr id="7" name="Picture 2" descr="Ley General de Sociedades Mercantiles eBook by Estados Unidos Mexicanos -  1230001167757 | Rakuten Kob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200" y="3108664"/>
            <a:ext cx="1743075" cy="261937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427334" y="337800"/>
            <a:ext cx="11324956" cy="584775"/>
          </a:xfrm>
          <a:prstGeom prst="rect">
            <a:avLst/>
          </a:prstGeom>
          <a:noFill/>
        </p:spPr>
        <p:txBody>
          <a:bodyPr wrap="square">
            <a:spAutoFit/>
          </a:bodyPr>
          <a:lstStyle/>
          <a:p>
            <a:pPr algn="ctr"/>
            <a:r>
              <a:rPr lang="es-ES" sz="3200" dirty="0">
                <a:latin typeface="+mj-lt"/>
              </a:rPr>
              <a:t>ART. 140, QUINTO PÁRRAFO, FRACCIÓN I</a:t>
            </a:r>
            <a:endParaRPr lang="es-MX" sz="3200" dirty="0">
              <a:latin typeface="+mj-lt"/>
            </a:endParaRPr>
          </a:p>
        </p:txBody>
      </p:sp>
      <p:sp>
        <p:nvSpPr>
          <p:cNvPr id="2" name="3 Marcador de número de diapositiva">
            <a:extLst>
              <a:ext uri="{FF2B5EF4-FFF2-40B4-BE49-F238E27FC236}">
                <a16:creationId xmlns:a16="http://schemas.microsoft.com/office/drawing/2014/main" id="{C61FED70-6F6E-6210-BBAE-7600460FA7B5}"/>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53</a:t>
            </a:fld>
            <a:endParaRPr lang="es-MX"/>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390963" y="1503162"/>
            <a:ext cx="6074140" cy="4154170"/>
          </a:xfrm>
          <a:prstGeom prst="rect">
            <a:avLst/>
          </a:prstGeom>
          <a:noFill/>
        </p:spPr>
        <p:txBody>
          <a:bodyPr wrap="square">
            <a:spAutoFit/>
          </a:bodyPr>
          <a:lstStyle/>
          <a:p>
            <a:r>
              <a:rPr lang="es-ES" sz="2200" dirty="0"/>
              <a:t>II LOS PRÉSTAMOS A LOS SOCIOS O ACCIONISTAS, A EXCEPCIÓN DE AQUÉLLOS QUE REÚNAN LOS SIGUIENTES REQUISITOS: </a:t>
            </a:r>
          </a:p>
          <a:p>
            <a:pPr marL="457200" indent="-457200">
              <a:buAutoNum type="alphaLcParenR"/>
            </a:pPr>
            <a:r>
              <a:rPr lang="es-ES" sz="2200" dirty="0"/>
              <a:t>QUE SEAN CONSECUENCIA NORMAL DE LAS OPERACIONES DE LA PERSONA MORAL. </a:t>
            </a:r>
          </a:p>
          <a:p>
            <a:pPr marL="457200" indent="-457200">
              <a:buAutoNum type="alphaLcParenR"/>
            </a:pPr>
            <a:r>
              <a:rPr lang="es-ES" sz="2200" dirty="0"/>
              <a:t>QUE SE PACTE A PLAZO MENOR DE UN AÑO. </a:t>
            </a:r>
          </a:p>
          <a:p>
            <a:pPr marL="457200" indent="-457200">
              <a:buAutoNum type="alphaLcParenR"/>
            </a:pPr>
            <a:r>
              <a:rPr lang="es-ES" sz="2200" dirty="0"/>
              <a:t>QUE EL INTERÉS PACTADO SEA IGUAL O SUPERIOR A LA TASA QUE FIJE LA LEY DE INGRESOS DE LA FEDERACIÓN PARA LA PRÓRROGA DE CRÉDITOS FISCALES</a:t>
            </a:r>
            <a:r>
              <a:rPr lang="es-MX" altLang="es-ES" sz="2200" dirty="0"/>
              <a:t> (.98%)</a:t>
            </a:r>
            <a:r>
              <a:rPr lang="es-ES" sz="2200" dirty="0"/>
              <a:t>. </a:t>
            </a:r>
            <a:r>
              <a:rPr lang="es-MX" altLang="es-ES" sz="2200" dirty="0"/>
              <a:t>       d</a:t>
            </a:r>
            <a:r>
              <a:rPr lang="es-ES" sz="2200" dirty="0"/>
              <a:t>) QUE EFECTIVAMENTE SE CUMPLAN ESTAS CONDICIONES PACTADAS. </a:t>
            </a:r>
            <a:endParaRPr lang="es-MX" sz="2200" dirty="0"/>
          </a:p>
        </p:txBody>
      </p:sp>
      <p:sp>
        <p:nvSpPr>
          <p:cNvPr id="8" name="CuadroTexto 7"/>
          <p:cNvSpPr txBox="1"/>
          <p:nvPr/>
        </p:nvSpPr>
        <p:spPr>
          <a:xfrm>
            <a:off x="427334" y="337800"/>
            <a:ext cx="11324956" cy="584775"/>
          </a:xfrm>
          <a:prstGeom prst="rect">
            <a:avLst/>
          </a:prstGeom>
          <a:noFill/>
        </p:spPr>
        <p:txBody>
          <a:bodyPr wrap="square">
            <a:spAutoFit/>
          </a:bodyPr>
          <a:lstStyle/>
          <a:p>
            <a:pPr algn="ctr"/>
            <a:r>
              <a:rPr lang="es-ES" sz="3200" dirty="0">
                <a:latin typeface="+mj-lt"/>
              </a:rPr>
              <a:t>ART. 140, QUINTO PÁRRAFO, FRACCIÓN II</a:t>
            </a:r>
            <a:endParaRPr lang="es-MX" sz="3200" dirty="0">
              <a:latin typeface="+mj-lt"/>
            </a:endParaRPr>
          </a:p>
        </p:txBody>
      </p:sp>
      <p:pic>
        <p:nvPicPr>
          <p:cNvPr id="25602" name="Picture 2" descr="Herramienta Imprescindible del Contador Publico - Ley de ISR con Texto y  Comentarios - ContadorM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174" y="2160457"/>
            <a:ext cx="2219325"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3 Marcador de número de diapositiva">
            <a:extLst>
              <a:ext uri="{FF2B5EF4-FFF2-40B4-BE49-F238E27FC236}">
                <a16:creationId xmlns:a16="http://schemas.microsoft.com/office/drawing/2014/main" id="{215A68A6-4E2A-05E5-A5CF-8987CC1BBC7E}"/>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54</a:t>
            </a:fld>
            <a:endParaRPr lang="es-MX"/>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390963" y="1503162"/>
            <a:ext cx="6074140" cy="3416320"/>
          </a:xfrm>
          <a:prstGeom prst="rect">
            <a:avLst/>
          </a:prstGeom>
          <a:noFill/>
        </p:spPr>
        <p:txBody>
          <a:bodyPr wrap="square">
            <a:spAutoFit/>
          </a:bodyPr>
          <a:lstStyle/>
          <a:p>
            <a:r>
              <a:rPr lang="es-ES" sz="2400" dirty="0"/>
              <a:t>LAS PERSONAS MORALES QUE DISTRIBUYAN LOS DIVIDENDOS O UTILIDADES A QUE SE REFIERE EL ARTÍCULO 140 FRACCIONES I Y II DE ESTA LEY, CALCULARÁN EL IMPUESTO SOBRE DICHOS DIVIDENDOS O UTILIDADES APLICANDO SOBRE LOS MISMOS LA TASA ESTABLECIDA EN EL ARTÍCULO 9 DE LA PRESENTE LEY. ESTE IMPUESTO TENDRÁ EL CARÁCTER DE DEFINITIVO.</a:t>
            </a:r>
            <a:endParaRPr lang="es-MX" sz="2200" dirty="0"/>
          </a:p>
        </p:txBody>
      </p:sp>
      <p:sp>
        <p:nvSpPr>
          <p:cNvPr id="8" name="CuadroTexto 7"/>
          <p:cNvSpPr txBox="1"/>
          <p:nvPr/>
        </p:nvSpPr>
        <p:spPr>
          <a:xfrm>
            <a:off x="427334" y="337800"/>
            <a:ext cx="11324956" cy="584775"/>
          </a:xfrm>
          <a:prstGeom prst="rect">
            <a:avLst/>
          </a:prstGeom>
          <a:noFill/>
        </p:spPr>
        <p:txBody>
          <a:bodyPr wrap="square">
            <a:spAutoFit/>
          </a:bodyPr>
          <a:lstStyle/>
          <a:p>
            <a:pPr algn="ctr"/>
            <a:r>
              <a:rPr lang="es-ES" sz="3200" dirty="0">
                <a:latin typeface="+mj-lt"/>
              </a:rPr>
              <a:t>ART. 10, ÚLTIMO PÁRRAFO</a:t>
            </a:r>
            <a:endParaRPr lang="es-MX" sz="3200" dirty="0">
              <a:latin typeface="+mj-lt"/>
            </a:endParaRPr>
          </a:p>
        </p:txBody>
      </p:sp>
      <p:pic>
        <p:nvPicPr>
          <p:cNvPr id="25602" name="Picture 2" descr="Herramienta Imprescindible del Contador Publico - Ley de ISR con Texto y  Comentarios - ContadorM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174" y="2160457"/>
            <a:ext cx="2219325"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3 Marcador de número de diapositiva">
            <a:extLst>
              <a:ext uri="{FF2B5EF4-FFF2-40B4-BE49-F238E27FC236}">
                <a16:creationId xmlns:a16="http://schemas.microsoft.com/office/drawing/2014/main" id="{370C4256-AC24-D02F-9471-CD1AAADEF629}"/>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55</a:t>
            </a:fld>
            <a:endParaRPr lang="es-MX"/>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AT | Brands of the World™ | Download vector logos and logo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172" y="4235172"/>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1318894" y="1398467"/>
            <a:ext cx="9554212" cy="3416320"/>
          </a:xfrm>
          <a:prstGeom prst="rect">
            <a:avLst/>
          </a:prstGeom>
          <a:noFill/>
        </p:spPr>
        <p:txBody>
          <a:bodyPr wrap="square">
            <a:spAutoFit/>
          </a:bodyPr>
          <a:lstStyle/>
          <a:p>
            <a:r>
              <a:rPr lang="es-ES" b="1" dirty="0"/>
              <a:t>51/ISR/N PRÉSTAMOS A SOCIOS Y ACCIONISTAS. SE CONSIDERAN DIVIDENDOS</a:t>
            </a:r>
            <a:r>
              <a:rPr lang="es-ES" dirty="0"/>
              <a:t>.</a:t>
            </a:r>
          </a:p>
          <a:p>
            <a:r>
              <a:rPr lang="es-ES" dirty="0"/>
              <a:t>EL ARTÍCULO 140, FRACCIONES II Y III DE LA LEY DEL ISR CONSIDERA COMO DIVIDENDOS O UTILIDADES DISTRIBUIDOS, LOS PRÉSTAMOS EFECTUADOS A SOCIOS O ACCIONISTAS QUE NO REÚNAN LOS REQUISITOS INDICADOS EN LA CITADA DISPOSICIÓN Y LAS EROGACIONES NO DEDUCIBLES HECHAS EN FAVOR DE LOS MISMOS. </a:t>
            </a:r>
          </a:p>
          <a:p>
            <a:r>
              <a:rPr lang="es-ES" dirty="0"/>
              <a:t>EN LOS TÉRMINOS DEL ARTÍCULO 10 DE LA MISMA LEY, LAS PERSONAS MORALES QUE DISTRIBUYAN DIVIDENDOS O UTILIDADES QUE NO PROVENGAN DE LA CUENTA DE UTILIDAD FISCAL NETA, DEBERÁN CALCULAR EL IMPUESTO QUE CORRESPONDA.</a:t>
            </a:r>
          </a:p>
          <a:p>
            <a:r>
              <a:rPr lang="es-ES" dirty="0"/>
              <a:t>DERIVADO DE QUE LA APLICACIÓN DE LOS INGRESOS TIPIFICADOS COMO UTILIDADES DISTRIBUIDAS EN LOS TÉRMINOS DEL ARTÍCULO 140, FRACCIONES II Y III DE LA LEY DEL ISR, NO PROVIENEN DE LA CUENTA DE UTILIDAD FISCAL NETA, POR LO QUE DEBE ESTARSE A LO DISPUESTO EN EL ARTÍCULO 10 DE LA LEY EN COMENTO.</a:t>
            </a:r>
            <a:endParaRPr lang="es-MX" dirty="0"/>
          </a:p>
        </p:txBody>
      </p:sp>
      <p:sp>
        <p:nvSpPr>
          <p:cNvPr id="2" name="3 Marcador de número de diapositiva">
            <a:extLst>
              <a:ext uri="{FF2B5EF4-FFF2-40B4-BE49-F238E27FC236}">
                <a16:creationId xmlns:a16="http://schemas.microsoft.com/office/drawing/2014/main" id="{808E4AA6-2E48-CC5C-6CCB-3B1957C743F3}"/>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56</a:t>
            </a:fld>
            <a:endParaRPr lang="es-MX"/>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555802"/>
            <a:ext cx="10515600" cy="4351338"/>
          </a:xfrm>
        </p:spPr>
        <p:txBody>
          <a:bodyPr>
            <a:noAutofit/>
          </a:bodyPr>
          <a:lstStyle/>
          <a:p>
            <a:pPr marL="514350" indent="-514350">
              <a:lnSpc>
                <a:spcPct val="120000"/>
              </a:lnSpc>
              <a:spcBef>
                <a:spcPts val="0"/>
              </a:spcBef>
              <a:buFont typeface="+mj-lt"/>
              <a:buAutoNum type="romanUcPeriod" startAt="3"/>
            </a:pPr>
            <a:r>
              <a:rPr lang="es-MX" sz="2000" dirty="0"/>
              <a:t>LAS EROGACIONES QUE NO SEAN DEDUCIBLES CONFORME A LA PROPIA LISR Y QUE BENEFICIEN A LOS ACCIONISTAS DE PERSONAS MORALES.</a:t>
            </a:r>
          </a:p>
          <a:p>
            <a:pPr marL="514350" indent="-514350">
              <a:lnSpc>
                <a:spcPct val="120000"/>
              </a:lnSpc>
              <a:spcBef>
                <a:spcPts val="0"/>
              </a:spcBef>
              <a:buFont typeface="+mj-lt"/>
              <a:buAutoNum type="romanUcPeriod" startAt="3"/>
            </a:pPr>
            <a:r>
              <a:rPr lang="es-MX" sz="2000" dirty="0"/>
              <a:t>LAS OMISIONES DE INGRESOS, LAS COMPRAS NO REALIZADAS E INDEBIDAMENTE REGISTRADAS.</a:t>
            </a:r>
          </a:p>
          <a:p>
            <a:pPr marL="514350" indent="-514350">
              <a:lnSpc>
                <a:spcPct val="120000"/>
              </a:lnSpc>
              <a:spcBef>
                <a:spcPts val="0"/>
              </a:spcBef>
              <a:buFont typeface="+mj-lt"/>
              <a:buAutoNum type="romanUcPeriod" startAt="3"/>
            </a:pPr>
            <a:r>
              <a:rPr lang="es-MX" sz="2000" dirty="0"/>
              <a:t>LA UTILIDAD FISCAL DETERMINADA, INCLUSIVE PRESUNTIVAMENTE, POR LAS AUTORIDADES FISCALES.</a:t>
            </a:r>
          </a:p>
          <a:p>
            <a:pPr marL="514350" indent="-514350">
              <a:lnSpc>
                <a:spcPct val="120000"/>
              </a:lnSpc>
              <a:spcBef>
                <a:spcPts val="0"/>
              </a:spcBef>
              <a:buFont typeface="+mj-lt"/>
              <a:buAutoNum type="romanUcPeriod" startAt="3"/>
            </a:pPr>
            <a:r>
              <a:rPr lang="es-MX" sz="2000" dirty="0"/>
              <a:t>LA  MODIFICACIÓN DE LA UTILIDAD FISCAL DERIVADA DE LA DETERMINACIÓN DE LOS INGRESOS ACUMULABLES Y DE LAS DEDUCCIONES AUTORIZADAS, EN OPERACIONES CELEBRADAS ENTRE PARTES RELACIONADAS.</a:t>
            </a:r>
          </a:p>
          <a:p>
            <a:pPr marL="514350" indent="-514350">
              <a:lnSpc>
                <a:spcPct val="120000"/>
              </a:lnSpc>
              <a:spcBef>
                <a:spcPts val="0"/>
              </a:spcBef>
              <a:buFont typeface="+mj-lt"/>
              <a:buAutoNum type="romanUcPeriod" startAt="3"/>
            </a:pPr>
            <a:endParaRPr lang="es-MX" sz="2000" dirty="0"/>
          </a:p>
        </p:txBody>
      </p:sp>
      <p:sp>
        <p:nvSpPr>
          <p:cNvPr id="5" name="CuadroTexto 4"/>
          <p:cNvSpPr txBox="1"/>
          <p:nvPr/>
        </p:nvSpPr>
        <p:spPr>
          <a:xfrm>
            <a:off x="427334" y="337800"/>
            <a:ext cx="11324956" cy="584775"/>
          </a:xfrm>
          <a:prstGeom prst="rect">
            <a:avLst/>
          </a:prstGeom>
          <a:noFill/>
        </p:spPr>
        <p:txBody>
          <a:bodyPr wrap="square">
            <a:spAutoFit/>
          </a:bodyPr>
          <a:lstStyle/>
          <a:p>
            <a:pPr algn="ctr"/>
            <a:r>
              <a:rPr lang="es-ES" sz="3200" dirty="0">
                <a:latin typeface="+mj-lt"/>
              </a:rPr>
              <a:t>ART. 140, QUINTO PÁRRAFO</a:t>
            </a:r>
            <a:endParaRPr lang="es-MX" sz="3200" dirty="0">
              <a:latin typeface="+mj-lt"/>
            </a:endParaRPr>
          </a:p>
        </p:txBody>
      </p:sp>
      <p:sp>
        <p:nvSpPr>
          <p:cNvPr id="2" name="3 Marcador de número de diapositiva">
            <a:extLst>
              <a:ext uri="{FF2B5EF4-FFF2-40B4-BE49-F238E27FC236}">
                <a16:creationId xmlns:a16="http://schemas.microsoft.com/office/drawing/2014/main" id="{7CF24F11-1A62-DDE1-E341-411698970273}"/>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57</a:t>
            </a:fld>
            <a:endParaRPr lang="es-MX"/>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AT | Brands of the World™ | Download vector logos and logo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172" y="419296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1196952" y="1010587"/>
            <a:ext cx="8667227" cy="3182382"/>
          </a:xfrm>
          <a:prstGeom prst="rect">
            <a:avLst/>
          </a:prstGeom>
        </p:spPr>
      </p:pic>
      <p:sp>
        <p:nvSpPr>
          <p:cNvPr id="2" name="3 Marcador de número de diapositiva">
            <a:extLst>
              <a:ext uri="{FF2B5EF4-FFF2-40B4-BE49-F238E27FC236}">
                <a16:creationId xmlns:a16="http://schemas.microsoft.com/office/drawing/2014/main" id="{A28894A9-6EED-D570-823D-82D49B84BF1E}"/>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58</a:t>
            </a:fld>
            <a:endParaRPr lang="es-MX"/>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1634919" y="1282301"/>
            <a:ext cx="8366125" cy="1656184"/>
          </a:xfrm>
          <a:prstGeom prst="rect">
            <a:avLst/>
          </a:prstGeom>
        </p:spPr>
        <p:txBody>
          <a:bodyPr vert="horz" wrap="square" lIns="91440" tIns="45720" rIns="91440" bIns="45720" numCol="1" anchor="ctr" anchorCtr="0" compatLnSpc="1">
            <a:prstTxWarp prst="textNoShape">
              <a:avLst/>
            </a:prstTxWarp>
            <a:normAutofit fontScale="97500"/>
          </a:bodyPr>
          <a:lstStyle/>
          <a:p>
            <a:pPr algn="ctr" defTabSz="914326">
              <a:spcBef>
                <a:spcPct val="0"/>
              </a:spcBef>
              <a:defRPr/>
            </a:pPr>
            <a:r>
              <a:rPr lang="es-MX" sz="7999" b="1" dirty="0">
                <a:ln w="5000" cmpd="sng">
                  <a:solidFill>
                    <a:schemeClr val="tx1">
                      <a:lumMod val="95000"/>
                    </a:schemeClr>
                  </a:solidFill>
                  <a:prstDash val="solid"/>
                </a:ln>
                <a:solidFill>
                  <a:schemeClr val="accent1">
                    <a:lumMod val="75000"/>
                  </a:schemeClr>
                </a:solidFill>
                <a:effectLst>
                  <a:outerShdw blurRad="38100" dist="38100" dir="2700000" algn="tl">
                    <a:srgbClr val="000000">
                      <a:alpha val="43137"/>
                    </a:srgbClr>
                  </a:outerShdw>
                </a:effectLst>
                <a:latin typeface="Tahoma" pitchFamily="34" charset="0"/>
                <a:ea typeface="+mj-ea"/>
                <a:cs typeface="Tahoma" pitchFamily="34" charset="0"/>
              </a:rPr>
              <a:t>¡GRACIAS! </a:t>
            </a:r>
          </a:p>
        </p:txBody>
      </p:sp>
      <p:sp>
        <p:nvSpPr>
          <p:cNvPr id="5" name="4 Marcador de número de diapositiva"/>
          <p:cNvSpPr>
            <a:spLocks noGrp="1"/>
          </p:cNvSpPr>
          <p:nvPr>
            <p:ph type="sldNum" sz="quarter" idx="12"/>
          </p:nvPr>
        </p:nvSpPr>
        <p:spPr>
          <a:prstGeom prst="rect">
            <a:avLst/>
          </a:prstGeom>
        </p:spPr>
        <p:txBody>
          <a:bodyPr/>
          <a:lstStyle/>
          <a:p>
            <a:pPr>
              <a:defRPr/>
            </a:pPr>
            <a:fld id="{8FE8D1D3-DF06-48CF-8E4F-31DF881B7D9B}" type="slidenum">
              <a:rPr lang="es-MX" smtClean="0"/>
              <a:pPr>
                <a:defRPr/>
              </a:pPr>
              <a:t>59</a:t>
            </a:fld>
            <a:endParaRPr lang="es-MX"/>
          </a:p>
        </p:txBody>
      </p:sp>
      <p:pic>
        <p:nvPicPr>
          <p:cNvPr id="3074" name="Picture 2" descr="http://media-cdn.incondicionales.com.mx/media/galeria/75/8/5/5/9/n_deportivo_toluca_fc_logo_y_escudo-4299558.jpg"/>
          <p:cNvPicPr>
            <a:picLocks noChangeAspect="1" noChangeArrowheads="1"/>
          </p:cNvPicPr>
          <p:nvPr/>
        </p:nvPicPr>
        <p:blipFill>
          <a:blip r:embed="rId2" cstate="print"/>
          <a:srcRect/>
          <a:stretch>
            <a:fillRect/>
          </a:stretch>
        </p:blipFill>
        <p:spPr bwMode="auto">
          <a:xfrm>
            <a:off x="4201013" y="3150247"/>
            <a:ext cx="3233936" cy="2425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Marcador de número de diapositiva">
            <a:extLst>
              <a:ext uri="{FF2B5EF4-FFF2-40B4-BE49-F238E27FC236}">
                <a16:creationId xmlns:a16="http://schemas.microsoft.com/office/drawing/2014/main" id="{9F8E19AF-B7F5-C6DF-F802-BB90D3AA0A8C}"/>
              </a:ext>
            </a:extLst>
          </p:cNvPr>
          <p:cNvSpPr txBox="1">
            <a:spLocks/>
          </p:cNvSpPr>
          <p:nvPr/>
        </p:nvSpPr>
        <p:spPr>
          <a:xfrm>
            <a:off x="10634135" y="6356350"/>
            <a:ext cx="1530927"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F908A6-22F9-40F7-94FF-26A2E8D4489C}" type="slidenum">
              <a:rPr lang="es-MX" smtClean="0"/>
              <a:pPr/>
              <a:t>59</a:t>
            </a:fld>
            <a:endParaRPr lang="es-MX"/>
          </a:p>
        </p:txBody>
      </p:sp>
    </p:spTree>
    <p:extLst>
      <p:ext uri="{BB962C8B-B14F-4D97-AF65-F5344CB8AC3E}">
        <p14:creationId xmlns:p14="http://schemas.microsoft.com/office/powerpoint/2010/main" val="5467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19079" y="1119957"/>
            <a:ext cx="10380519" cy="2657853"/>
          </a:xfrm>
        </p:spPr>
        <p:txBody>
          <a:bodyPr>
            <a:noAutofit/>
          </a:bodyPr>
          <a:lstStyle/>
          <a:p>
            <a:pPr marL="0" indent="0">
              <a:buNone/>
            </a:pPr>
            <a:r>
              <a:rPr lang="es-MX" sz="2400" dirty="0"/>
              <a:t>PARA ENTENDER MEJOR LO SEÑALADO POR LA LISR, VEAMOS EL SIGUIENTE EJEMPLO:</a:t>
            </a:r>
          </a:p>
          <a:p>
            <a:pPr marL="0" indent="0">
              <a:buNone/>
            </a:pPr>
            <a:r>
              <a:rPr lang="es-MX" sz="2400" dirty="0"/>
              <a:t> LA EMPRESA W, S.A DE C.V. DECRETA Y PAGA UN DIVIDENDO EN EFECTIVO,  POR $150,000 EL 30 DE ABRIL DEL 2021.</a:t>
            </a:r>
          </a:p>
          <a:p>
            <a:pPr marL="0" indent="0">
              <a:buNone/>
            </a:pPr>
            <a:r>
              <a:rPr lang="es-MX" sz="2400" dirty="0"/>
              <a:t>EL SOCIO O ACCIONISTA PERSONA FÍSICA RESIDENTE EN MÉXICO, DEBERÁ CONSIDERAR COMO INGRESO ACUMULABLE, EN EL EJERCICIO 2021, LA SIGUIENTE CANTIDAD:</a:t>
            </a:r>
          </a:p>
          <a:p>
            <a:pPr>
              <a:buNone/>
            </a:pPr>
            <a:r>
              <a:rPr lang="es-MX" sz="2400" dirty="0"/>
              <a:t>						</a:t>
            </a:r>
          </a:p>
        </p:txBody>
      </p:sp>
      <p:sp>
        <p:nvSpPr>
          <p:cNvPr id="4" name="3 Marcador de número de diapositiva"/>
          <p:cNvSpPr>
            <a:spLocks noGrp="1"/>
          </p:cNvSpPr>
          <p:nvPr>
            <p:ph type="sldNum" sz="quarter" idx="4294967295"/>
          </p:nvPr>
        </p:nvSpPr>
        <p:spPr>
          <a:xfrm>
            <a:off x="8901546" y="230188"/>
            <a:ext cx="2743200" cy="365125"/>
          </a:xfrm>
          <a:prstGeom prst="rect">
            <a:avLst/>
          </a:prstGeom>
        </p:spPr>
        <p:txBody>
          <a:bodyPr/>
          <a:lstStyle/>
          <a:p>
            <a:fld id="{B5F908A6-22F9-40F7-94FF-26A2E8D4489C}" type="slidenum">
              <a:rPr lang="es-MX" smtClean="0"/>
              <a:t>6</a:t>
            </a:fld>
            <a:endParaRPr lang="es-MX"/>
          </a:p>
        </p:txBody>
      </p:sp>
      <p:graphicFrame>
        <p:nvGraphicFramePr>
          <p:cNvPr id="2" name="Tabla 4"/>
          <p:cNvGraphicFramePr>
            <a:graphicFrameLocks noGrp="1"/>
          </p:cNvGraphicFramePr>
          <p:nvPr/>
        </p:nvGraphicFramePr>
        <p:xfrm>
          <a:off x="3436078" y="3795395"/>
          <a:ext cx="5319844" cy="2194560"/>
        </p:xfrm>
        <a:graphic>
          <a:graphicData uri="http://schemas.openxmlformats.org/drawingml/2006/table">
            <a:tbl>
              <a:tblPr firstRow="1" bandRow="1">
                <a:tableStyleId>{5940675A-B579-460E-94D1-54222C63F5DA}</a:tableStyleId>
              </a:tblPr>
              <a:tblGrid>
                <a:gridCol w="2659922">
                  <a:extLst>
                    <a:ext uri="{9D8B030D-6E8A-4147-A177-3AD203B41FA5}">
                      <a16:colId xmlns:a16="http://schemas.microsoft.com/office/drawing/2014/main" val="20000"/>
                    </a:ext>
                  </a:extLst>
                </a:gridCol>
                <a:gridCol w="2659922">
                  <a:extLst>
                    <a:ext uri="{9D8B030D-6E8A-4147-A177-3AD203B41FA5}">
                      <a16:colId xmlns:a16="http://schemas.microsoft.com/office/drawing/2014/main" val="20001"/>
                    </a:ext>
                  </a:extLst>
                </a:gridCol>
              </a:tblGrid>
              <a:tr h="370840">
                <a:tc>
                  <a:txBody>
                    <a:bodyPr/>
                    <a:lstStyle/>
                    <a:p>
                      <a:pPr algn="ctr"/>
                      <a:r>
                        <a:rPr lang="es-MX" sz="2400" dirty="0"/>
                        <a:t>DIVIDENDO</a:t>
                      </a:r>
                    </a:p>
                  </a:txBody>
                  <a:tcPr/>
                </a:tc>
                <a:tc>
                  <a:txBody>
                    <a:bodyPr/>
                    <a:lstStyle/>
                    <a:p>
                      <a:pPr algn="ctr"/>
                      <a:r>
                        <a:rPr lang="es-MX" sz="2400" dirty="0"/>
                        <a:t>$150,000</a:t>
                      </a:r>
                    </a:p>
                  </a:txBody>
                  <a:tcPr/>
                </a:tc>
                <a:extLst>
                  <a:ext uri="{0D108BD9-81ED-4DB2-BD59-A6C34878D82A}">
                    <a16:rowId xmlns:a16="http://schemas.microsoft.com/office/drawing/2014/main" val="10000"/>
                  </a:ext>
                </a:extLst>
              </a:tr>
              <a:tr h="370840">
                <a:tc>
                  <a:txBody>
                    <a:bodyPr/>
                    <a:lstStyle/>
                    <a:p>
                      <a:pPr algn="ctr"/>
                      <a:r>
                        <a:rPr lang="es-MX" sz="2400" dirty="0"/>
                        <a:t>POR</a:t>
                      </a:r>
                    </a:p>
                  </a:txBody>
                  <a:tcPr/>
                </a:tc>
                <a:tc>
                  <a:txBody>
                    <a:bodyPr/>
                    <a:lstStyle/>
                    <a:p>
                      <a:pPr algn="ctr"/>
                      <a:endParaRPr lang="es-MX" sz="2400" dirty="0"/>
                    </a:p>
                  </a:txBody>
                  <a:tcPr/>
                </a:tc>
                <a:extLst>
                  <a:ext uri="{0D108BD9-81ED-4DB2-BD59-A6C34878D82A}">
                    <a16:rowId xmlns:a16="http://schemas.microsoft.com/office/drawing/2014/main" val="10001"/>
                  </a:ext>
                </a:extLst>
              </a:tr>
              <a:tr h="370840">
                <a:tc>
                  <a:txBody>
                    <a:bodyPr/>
                    <a:lstStyle/>
                    <a:p>
                      <a:pPr algn="ctr"/>
                      <a:r>
                        <a:rPr lang="es-MX" sz="2400" dirty="0"/>
                        <a:t>FACTOR</a:t>
                      </a:r>
                    </a:p>
                  </a:txBody>
                  <a:tcPr/>
                </a:tc>
                <a:tc>
                  <a:txBody>
                    <a:bodyPr/>
                    <a:lstStyle/>
                    <a:p>
                      <a:pPr algn="ctr"/>
                      <a:r>
                        <a:rPr lang="es-MX" sz="2400" dirty="0"/>
                        <a:t>1.4286</a:t>
                      </a:r>
                    </a:p>
                  </a:txBody>
                  <a:tcPr/>
                </a:tc>
                <a:extLst>
                  <a:ext uri="{0D108BD9-81ED-4DB2-BD59-A6C34878D82A}">
                    <a16:rowId xmlns:a16="http://schemas.microsoft.com/office/drawing/2014/main" val="10002"/>
                  </a:ext>
                </a:extLst>
              </a:tr>
              <a:tr h="370840">
                <a:tc>
                  <a:txBody>
                    <a:bodyPr/>
                    <a:lstStyle/>
                    <a:p>
                      <a:pPr algn="ctr"/>
                      <a:r>
                        <a:rPr lang="es-MX" sz="2400" dirty="0"/>
                        <a:t>INGRESO ACUMULABLE</a:t>
                      </a:r>
                    </a:p>
                  </a:txBody>
                  <a:tcPr/>
                </a:tc>
                <a:tc>
                  <a:txBody>
                    <a:bodyPr/>
                    <a:lstStyle/>
                    <a:p>
                      <a:pPr algn="ctr"/>
                      <a:r>
                        <a:rPr lang="es-MX" sz="2400" dirty="0"/>
                        <a:t>$214,290</a:t>
                      </a:r>
                    </a:p>
                  </a:txBody>
                  <a:tcPr/>
                </a:tc>
                <a:extLst>
                  <a:ext uri="{0D108BD9-81ED-4DB2-BD59-A6C34878D82A}">
                    <a16:rowId xmlns:a16="http://schemas.microsoft.com/office/drawing/2014/main" val="10003"/>
                  </a:ext>
                </a:extLst>
              </a:tr>
            </a:tbl>
          </a:graphicData>
        </a:graphic>
      </p:graphicFrame>
      <p:sp>
        <p:nvSpPr>
          <p:cNvPr id="5" name="3 Marcador de número de diapositiva">
            <a:extLst>
              <a:ext uri="{FF2B5EF4-FFF2-40B4-BE49-F238E27FC236}">
                <a16:creationId xmlns:a16="http://schemas.microsoft.com/office/drawing/2014/main" id="{470CDC54-7A34-11B1-D44D-7FFE7ADA925B}"/>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6</a:t>
            </a:fld>
            <a:endParaRPr lang="es-MX"/>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37371" y="1418272"/>
            <a:ext cx="8877366" cy="5120640"/>
          </a:xfrm>
        </p:spPr>
        <p:txBody>
          <a:bodyPr>
            <a:normAutofit/>
          </a:bodyPr>
          <a:lstStyle/>
          <a:p>
            <a:r>
              <a:rPr lang="es-MX" sz="2400" dirty="0"/>
              <a:t>EL FACTOR ANTERIOR SE EXPLICA DE LA SIGUIENTE MANERA: EN EL EJERCICIO FISCAL 2021, LA TASA DE ISR PARA LA PERSONA MORAL ES DEL 30%; ENTONCES, DE CADA PESO DE UTILIDADES SE PAGARÁN 30 CENTAVOS DE ISR, QUEDANDO UNA UTILIDAD NETA DE 70 CENTAVOS POR ACCIÓN, MISMA QUE SE PODRÁ DISTRIBUIR A LOS SOCIOS O ACCIONISTAS VÍA DIVIDENDOS.</a:t>
            </a:r>
          </a:p>
          <a:p>
            <a:endParaRPr lang="es-MX" sz="2400" dirty="0"/>
          </a:p>
        </p:txBody>
      </p:sp>
      <p:sp>
        <p:nvSpPr>
          <p:cNvPr id="2" name="3 Marcador de número de diapositiva">
            <a:extLst>
              <a:ext uri="{FF2B5EF4-FFF2-40B4-BE49-F238E27FC236}">
                <a16:creationId xmlns:a16="http://schemas.microsoft.com/office/drawing/2014/main" id="{66CEDED1-99C6-3003-83A2-E6E518C0E864}"/>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7</a:t>
            </a:fld>
            <a:endParaRPr lang="es-MX"/>
          </a:p>
        </p:txBody>
      </p:sp>
      <p:pic>
        <p:nvPicPr>
          <p:cNvPr id="3074" name="Picture 2" descr="Propuestas de la nueva Ley del Impuesto sobre la Renta. - RAH abogados SC">
            <a:extLst>
              <a:ext uri="{FF2B5EF4-FFF2-40B4-BE49-F238E27FC236}">
                <a16:creationId xmlns:a16="http://schemas.microsoft.com/office/drawing/2014/main" id="{001283C2-684C-7AF5-4609-76F57ABF7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353" y="3830003"/>
            <a:ext cx="2838450" cy="160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241014"/>
            <a:ext cx="10515600" cy="4351338"/>
          </a:xfrm>
        </p:spPr>
        <p:txBody>
          <a:bodyPr>
            <a:normAutofit/>
          </a:bodyPr>
          <a:lstStyle/>
          <a:p>
            <a:r>
              <a:rPr lang="es-MX" sz="2400" dirty="0"/>
              <a:t>ES DECIR, EL CITADO FACTOR SE OBTIENE DE LA SIGUIENTE DIVISIÓN: 1/.70 = 1.4285714, YA REDONDEADO: 1.4286.</a:t>
            </a:r>
          </a:p>
          <a:p>
            <a:r>
              <a:rPr lang="es-MX" sz="2400" dirty="0"/>
              <a:t>AL MULTIPLICAR EL DIVIDENDO POR EL FACTOR ANTERIOR, SE ADICIONA EL ISR PAGADO POR LA PERSONA MORAL QUE DISTRIBUYE EL CITADO DIVIDENDO; ESTA SITUACIÓN, DESDE LUEGO, INCREMENTARÁ LA BASE GRAVABLE Y EL ISR A CARGO DEL SOCIO O ACCIONISTA PERSONA FÍSICA, SIN EMBARGO, CONTRA EL ISR CAUSADO EN DICHO EJERCICIO SE PODRÁ ACREDITAR EL PROPIO ISR PAGADO POR DICHA PERSONA MORAL.</a:t>
            </a:r>
          </a:p>
          <a:p>
            <a:endParaRPr lang="es-MX" sz="2400" dirty="0"/>
          </a:p>
        </p:txBody>
      </p:sp>
      <p:sp>
        <p:nvSpPr>
          <p:cNvPr id="2" name="3 Marcador de número de diapositiva">
            <a:extLst>
              <a:ext uri="{FF2B5EF4-FFF2-40B4-BE49-F238E27FC236}">
                <a16:creationId xmlns:a16="http://schemas.microsoft.com/office/drawing/2014/main" id="{748092DD-9AB0-2E6D-C87E-37762045118A}"/>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8</a:t>
            </a:fld>
            <a:endParaRPr lang="es-MX"/>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3104" y="3373132"/>
            <a:ext cx="9965792" cy="2983218"/>
          </a:xfrm>
        </p:spPr>
        <p:txBody>
          <a:bodyPr>
            <a:normAutofit/>
          </a:bodyPr>
          <a:lstStyle/>
          <a:p>
            <a:pPr>
              <a:lnSpc>
                <a:spcPct val="120000"/>
              </a:lnSpc>
              <a:buNone/>
            </a:pPr>
            <a:r>
              <a:rPr lang="es-MX" sz="2400" dirty="0"/>
              <a:t> </a:t>
            </a:r>
          </a:p>
          <a:p>
            <a:pPr marL="0" indent="0">
              <a:lnSpc>
                <a:spcPct val="120000"/>
              </a:lnSpc>
              <a:buNone/>
            </a:pPr>
            <a:r>
              <a:rPr lang="es-MX" sz="2400" dirty="0"/>
              <a:t>CON EL PROCEDIMIENTO ANTERIOR, SE PRETENDE EVITAR UNA “DOBLE TRIBUTACIÓN” Y TRANSPARENTAR EL FLUJO DE DIVIDENDOS DE LA PERSONA MORAL AL SOCIO O ACCIONISTA.</a:t>
            </a:r>
          </a:p>
          <a:p>
            <a:pPr>
              <a:lnSpc>
                <a:spcPct val="120000"/>
              </a:lnSpc>
              <a:buNone/>
            </a:pPr>
            <a:r>
              <a:rPr lang="es-MX" sz="2400" dirty="0"/>
              <a:t> </a:t>
            </a:r>
          </a:p>
        </p:txBody>
      </p:sp>
      <p:graphicFrame>
        <p:nvGraphicFramePr>
          <p:cNvPr id="5" name="Tabla 4"/>
          <p:cNvGraphicFramePr>
            <a:graphicFrameLocks noGrp="1"/>
          </p:cNvGraphicFramePr>
          <p:nvPr/>
        </p:nvGraphicFramePr>
        <p:xfrm>
          <a:off x="2206884" y="1164937"/>
          <a:ext cx="7178624" cy="2286000"/>
        </p:xfrm>
        <a:graphic>
          <a:graphicData uri="http://schemas.openxmlformats.org/drawingml/2006/table">
            <a:tbl>
              <a:tblPr firstRow="1" bandRow="1">
                <a:tableStyleId>{5940675A-B579-460E-94D1-54222C63F5DA}</a:tableStyleId>
              </a:tblPr>
              <a:tblGrid>
                <a:gridCol w="3589312">
                  <a:extLst>
                    <a:ext uri="{9D8B030D-6E8A-4147-A177-3AD203B41FA5}">
                      <a16:colId xmlns:a16="http://schemas.microsoft.com/office/drawing/2014/main" val="20000"/>
                    </a:ext>
                  </a:extLst>
                </a:gridCol>
                <a:gridCol w="3589312">
                  <a:extLst>
                    <a:ext uri="{9D8B030D-6E8A-4147-A177-3AD203B41FA5}">
                      <a16:colId xmlns:a16="http://schemas.microsoft.com/office/drawing/2014/main" val="20001"/>
                    </a:ext>
                  </a:extLst>
                </a:gridCol>
              </a:tblGrid>
              <a:tr h="370840">
                <a:tc>
                  <a:txBody>
                    <a:bodyPr/>
                    <a:lstStyle/>
                    <a:p>
                      <a:pPr algn="ctr"/>
                      <a:r>
                        <a:rPr lang="es-MX" sz="2400" dirty="0"/>
                        <a:t>INGRESO  ACUMULABLE</a:t>
                      </a:r>
                    </a:p>
                  </a:txBody>
                  <a:tcPr/>
                </a:tc>
                <a:tc>
                  <a:txBody>
                    <a:bodyPr/>
                    <a:lstStyle/>
                    <a:p>
                      <a:pPr algn="ctr"/>
                      <a:r>
                        <a:rPr lang="es-MX" sz="2400" dirty="0"/>
                        <a:t>$214,290</a:t>
                      </a:r>
                    </a:p>
                  </a:txBody>
                  <a:tcPr/>
                </a:tc>
                <a:extLst>
                  <a:ext uri="{0D108BD9-81ED-4DB2-BD59-A6C34878D82A}">
                    <a16:rowId xmlns:a16="http://schemas.microsoft.com/office/drawing/2014/main" val="10000"/>
                  </a:ext>
                </a:extLst>
              </a:tr>
              <a:tr h="370840">
                <a:tc>
                  <a:txBody>
                    <a:bodyPr/>
                    <a:lstStyle/>
                    <a:p>
                      <a:pPr algn="ctr"/>
                      <a:r>
                        <a:rPr lang="es-MX" sz="2400" dirty="0"/>
                        <a:t>MENOS</a:t>
                      </a:r>
                    </a:p>
                  </a:txBody>
                  <a:tcPr/>
                </a:tc>
                <a:tc>
                  <a:txBody>
                    <a:bodyPr/>
                    <a:lstStyle/>
                    <a:p>
                      <a:pPr algn="ctr"/>
                      <a:endParaRPr lang="es-MX" sz="2400" dirty="0"/>
                    </a:p>
                  </a:txBody>
                  <a:tcPr/>
                </a:tc>
                <a:extLst>
                  <a:ext uri="{0D108BD9-81ED-4DB2-BD59-A6C34878D82A}">
                    <a16:rowId xmlns:a16="http://schemas.microsoft.com/office/drawing/2014/main" val="10001"/>
                  </a:ext>
                </a:extLst>
              </a:tr>
              <a:tr h="370840">
                <a:tc>
                  <a:txBody>
                    <a:bodyPr/>
                    <a:lstStyle/>
                    <a:p>
                      <a:pPr algn="ctr"/>
                      <a:r>
                        <a:rPr lang="es-MX" sz="2400" dirty="0"/>
                        <a:t>DIVIDENDO EFECTIVO</a:t>
                      </a:r>
                    </a:p>
                  </a:txBody>
                  <a:tcPr/>
                </a:tc>
                <a:tc>
                  <a:txBody>
                    <a:bodyPr/>
                    <a:lstStyle/>
                    <a:p>
                      <a:pPr algn="ctr"/>
                      <a:r>
                        <a:rPr lang="es-MX" sz="2400" dirty="0"/>
                        <a:t>$150,000</a:t>
                      </a:r>
                    </a:p>
                  </a:txBody>
                  <a:tcPr/>
                </a:tc>
                <a:extLst>
                  <a:ext uri="{0D108BD9-81ED-4DB2-BD59-A6C34878D82A}">
                    <a16:rowId xmlns:a16="http://schemas.microsoft.com/office/drawing/2014/main" val="10002"/>
                  </a:ext>
                </a:extLst>
              </a:tr>
              <a:tr h="370840">
                <a:tc>
                  <a:txBody>
                    <a:bodyPr/>
                    <a:lstStyle/>
                    <a:p>
                      <a:pPr algn="ctr"/>
                      <a:r>
                        <a:rPr lang="es-MX" sz="2400" dirty="0"/>
                        <a:t>IGUAL</a:t>
                      </a:r>
                    </a:p>
                  </a:txBody>
                  <a:tcPr/>
                </a:tc>
                <a:tc>
                  <a:txBody>
                    <a:bodyPr/>
                    <a:lstStyle/>
                    <a:p>
                      <a:pPr algn="ctr"/>
                      <a:endParaRPr lang="es-MX" sz="2400" dirty="0"/>
                    </a:p>
                  </a:txBody>
                  <a:tcPr/>
                </a:tc>
                <a:extLst>
                  <a:ext uri="{0D108BD9-81ED-4DB2-BD59-A6C34878D82A}">
                    <a16:rowId xmlns:a16="http://schemas.microsoft.com/office/drawing/2014/main" val="10003"/>
                  </a:ext>
                </a:extLst>
              </a:tr>
              <a:tr h="370840">
                <a:tc>
                  <a:txBody>
                    <a:bodyPr/>
                    <a:lstStyle/>
                    <a:p>
                      <a:pPr algn="ctr"/>
                      <a:r>
                        <a:rPr lang="es-MX" sz="2400" dirty="0"/>
                        <a:t>ISR ACREDITABLE</a:t>
                      </a:r>
                    </a:p>
                  </a:txBody>
                  <a:tcPr/>
                </a:tc>
                <a:tc>
                  <a:txBody>
                    <a:bodyPr/>
                    <a:lstStyle/>
                    <a:p>
                      <a:pPr algn="ctr"/>
                      <a:r>
                        <a:rPr lang="es-MX" sz="2400" dirty="0"/>
                        <a:t>$64,290</a:t>
                      </a:r>
                    </a:p>
                  </a:txBody>
                  <a:tcPr/>
                </a:tc>
                <a:extLst>
                  <a:ext uri="{0D108BD9-81ED-4DB2-BD59-A6C34878D82A}">
                    <a16:rowId xmlns:a16="http://schemas.microsoft.com/office/drawing/2014/main" val="10004"/>
                  </a:ext>
                </a:extLst>
              </a:tr>
            </a:tbl>
          </a:graphicData>
        </a:graphic>
      </p:graphicFrame>
      <p:sp>
        <p:nvSpPr>
          <p:cNvPr id="2" name="3 Marcador de número de diapositiva">
            <a:extLst>
              <a:ext uri="{FF2B5EF4-FFF2-40B4-BE49-F238E27FC236}">
                <a16:creationId xmlns:a16="http://schemas.microsoft.com/office/drawing/2014/main" id="{538D61D2-27AB-6665-B1CE-22DA5C5157E2}"/>
              </a:ext>
            </a:extLst>
          </p:cNvPr>
          <p:cNvSpPr>
            <a:spLocks noGrp="1"/>
          </p:cNvSpPr>
          <p:nvPr>
            <p:ph type="sldNum" sz="quarter" idx="12"/>
          </p:nvPr>
        </p:nvSpPr>
        <p:spPr>
          <a:xfrm>
            <a:off x="10634135" y="6356350"/>
            <a:ext cx="1530927" cy="365125"/>
          </a:xfrm>
        </p:spPr>
        <p:txBody>
          <a:bodyPr/>
          <a:lstStyle/>
          <a:p>
            <a:fld id="{B5F908A6-22F9-40F7-94FF-26A2E8D4489C}" type="slidenum">
              <a:rPr lang="es-MX" smtClean="0"/>
              <a:t>9</a:t>
            </a:fld>
            <a:endParaRPr lang="es-MX"/>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3616</Words>
  <Application>Microsoft Office PowerPoint</Application>
  <PresentationFormat>Panorámica</PresentationFormat>
  <Paragraphs>312</Paragraphs>
  <Slides>59</Slides>
  <Notes>0</Notes>
  <HiddenSlides>0</HiddenSlides>
  <MMClips>0</MMClips>
  <ScaleCrop>false</ScaleCrop>
  <HeadingPairs>
    <vt:vector size="4" baseType="variant">
      <vt:variant>
        <vt:lpstr>Tema</vt:lpstr>
      </vt:variant>
      <vt:variant>
        <vt:i4>1</vt:i4>
      </vt:variant>
      <vt:variant>
        <vt:lpstr>Títulos de diapositiva</vt:lpstr>
      </vt:variant>
      <vt:variant>
        <vt:i4>59</vt:i4>
      </vt:variant>
    </vt:vector>
  </HeadingPairs>
  <TitlesOfParts>
    <vt:vector size="60" baseType="lpstr">
      <vt:lpstr>Tema de Office</vt:lpstr>
      <vt:lpstr>RÉGIMEN FISCAL DE DIVIDENDOS</vt:lpstr>
      <vt:lpstr>INTRODUCCIÓN:</vt:lpstr>
      <vt:lpstr>CLASIFICACIÓN:</vt:lpstr>
      <vt:lpstr>EFECTO ISR: SOCIO PERSONA FÍSICA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ISR ADICIONAL</vt:lpstr>
      <vt:lpstr>Presentación de PowerPoint</vt:lpstr>
      <vt:lpstr>Presentación de PowerPoint</vt:lpstr>
      <vt:lpstr>Presentación de PowerPoint</vt:lpstr>
      <vt:lpstr>Presentación de PowerPoint</vt:lpstr>
      <vt:lpstr>Presentación de PowerPoint</vt:lpstr>
      <vt:lpstr>DERIVADO DE LO ANTERIOR, TENEMOS:</vt:lpstr>
      <vt:lpstr>Presentación de PowerPoint</vt:lpstr>
      <vt:lpstr>AMPARO EN REVISIÓN 126/2019</vt:lpstr>
      <vt:lpstr>Presentación de PowerPoint</vt:lpstr>
      <vt:lpstr>Presentación de PowerPoint</vt:lpstr>
      <vt:lpstr>Presentación de PowerPoint</vt:lpstr>
      <vt:lpstr>Presentación de PowerPoint</vt:lpstr>
      <vt:lpstr>DIVIDENDOS PAGADOS  A SOCIOS RESIDENTES EN EL EXTRANJERO</vt:lpstr>
      <vt:lpstr>ART. 164 LISR</vt:lpstr>
      <vt:lpstr>Presentación de PowerPoint</vt:lpstr>
      <vt:lpstr>EFECTO ISR: SOCIO PERSONA MORAL</vt:lpstr>
      <vt:lpstr>DIVIDENDOS DE PERSONA MORAL RESIDENTE EN MÉXICO A IDEM</vt:lpstr>
      <vt:lpstr>Presentación de PowerPoint</vt:lpstr>
      <vt:lpstr>Presentación de PowerPoint</vt:lpstr>
      <vt:lpstr>ART. 10  QUINTO PÁRRAFO</vt:lpstr>
      <vt:lpstr>ART. 10  TERCER  PÁRRAFO</vt:lpstr>
      <vt:lpstr>ART. 76-XI</vt:lpstr>
      <vt:lpstr>Presentación de PowerPoint</vt:lpstr>
      <vt:lpstr>ART.77 PRIMER PÁRRAFO: CUFIN</vt:lpstr>
      <vt:lpstr>ART.77 TERCER PÁRRAFO: CUFIN (RF 2022)</vt:lpstr>
      <vt:lpstr>ART. 28 LISR</vt:lpstr>
      <vt:lpstr>ART. 117 RISR</vt:lpstr>
      <vt:lpstr>ART. 117 RISR</vt:lpstr>
      <vt:lpstr>¿GASTO POR PAPELERÍA AMPARADO CON COMPROBANTE SIMPLIFICADO?</vt:lpstr>
      <vt:lpstr>Presentación de PowerPoint</vt:lpstr>
      <vt:lpstr>Presentación de PowerPoint</vt:lpstr>
      <vt:lpstr>Presentación de PowerPoint</vt:lpstr>
      <vt:lpstr>CONSIDERACIONES PARA EL  CÁLCULO DE LA UFIN</vt:lpstr>
      <vt:lpstr>ACTUALIZACIÓN DE LA CUFIN</vt:lpstr>
      <vt:lpstr>OTRAS CONSIDERACIONES PARA EL  CÁLCULO DE LA CUFIN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Esau Perez Emunive</dc:creator>
  <cp:lastModifiedBy>marycarmen zamora</cp:lastModifiedBy>
  <cp:revision>8</cp:revision>
  <dcterms:created xsi:type="dcterms:W3CDTF">2021-12-12T03:43:28Z</dcterms:created>
  <dcterms:modified xsi:type="dcterms:W3CDTF">2023-06-06T22:45:11Z</dcterms:modified>
</cp:coreProperties>
</file>