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8"/>
  </p:handoutMasterIdLst>
  <p:sldIdLst>
    <p:sldId id="258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8" r:id="rId74"/>
    <p:sldId id="339" r:id="rId75"/>
    <p:sldId id="340" r:id="rId76"/>
    <p:sldId id="1128" r:id="rId7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0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068F543-B200-47D5-BDE9-15E1A18150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798368-1326-4B7F-ABBA-E06EEE7D72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AB76C-3764-4550-90D4-7EDD727B95BB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DD3D9A-1B7D-4A03-B8A0-162EC3D778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FF19F9-BEC1-4E89-879B-A8C55E3282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788F8-0AC0-49B4-B5A3-C4C736CFCD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030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63C68-84BE-47A9-BFA6-6F60305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D0D546-7BE0-4C73-B34B-BA1097D3F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8F6C91-AE3C-42D5-99F6-13418A53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568E67-3B87-4647-BBD9-37BAD778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3368EB-BA68-4AFC-9A3F-1E9619F3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A22EEA7F-B61C-46C7-AD4D-8B664C782DF5}"/>
              </a:ext>
            </a:extLst>
          </p:cNvPr>
          <p:cNvGrpSpPr/>
          <p:nvPr userDrawn="1"/>
        </p:nvGrpSpPr>
        <p:grpSpPr>
          <a:xfrm>
            <a:off x="-1" y="1"/>
            <a:ext cx="11990731" cy="6857998"/>
            <a:chOff x="-1" y="1"/>
            <a:chExt cx="11990731" cy="6857998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C93A0599-3A99-47E8-BA40-330DE1CA5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337" y="197357"/>
              <a:ext cx="1709890" cy="744752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C170E8C5-083D-4E61-BDFC-743C49299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765" y="6377001"/>
              <a:ext cx="1022099" cy="440196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161C77E7-EF18-4CDE-9628-9151818A6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8631" y="6464187"/>
              <a:ext cx="1022099" cy="236795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2692E30F-9ECA-44BE-8F26-BEDB8F458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200000">
              <a:off x="-808143" y="808145"/>
              <a:ext cx="1869441" cy="253153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D9E8811C-05C1-4762-A8AC-3199FEC503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8" b="49045"/>
            <a:stretch/>
          </p:blipFill>
          <p:spPr>
            <a:xfrm>
              <a:off x="-1" y="5975608"/>
              <a:ext cx="9522691" cy="882391"/>
            </a:xfrm>
            <a:prstGeom prst="rect">
              <a:avLst/>
            </a:prstGeom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0FE331FF-A89A-4202-BBF7-8B23A87EB096}"/>
                </a:ext>
              </a:extLst>
            </p:cNvPr>
            <p:cNvSpPr txBox="1"/>
            <p:nvPr/>
          </p:nvSpPr>
          <p:spPr>
            <a:xfrm>
              <a:off x="36947" y="6563699"/>
              <a:ext cx="26323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>
                  <a:solidFill>
                    <a:schemeClr val="bg1"/>
                  </a:solidFill>
                </a:rPr>
                <a:t>www.esifiscal.com.mx</a:t>
              </a:r>
            </a:p>
          </p:txBody>
        </p:sp>
        <p:pic>
          <p:nvPicPr>
            <p:cNvPr id="14" name="Gráfico 13">
              <a:extLst>
                <a:ext uri="{FF2B5EF4-FFF2-40B4-BE49-F238E27FC236}">
                  <a16:creationId xmlns:a16="http://schemas.microsoft.com/office/drawing/2014/main" id="{A1BC63FA-A017-4D12-9780-3D54097143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42174" y="1301943"/>
              <a:ext cx="9026457" cy="39171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986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5A058-A375-4DF7-A5FA-3B542A789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1D6306-1875-496F-BA71-14C25A04A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5D919C-17DE-4004-B8DC-5BBD51483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0CF3EF-32F9-4658-9DC5-6A7FD14A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F2EDA1-17C2-4ED2-A8D7-114DD5BC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8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BDC8EF-FE6C-42B6-B704-603E0901C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704FAD-1386-4AFC-B723-8CB3EE50E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99DB64-BFD8-466A-BD37-F06A2155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5E2543-7730-4C2D-AC0B-D6CAD1A2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4A2C38-429B-42D3-BB1B-A21F9B1D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68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28380" y="1512237"/>
            <a:ext cx="4335240" cy="391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23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87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8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3616">
              <a:lnSpc>
                <a:spcPts val="1257"/>
              </a:lnSpc>
            </a:pPr>
            <a:fld id="{81D60167-4931-47E6-BA6A-407CBD079E47}" type="slidenum">
              <a:rPr lang="es-MX" smtClean="0"/>
              <a:pPr marL="33616">
                <a:lnSpc>
                  <a:spcPts val="1257"/>
                </a:lnSpc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301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FDFCB-88EA-4D71-83F7-43339D9B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A97A0E-C320-49FB-9BF4-D42911393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05A7EB-46C0-43BA-BC68-6ADB34B5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A91C5F-A7AA-4E2E-AE9B-20E6F5C1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3400CA-8489-4365-8980-3687E463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14E0710E-2E91-40D4-BA70-22950BC91A66}"/>
              </a:ext>
            </a:extLst>
          </p:cNvPr>
          <p:cNvGrpSpPr/>
          <p:nvPr userDrawn="1"/>
        </p:nvGrpSpPr>
        <p:grpSpPr>
          <a:xfrm>
            <a:off x="-1" y="1"/>
            <a:ext cx="11990731" cy="6857998"/>
            <a:chOff x="-1" y="1"/>
            <a:chExt cx="11990731" cy="6857998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15BD6151-0D79-4593-B564-14E67EB1F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337" y="197357"/>
              <a:ext cx="1709890" cy="744752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601B022A-15A4-4B03-8EA9-796DB57BC2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765" y="6377001"/>
              <a:ext cx="1022099" cy="440196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0DD9974-7489-4EF8-A67E-D99020E7C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8631" y="6464187"/>
              <a:ext cx="1022099" cy="236795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FA39A4E7-ADA6-4B10-82CF-D9C900AFA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200000">
              <a:off x="-808143" y="808145"/>
              <a:ext cx="1869441" cy="253153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075A82E8-A2DD-4FD9-80C1-0D36F8FAC4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58" b="49045"/>
            <a:stretch/>
          </p:blipFill>
          <p:spPr>
            <a:xfrm>
              <a:off x="-1" y="5975608"/>
              <a:ext cx="9522691" cy="882391"/>
            </a:xfrm>
            <a:prstGeom prst="rect">
              <a:avLst/>
            </a:prstGeom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08B7D494-E9D6-427E-BE48-36022910E934}"/>
                </a:ext>
              </a:extLst>
            </p:cNvPr>
            <p:cNvSpPr txBox="1"/>
            <p:nvPr/>
          </p:nvSpPr>
          <p:spPr>
            <a:xfrm>
              <a:off x="36947" y="6563699"/>
              <a:ext cx="26323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>
                  <a:solidFill>
                    <a:schemeClr val="bg1"/>
                  </a:solidFill>
                </a:rPr>
                <a:t>www.esifiscal.com.mx</a:t>
              </a:r>
            </a:p>
          </p:txBody>
        </p:sp>
        <p:pic>
          <p:nvPicPr>
            <p:cNvPr id="14" name="Gráfico 13">
              <a:extLst>
                <a:ext uri="{FF2B5EF4-FFF2-40B4-BE49-F238E27FC236}">
                  <a16:creationId xmlns:a16="http://schemas.microsoft.com/office/drawing/2014/main" id="{6F00A074-997A-4DD4-8857-DA555E7FA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42174" y="1301943"/>
              <a:ext cx="9026457" cy="39171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532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875AE-CAF5-40BB-8CA2-ECB6E96F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6F38DD-DCEC-4096-88AC-79258D01B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5A6A5F-879F-409E-943A-ECBEDDE7A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E6E92E-5980-435F-856E-1D6CEC7D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A66A3C-4065-4481-8CB9-CA4A562B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78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BD9B5-55F6-4E05-9A05-CE19D10C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2A440E-4B80-4773-ADA8-B41699474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115EDF-70F1-4CAB-AE52-36F9D9AB7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4A457D-03A8-4E5F-B622-05DA61B22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B7C687-D0D2-4DF7-A8D8-A2F112E6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6B691A-3EF6-4430-861C-9F7A814C0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23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975E9-2019-4670-957A-C50B29B05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0F56C6-1DE9-4B11-AAEE-A2E392A5B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9C347E-63BC-4B05-AB5C-F8F459247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9A7724-BB22-445D-B9BD-B726625BE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02975F-262B-4BA8-A0AE-FC8A2F6FD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824BA2D-8DCD-4179-8C45-CA56E0EC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549EBE-D44F-4C19-9888-A7B2F3AF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E410A5-BB41-47AD-A1B7-0F057390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98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BA5E6-432E-477A-ABEA-7952D168E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45CF10-6037-4416-B1BD-41F2B4B4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6B6262-2A03-466D-AE96-66E0F3A1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4CB724-9582-4623-BC5E-CE69E9A8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959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39306F-3756-433A-9CF9-485F610B5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E67A84-27F9-4B91-BA3C-18BD19BD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8DCE57-5AFA-4488-9DEF-84EC1746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44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DDC39-8873-415B-B576-D6A6A609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8515C0-AA6E-4E05-BA74-0BAD855B2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A706A7-E216-4128-B8A6-3B546CEE3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44EEBF-2055-456F-B0D9-870CA2C0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01AA92-8456-4AAB-A3D1-D8152B57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0BAE1F-D9FD-4324-96E9-04FCADB4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82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C0993-5D76-4538-9004-AA25D0EB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988BC91-95BF-49B4-BAB4-73272A7BD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E6317E-FB12-42C7-A9F3-94F1BC82D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E7503D-BA90-43D6-A15E-A756BCB54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BD1087-2E0F-45D4-BBFA-39EB6BD9A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E6C34D-81DF-4BFA-8198-24A09763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746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6113902-DB27-43F7-8430-E0065BB85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39A821-B9ED-4223-969E-6AC8BA6F0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AEA8D-DFFF-44D8-AD4E-89B45C40D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E5B18-86D5-4CE1-9A57-192BCDA1A7BA}" type="datetimeFigureOut">
              <a:rPr lang="es-MX" smtClean="0"/>
              <a:t>21/08/2023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3272EC-96CB-4A00-8997-0DD60FA09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03C721-4DE1-43CB-81EC-D2B74E220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297C9-5CAD-4519-9475-B998CB39C5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85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9578" y="607764"/>
            <a:ext cx="4150659" cy="771780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301984" marR="4482" indent="-291339" algn="r">
              <a:lnSpc>
                <a:spcPct val="100000"/>
              </a:lnSpc>
              <a:spcBef>
                <a:spcPts val="88"/>
              </a:spcBef>
            </a:pPr>
            <a:r>
              <a:rPr lang="es-MX" sz="2471" b="1" spc="-27" dirty="0">
                <a:latin typeface="Arial"/>
                <a:cs typeface="Arial"/>
              </a:rPr>
              <a:t>IVA. DISPOSICIONES GENERALES</a:t>
            </a:r>
            <a:endParaRPr sz="2471" dirty="0">
              <a:latin typeface="Arial"/>
              <a:cs typeface="Arial"/>
            </a:endParaRPr>
          </a:p>
        </p:txBody>
      </p:sp>
      <p:pic>
        <p:nvPicPr>
          <p:cNvPr id="1026" name="Picture 2" descr="IVA 2021 en México, todo lo que debes saber - Sheep.mx blog">
            <a:extLst>
              <a:ext uri="{FF2B5EF4-FFF2-40B4-BE49-F238E27FC236}">
                <a16:creationId xmlns:a16="http://schemas.microsoft.com/office/drawing/2014/main" id="{58BB96C6-38A3-4DE2-A5B6-BAE3A1AEA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451" y="2177215"/>
            <a:ext cx="4679701" cy="244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3">
            <a:extLst>
              <a:ext uri="{FF2B5EF4-FFF2-40B4-BE49-F238E27FC236}">
                <a16:creationId xmlns:a16="http://schemas.microsoft.com/office/drawing/2014/main" id="{CE92F473-8025-46EA-8CA7-0356B8173A86}"/>
              </a:ext>
            </a:extLst>
          </p:cNvPr>
          <p:cNvSpPr txBox="1">
            <a:spLocks/>
          </p:cNvSpPr>
          <p:nvPr/>
        </p:nvSpPr>
        <p:spPr>
          <a:xfrm>
            <a:off x="5098671" y="5241659"/>
            <a:ext cx="4875323" cy="537485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>
            <a:lvl1pPr algn="l" defTabSz="10961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01984" marR="4482" indent="-291339" algn="r">
              <a:lnSpc>
                <a:spcPct val="100000"/>
              </a:lnSpc>
              <a:spcBef>
                <a:spcPts val="88"/>
              </a:spcBef>
            </a:pPr>
            <a:r>
              <a:rPr lang="es-ES" sz="1668" b="1" spc="-27" dirty="0">
                <a:latin typeface="Arial"/>
                <a:cs typeface="Arial"/>
              </a:rPr>
              <a:t>CP y MAF JOSÉ MANUEL GUTIÉRREZ GARCÍA</a:t>
            </a:r>
          </a:p>
          <a:p>
            <a:pPr marL="301984" marR="4482" indent="-291339" algn="r">
              <a:lnSpc>
                <a:spcPct val="100000"/>
              </a:lnSpc>
              <a:spcBef>
                <a:spcPts val="88"/>
              </a:spcBef>
            </a:pPr>
            <a:r>
              <a:rPr lang="es-ES" sz="1668" b="1" spc="-27" dirty="0">
                <a:latin typeface="Arial"/>
                <a:cs typeface="Arial"/>
              </a:rPr>
              <a:t>AGOSTO DE 2023</a:t>
            </a:r>
            <a:endParaRPr lang="es-ES" sz="166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28426"/>
            <a:ext cx="9278471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" algn="ctr">
              <a:lnSpc>
                <a:spcPct val="100000"/>
              </a:lnSpc>
              <a:spcBef>
                <a:spcPts val="83"/>
              </a:spcBef>
            </a:pPr>
            <a:r>
              <a:rPr spc="-27" dirty="0"/>
              <a:t>BASE</a:t>
            </a:r>
            <a:r>
              <a:rPr spc="-13" dirty="0"/>
              <a:t> </a:t>
            </a:r>
            <a:r>
              <a:rPr spc="-4" dirty="0"/>
              <a:t>EN</a:t>
            </a:r>
            <a:r>
              <a:rPr spc="-9" dirty="0"/>
              <a:t> </a:t>
            </a:r>
            <a:r>
              <a:rPr spc="-4" dirty="0"/>
              <a:t>USO</a:t>
            </a:r>
            <a:r>
              <a:rPr spc="-9" dirty="0"/>
              <a:t> </a:t>
            </a:r>
            <a:r>
              <a:rPr spc="-4" dirty="0"/>
              <a:t>O</a:t>
            </a:r>
            <a:r>
              <a:rPr spc="-13" dirty="0"/>
              <a:t> </a:t>
            </a:r>
            <a:r>
              <a:rPr spc="-4" dirty="0"/>
              <a:t>GOCE</a:t>
            </a:r>
          </a:p>
          <a:p>
            <a:pPr marL="1120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4" dirty="0"/>
              <a:t>2</a:t>
            </a:r>
            <a:r>
              <a:rPr sz="1411" dirty="0"/>
              <a:t>3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3" y="1822659"/>
            <a:ext cx="3585882" cy="3720128"/>
          </a:xfrm>
          <a:prstGeom prst="rect">
            <a:avLst/>
          </a:prstGeom>
        </p:spPr>
        <p:txBody>
          <a:bodyPr vert="horz" wrap="square" lIns="0" tIns="145676" rIns="0" bIns="0" rtlCol="0">
            <a:spAutoFit/>
          </a:bodyPr>
          <a:lstStyle/>
          <a:p>
            <a:pPr marL="313190" indent="-302545">
              <a:spcBef>
                <a:spcPts val="114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7" dirty="0">
                <a:latin typeface="Arial MT"/>
                <a:cs typeface="Arial MT"/>
              </a:rPr>
              <a:t>Precio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contraprestación.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05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Impuestos.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05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Derechos.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05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Gastos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mantenimiento.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05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Construcciones.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05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Reembolsos.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05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Intereses</a:t>
            </a:r>
            <a:r>
              <a:rPr sz="1765" spc="-27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normales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moratorios.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05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2" dirty="0">
                <a:latin typeface="Arial MT"/>
                <a:cs typeface="Arial MT"/>
              </a:rPr>
              <a:t>Penas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convencionales.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05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Cualquier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otro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concepto.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28426"/>
            <a:ext cx="9278471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2241" algn="ctr">
              <a:lnSpc>
                <a:spcPct val="100000"/>
              </a:lnSpc>
              <a:spcBef>
                <a:spcPts val="83"/>
              </a:spcBef>
            </a:pPr>
            <a:r>
              <a:rPr spc="-27" dirty="0"/>
              <a:t>BASE</a:t>
            </a:r>
            <a:r>
              <a:rPr spc="-22" dirty="0"/>
              <a:t> </a:t>
            </a:r>
            <a:r>
              <a:rPr spc="-4" dirty="0"/>
              <a:t>EN</a:t>
            </a:r>
            <a:r>
              <a:rPr spc="-18" dirty="0"/>
              <a:t> </a:t>
            </a:r>
            <a:r>
              <a:rPr spc="-48" dirty="0"/>
              <a:t>IMPORTACIÓN</a:t>
            </a:r>
          </a:p>
          <a:p>
            <a:pPr marL="2241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4" dirty="0"/>
              <a:t>2</a:t>
            </a:r>
            <a:r>
              <a:rPr sz="1411" dirty="0"/>
              <a:t>7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861087" y="1879110"/>
            <a:ext cx="6484284" cy="3651743"/>
          </a:xfrm>
          <a:prstGeom prst="rect">
            <a:avLst/>
          </a:prstGeom>
        </p:spPr>
        <p:txBody>
          <a:bodyPr vert="horz" wrap="square" lIns="0" tIns="118782" rIns="0" bIns="0" rtlCol="0">
            <a:spAutoFit/>
          </a:bodyPr>
          <a:lstStyle/>
          <a:p>
            <a:pPr marL="313750" indent="-303104">
              <a:spcBef>
                <a:spcPts val="935"/>
              </a:spcBef>
              <a:buChar char="•"/>
              <a:tabLst>
                <a:tab pos="313750" algn="l"/>
                <a:tab pos="314310" algn="l"/>
              </a:tabLst>
            </a:pP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-13" dirty="0">
                <a:latin typeface="Arial MT"/>
                <a:cs typeface="Arial MT"/>
              </a:rPr>
              <a:t> tangibles.</a:t>
            </a:r>
            <a:endParaRPr sz="1765">
              <a:latin typeface="Arial MT"/>
              <a:cs typeface="Arial MT"/>
            </a:endParaRPr>
          </a:p>
          <a:p>
            <a:pPr marL="666719" lvl="1" indent="-252681">
              <a:spcBef>
                <a:spcPts val="847"/>
              </a:spcBef>
              <a:buChar char="–"/>
              <a:tabLst>
                <a:tab pos="666719" algn="l"/>
                <a:tab pos="667278" algn="l"/>
              </a:tabLst>
            </a:pPr>
            <a:r>
              <a:rPr sz="1765" spc="-31" dirty="0">
                <a:latin typeface="Arial MT"/>
                <a:cs typeface="Arial MT"/>
              </a:rPr>
              <a:t>Valor</a:t>
            </a:r>
            <a:r>
              <a:rPr sz="1765" spc="-9" dirty="0">
                <a:latin typeface="Arial MT"/>
                <a:cs typeface="Arial MT"/>
              </a:rPr>
              <a:t> declarado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-9" dirty="0">
                <a:latin typeface="Arial MT"/>
                <a:cs typeface="Arial MT"/>
              </a:rPr>
              <a:t> aduanas.</a:t>
            </a:r>
            <a:endParaRPr sz="1765">
              <a:latin typeface="Arial MT"/>
              <a:cs typeface="Arial MT"/>
            </a:endParaRPr>
          </a:p>
          <a:p>
            <a:pPr marL="666719" lvl="1" indent="-252681">
              <a:spcBef>
                <a:spcPts val="847"/>
              </a:spcBef>
              <a:buChar char="–"/>
              <a:tabLst>
                <a:tab pos="666719" algn="l"/>
                <a:tab pos="667278" algn="l"/>
              </a:tabLst>
            </a:pPr>
            <a:r>
              <a:rPr sz="1765" spc="-9" dirty="0">
                <a:latin typeface="Arial MT"/>
                <a:cs typeface="Arial MT"/>
              </a:rPr>
              <a:t>Impuesto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general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importación.</a:t>
            </a:r>
            <a:endParaRPr sz="1765">
              <a:latin typeface="Arial MT"/>
              <a:cs typeface="Arial MT"/>
            </a:endParaRPr>
          </a:p>
          <a:p>
            <a:pPr marL="666719" lvl="1" indent="-252681">
              <a:spcBef>
                <a:spcPts val="847"/>
              </a:spcBef>
              <a:buChar char="–"/>
              <a:tabLst>
                <a:tab pos="666719" algn="l"/>
                <a:tab pos="667278" algn="l"/>
              </a:tabLst>
            </a:pPr>
            <a:r>
              <a:rPr sz="1765" spc="-62" dirty="0">
                <a:latin typeface="Arial MT"/>
                <a:cs typeface="Arial MT"/>
              </a:rPr>
              <a:t>DTA.</a:t>
            </a:r>
            <a:endParaRPr sz="1765">
              <a:latin typeface="Arial MT"/>
              <a:cs typeface="Arial MT"/>
            </a:endParaRPr>
          </a:p>
          <a:p>
            <a:pPr marL="666719" lvl="1" indent="-252681">
              <a:spcBef>
                <a:spcPts val="847"/>
              </a:spcBef>
              <a:buChar char="–"/>
              <a:tabLst>
                <a:tab pos="666719" algn="l"/>
                <a:tab pos="667278" algn="l"/>
              </a:tabLst>
            </a:pPr>
            <a:r>
              <a:rPr sz="1765" spc="-13" dirty="0">
                <a:latin typeface="Arial MT"/>
                <a:cs typeface="Arial MT"/>
              </a:rPr>
              <a:t>Otros.</a:t>
            </a:r>
            <a:endParaRPr sz="1765">
              <a:latin typeface="Arial MT"/>
              <a:cs typeface="Arial MT"/>
            </a:endParaRPr>
          </a:p>
          <a:p>
            <a:pPr marL="313750" indent="-303104">
              <a:spcBef>
                <a:spcPts val="852"/>
              </a:spcBef>
              <a:buChar char="•"/>
              <a:tabLst>
                <a:tab pos="313750" algn="l"/>
                <a:tab pos="314310" algn="l"/>
              </a:tabLst>
            </a:pPr>
            <a:r>
              <a:rPr sz="1765" spc="-9" dirty="0">
                <a:latin typeface="Arial MT"/>
                <a:cs typeface="Arial MT"/>
              </a:rPr>
              <a:t>Bienes </a:t>
            </a:r>
            <a:r>
              <a:rPr sz="1765" spc="-13" dirty="0">
                <a:latin typeface="Arial MT"/>
                <a:cs typeface="Arial MT"/>
              </a:rPr>
              <a:t>intangibles.</a:t>
            </a:r>
            <a:endParaRPr sz="1765">
              <a:latin typeface="Arial MT"/>
              <a:cs typeface="Arial MT"/>
            </a:endParaRPr>
          </a:p>
          <a:p>
            <a:pPr marL="666719" marR="4482" lvl="1" indent="-252120">
              <a:lnSpc>
                <a:spcPct val="120000"/>
              </a:lnSpc>
              <a:spcBef>
                <a:spcPts val="424"/>
              </a:spcBef>
              <a:buChar char="–"/>
              <a:tabLst>
                <a:tab pos="666158" algn="l"/>
                <a:tab pos="667278" algn="l"/>
              </a:tabLst>
            </a:pP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15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base</a:t>
            </a:r>
            <a:r>
              <a:rPr sz="1765" spc="15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spc="15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enajenación,</a:t>
            </a:r>
            <a:r>
              <a:rPr sz="1765" spc="15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prestación</a:t>
            </a:r>
            <a:r>
              <a:rPr sz="1765" spc="16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154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servicios,</a:t>
            </a:r>
            <a:r>
              <a:rPr sz="1765" spc="15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uso</a:t>
            </a:r>
            <a:r>
              <a:rPr sz="1765" spc="15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goce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temporal</a:t>
            </a:r>
            <a:r>
              <a:rPr sz="1765" spc="-4" dirty="0">
                <a:latin typeface="Arial MT"/>
                <a:cs typeface="Arial MT"/>
              </a:rPr>
              <a:t> 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bienes.</a:t>
            </a:r>
            <a:endParaRPr sz="1765">
              <a:latin typeface="Arial MT"/>
              <a:cs typeface="Arial MT"/>
            </a:endParaRPr>
          </a:p>
          <a:p>
            <a:pPr marL="313190" marR="5042" indent="-302545">
              <a:lnSpc>
                <a:spcPct val="12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  <a:tab pos="1193930" algn="l"/>
                <a:tab pos="2496552" algn="l"/>
                <a:tab pos="4173992" algn="l"/>
                <a:tab pos="5435715" algn="l"/>
                <a:tab pos="5992061" algn="l"/>
              </a:tabLst>
            </a:pPr>
            <a:r>
              <a:rPr sz="1765" spc="-4" dirty="0">
                <a:latin typeface="Arial MT"/>
                <a:cs typeface="Arial MT"/>
              </a:rPr>
              <a:t>Bienes	</a:t>
            </a:r>
            <a:r>
              <a:rPr sz="1765" spc="-62" dirty="0">
                <a:latin typeface="Arial MT"/>
                <a:cs typeface="Arial MT"/>
              </a:rPr>
              <a:t>e</a:t>
            </a:r>
            <a:r>
              <a:rPr sz="1765" spc="-9" dirty="0">
                <a:latin typeface="Arial MT"/>
                <a:cs typeface="Arial MT"/>
              </a:rPr>
              <a:t>x</a:t>
            </a:r>
            <a:r>
              <a:rPr sz="1765" spc="-4" dirty="0">
                <a:latin typeface="Arial MT"/>
                <a:cs typeface="Arial MT"/>
              </a:rPr>
              <a:t>po</a:t>
            </a:r>
            <a:r>
              <a:rPr sz="1765" spc="58" dirty="0">
                <a:latin typeface="Arial MT"/>
                <a:cs typeface="Arial MT"/>
              </a:rPr>
              <a:t>r</a:t>
            </a:r>
            <a:r>
              <a:rPr sz="1765" spc="-22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ados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mpo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almen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8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35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nados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c</a:t>
            </a:r>
            <a:r>
              <a:rPr sz="1765" spc="-4" dirty="0">
                <a:latin typeface="Arial MT"/>
                <a:cs typeface="Arial MT"/>
              </a:rPr>
              <a:t>on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53" dirty="0">
                <a:latin typeface="Arial MT"/>
                <a:cs typeface="Arial MT"/>
              </a:rPr>
              <a:t>v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-4" dirty="0">
                <a:latin typeface="Arial MT"/>
                <a:cs typeface="Arial MT"/>
              </a:rPr>
              <a:t>lor  </a:t>
            </a:r>
            <a:r>
              <a:rPr sz="1765" spc="-9" dirty="0">
                <a:latin typeface="Arial MT"/>
                <a:cs typeface="Arial MT"/>
              </a:rPr>
              <a:t>adicional;</a:t>
            </a:r>
            <a:r>
              <a:rPr sz="1765" spc="-83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este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será</a:t>
            </a:r>
            <a:r>
              <a:rPr sz="1765" spc="-4" dirty="0">
                <a:latin typeface="Arial MT"/>
                <a:cs typeface="Arial MT"/>
              </a:rPr>
              <a:t> la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base.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34629" y="1105097"/>
            <a:ext cx="1238811" cy="485944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3"/>
              </a:spcBef>
            </a:pPr>
            <a:r>
              <a:rPr sz="3088" spc="-380" dirty="0"/>
              <a:t>T</a:t>
            </a:r>
            <a:r>
              <a:rPr sz="3088" spc="-53" dirty="0"/>
              <a:t>A</a:t>
            </a:r>
            <a:r>
              <a:rPr sz="3088" spc="-83" dirty="0"/>
              <a:t>S</a:t>
            </a:r>
            <a:r>
              <a:rPr sz="3088" spc="-53" dirty="0"/>
              <a:t>A</a:t>
            </a:r>
            <a:r>
              <a:rPr sz="3088" spc="-4" dirty="0"/>
              <a:t>S</a:t>
            </a:r>
            <a:endParaRPr sz="3088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861534" y="2073761"/>
            <a:ext cx="4038040" cy="1058600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</a:pPr>
            <a:r>
              <a:rPr sz="1765" spc="-75" dirty="0">
                <a:latin typeface="Arial MT"/>
                <a:cs typeface="Arial MT"/>
              </a:rPr>
              <a:t>1</a:t>
            </a:r>
            <a:r>
              <a:rPr sz="1765" spc="-9" dirty="0">
                <a:latin typeface="Arial MT"/>
                <a:cs typeface="Arial MT"/>
              </a:rPr>
              <a:t>6</a:t>
            </a:r>
            <a:r>
              <a:rPr sz="1765" spc="-4" dirty="0">
                <a:latin typeface="Arial MT"/>
                <a:cs typeface="Arial MT"/>
              </a:rPr>
              <a:t>%</a:t>
            </a:r>
            <a:r>
              <a:rPr sz="1765" spc="-97" dirty="0">
                <a:latin typeface="Arial MT"/>
                <a:cs typeface="Arial MT"/>
              </a:rPr>
              <a:t> </a:t>
            </a:r>
            <a:r>
              <a:rPr sz="1765" spc="-220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as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gene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al.</a:t>
            </a:r>
            <a:endParaRPr sz="1765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029">
              <a:latin typeface="Arial MT"/>
              <a:cs typeface="Arial MT"/>
            </a:endParaRPr>
          </a:p>
          <a:p>
            <a:pPr marL="11205">
              <a:spcBef>
                <a:spcPts val="1478"/>
              </a:spcBef>
            </a:pPr>
            <a:r>
              <a:rPr sz="1765" spc="-4" dirty="0">
                <a:latin typeface="Arial MT"/>
                <a:cs typeface="Arial MT"/>
              </a:rPr>
              <a:t>0%</a:t>
            </a:r>
            <a:r>
              <a:rPr sz="1765" spc="133" dirty="0">
                <a:latin typeface="Arial MT"/>
                <a:cs typeface="Arial MT"/>
              </a:rPr>
              <a:t> </a:t>
            </a:r>
            <a:r>
              <a:rPr sz="1765" spc="-58" dirty="0">
                <a:latin typeface="Arial MT"/>
                <a:cs typeface="Arial MT"/>
              </a:rPr>
              <a:t>Tasa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 </a:t>
            </a:r>
            <a:r>
              <a:rPr sz="1765" dirty="0">
                <a:latin typeface="Arial MT"/>
                <a:cs typeface="Arial MT"/>
              </a:rPr>
              <a:t>ciertos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servicios.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7137" y="934221"/>
            <a:ext cx="2386032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115" dirty="0"/>
              <a:t>TASA</a:t>
            </a:r>
            <a:r>
              <a:rPr spc="-75" dirty="0"/>
              <a:t> </a:t>
            </a:r>
            <a:r>
              <a:rPr spc="-4" dirty="0"/>
              <a:t>0%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2-</a:t>
            </a:r>
            <a:r>
              <a:rPr sz="1411" dirty="0"/>
              <a:t>A</a:t>
            </a:r>
            <a:r>
              <a:rPr sz="1411" spc="-4" dirty="0"/>
              <a:t> 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99005" y="2141669"/>
            <a:ext cx="6849596" cy="152153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750" indent="-303104">
              <a:spcBef>
                <a:spcPts val="88"/>
              </a:spcBef>
              <a:buChar char="•"/>
              <a:tabLst>
                <a:tab pos="313750" algn="l"/>
                <a:tab pos="314310" algn="l"/>
              </a:tabLst>
            </a:pPr>
            <a:r>
              <a:rPr sz="1677" dirty="0">
                <a:latin typeface="Arial MT"/>
                <a:cs typeface="Arial MT"/>
              </a:rPr>
              <a:t>Enajenación.</a:t>
            </a:r>
            <a:endParaRPr sz="1677">
              <a:latin typeface="Arial MT"/>
              <a:cs typeface="Arial MT"/>
            </a:endParaRPr>
          </a:p>
          <a:p>
            <a:pPr>
              <a:spcBef>
                <a:spcPts val="27"/>
              </a:spcBef>
            </a:pPr>
            <a:endParaRPr sz="2603">
              <a:latin typeface="Arial MT"/>
              <a:cs typeface="Arial MT"/>
            </a:endParaRPr>
          </a:p>
          <a:p>
            <a:pPr marL="666719" marR="4482" indent="-252681">
              <a:lnSpc>
                <a:spcPct val="110000"/>
              </a:lnSpc>
              <a:tabLst>
                <a:tab pos="666719" algn="l"/>
                <a:tab pos="1303182" algn="l"/>
                <a:tab pos="1532891" algn="l"/>
                <a:tab pos="2594599" algn="l"/>
                <a:tab pos="3616527" algn="l"/>
                <a:tab pos="4630051" algn="l"/>
                <a:tab pos="5274918" algn="l"/>
                <a:tab pos="6310293" algn="l"/>
                <a:tab pos="6671105" algn="l"/>
              </a:tabLst>
            </a:pPr>
            <a:r>
              <a:rPr sz="1677" dirty="0">
                <a:latin typeface="Arial MT"/>
                <a:cs typeface="Arial MT"/>
              </a:rPr>
              <a:t>–	Animales</a:t>
            </a:r>
            <a:r>
              <a:rPr sz="1677" spc="256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y</a:t>
            </a:r>
            <a:r>
              <a:rPr sz="1677" spc="256" dirty="0">
                <a:latin typeface="Arial MT"/>
                <a:cs typeface="Arial MT"/>
              </a:rPr>
              <a:t> </a:t>
            </a:r>
            <a:r>
              <a:rPr sz="1677" spc="-9" dirty="0">
                <a:latin typeface="Arial MT"/>
                <a:cs typeface="Arial MT"/>
              </a:rPr>
              <a:t>vegetales</a:t>
            </a:r>
            <a:r>
              <a:rPr sz="1677" spc="256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no</a:t>
            </a:r>
            <a:r>
              <a:rPr sz="1677" spc="256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industrializados,</a:t>
            </a:r>
            <a:r>
              <a:rPr sz="1677" spc="260" dirty="0">
                <a:latin typeface="Arial MT"/>
                <a:cs typeface="Arial MT"/>
              </a:rPr>
              <a:t> </a:t>
            </a:r>
            <a:r>
              <a:rPr sz="1677" spc="-18" dirty="0">
                <a:latin typeface="Arial MT"/>
                <a:cs typeface="Arial MT"/>
              </a:rPr>
              <a:t>salvo</a:t>
            </a:r>
            <a:r>
              <a:rPr sz="1677" spc="251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el</a:t>
            </a:r>
            <a:r>
              <a:rPr sz="1677" spc="256" dirty="0">
                <a:latin typeface="Arial MT"/>
                <a:cs typeface="Arial MT"/>
              </a:rPr>
              <a:t> </a:t>
            </a:r>
            <a:r>
              <a:rPr sz="1677" spc="-9" dirty="0">
                <a:latin typeface="Arial MT"/>
                <a:cs typeface="Arial MT"/>
              </a:rPr>
              <a:t>hule,</a:t>
            </a:r>
            <a:r>
              <a:rPr sz="1677" spc="256" dirty="0">
                <a:latin typeface="Arial MT"/>
                <a:cs typeface="Arial MT"/>
              </a:rPr>
              <a:t> </a:t>
            </a:r>
            <a:r>
              <a:rPr sz="1677" spc="-9" dirty="0">
                <a:latin typeface="Arial MT"/>
                <a:cs typeface="Arial MT"/>
              </a:rPr>
              <a:t>perros, </a:t>
            </a:r>
            <a:r>
              <a:rPr sz="1677" spc="-449" dirty="0">
                <a:latin typeface="Arial MT"/>
                <a:cs typeface="Arial MT"/>
              </a:rPr>
              <a:t> </a:t>
            </a:r>
            <a:r>
              <a:rPr sz="1677" spc="-31" dirty="0">
                <a:latin typeface="Arial MT"/>
                <a:cs typeface="Arial MT"/>
              </a:rPr>
              <a:t>g</a:t>
            </a:r>
            <a:r>
              <a:rPr sz="1677" spc="-4" dirty="0">
                <a:latin typeface="Arial MT"/>
                <a:cs typeface="Arial MT"/>
              </a:rPr>
              <a:t>a</a:t>
            </a:r>
            <a:r>
              <a:rPr sz="1677" spc="-35" dirty="0">
                <a:latin typeface="Arial MT"/>
                <a:cs typeface="Arial MT"/>
              </a:rPr>
              <a:t>t</a:t>
            </a:r>
            <a:r>
              <a:rPr sz="1677" spc="-4" dirty="0">
                <a:latin typeface="Arial MT"/>
                <a:cs typeface="Arial MT"/>
              </a:rPr>
              <a:t>o</a:t>
            </a:r>
            <a:r>
              <a:rPr sz="1677" dirty="0">
                <a:latin typeface="Arial MT"/>
                <a:cs typeface="Arial MT"/>
              </a:rPr>
              <a:t>s	y	</a:t>
            </a:r>
            <a:r>
              <a:rPr sz="1677" spc="-4" dirty="0">
                <a:latin typeface="Arial MT"/>
                <a:cs typeface="Arial MT"/>
              </a:rPr>
              <a:t>p</a:t>
            </a:r>
            <a:r>
              <a:rPr sz="1677" dirty="0">
                <a:latin typeface="Arial MT"/>
                <a:cs typeface="Arial MT"/>
              </a:rPr>
              <a:t>equeñas	</a:t>
            </a:r>
            <a:r>
              <a:rPr sz="1677" spc="-4" dirty="0">
                <a:latin typeface="Arial MT"/>
                <a:cs typeface="Arial MT"/>
              </a:rPr>
              <a:t>e</a:t>
            </a:r>
            <a:r>
              <a:rPr sz="1677" dirty="0">
                <a:latin typeface="Arial MT"/>
                <a:cs typeface="Arial MT"/>
              </a:rPr>
              <a:t>specie</a:t>
            </a:r>
            <a:r>
              <a:rPr sz="1677" spc="-27" dirty="0">
                <a:latin typeface="Arial MT"/>
                <a:cs typeface="Arial MT"/>
              </a:rPr>
              <a:t>s</a:t>
            </a:r>
            <a:r>
              <a:rPr sz="1677" dirty="0">
                <a:latin typeface="Arial MT"/>
                <a:cs typeface="Arial MT"/>
              </a:rPr>
              <a:t>,	utilizadas	como	</a:t>
            </a:r>
            <a:r>
              <a:rPr sz="1677" spc="4" dirty="0">
                <a:latin typeface="Arial MT"/>
                <a:cs typeface="Arial MT"/>
              </a:rPr>
              <a:t>m</a:t>
            </a:r>
            <a:r>
              <a:rPr sz="1677" dirty="0">
                <a:latin typeface="Arial MT"/>
                <a:cs typeface="Arial MT"/>
              </a:rPr>
              <a:t>asco</a:t>
            </a:r>
            <a:r>
              <a:rPr sz="1677" spc="-18" dirty="0">
                <a:latin typeface="Arial MT"/>
                <a:cs typeface="Arial MT"/>
              </a:rPr>
              <a:t>t</a:t>
            </a:r>
            <a:r>
              <a:rPr sz="1677" spc="-4" dirty="0">
                <a:latin typeface="Arial MT"/>
                <a:cs typeface="Arial MT"/>
              </a:rPr>
              <a:t>a</a:t>
            </a:r>
            <a:r>
              <a:rPr sz="1677" dirty="0">
                <a:latin typeface="Arial MT"/>
                <a:cs typeface="Arial MT"/>
              </a:rPr>
              <a:t>s	en	el</a:t>
            </a:r>
            <a:endParaRPr sz="1677">
              <a:latin typeface="Arial MT"/>
              <a:cs typeface="Arial MT"/>
            </a:endParaRPr>
          </a:p>
          <a:p>
            <a:pPr marL="3455729">
              <a:spcBef>
                <a:spcPts val="202"/>
              </a:spcBef>
            </a:pPr>
            <a:r>
              <a:rPr sz="1677" spc="-22" dirty="0">
                <a:latin typeface="Arial MT"/>
                <a:cs typeface="Arial MT"/>
              </a:rPr>
              <a:t>hogar.</a:t>
            </a:r>
            <a:endParaRPr sz="1677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0670" y="1013242"/>
            <a:ext cx="1471893" cy="432200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8"/>
              </a:spcBef>
            </a:pPr>
            <a:r>
              <a:rPr sz="2735" spc="-331" dirty="0"/>
              <a:t>T</a:t>
            </a:r>
            <a:r>
              <a:rPr sz="2735" spc="-44" dirty="0"/>
              <a:t>A</a:t>
            </a:r>
            <a:r>
              <a:rPr sz="2735" spc="-71" dirty="0"/>
              <a:t>S</a:t>
            </a:r>
            <a:r>
              <a:rPr sz="2735" dirty="0"/>
              <a:t>A</a:t>
            </a:r>
            <a:r>
              <a:rPr sz="2735" spc="-13" dirty="0"/>
              <a:t> </a:t>
            </a:r>
            <a:r>
              <a:rPr sz="2735" spc="-4" dirty="0"/>
              <a:t>0</a:t>
            </a:r>
            <a:r>
              <a:rPr sz="2735" dirty="0"/>
              <a:t>%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99005" y="1329049"/>
            <a:ext cx="4568078" cy="4441984"/>
          </a:xfrm>
          <a:prstGeom prst="rect">
            <a:avLst/>
          </a:prstGeom>
        </p:spPr>
        <p:txBody>
          <a:bodyPr vert="horz" wrap="square" lIns="0" tIns="114299" rIns="0" bIns="0" rtlCol="0">
            <a:spAutoFit/>
          </a:bodyPr>
          <a:lstStyle/>
          <a:p>
            <a:pPr marL="2629896">
              <a:spcBef>
                <a:spcPts val="899"/>
              </a:spcBef>
            </a:pPr>
            <a:r>
              <a:rPr sz="1411" dirty="0">
                <a:latin typeface="Arial MT"/>
                <a:cs typeface="Arial MT"/>
              </a:rPr>
              <a:t>(</a:t>
            </a:r>
            <a:r>
              <a:rPr sz="1411" spc="-66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A</a:t>
            </a:r>
            <a:r>
              <a:rPr sz="1411" spc="-44" dirty="0">
                <a:latin typeface="Arial MT"/>
                <a:cs typeface="Arial MT"/>
              </a:rPr>
              <a:t>R</a:t>
            </a:r>
            <a:r>
              <a:rPr sz="1411" spc="-172" dirty="0">
                <a:latin typeface="Arial MT"/>
                <a:cs typeface="Arial MT"/>
              </a:rPr>
              <a:t>T</a:t>
            </a:r>
            <a:r>
              <a:rPr sz="1411" dirty="0">
                <a:latin typeface="Arial MT"/>
                <a:cs typeface="Arial MT"/>
              </a:rPr>
              <a:t>.</a:t>
            </a:r>
            <a:r>
              <a:rPr sz="1411" spc="-88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2-</a:t>
            </a:r>
            <a:r>
              <a:rPr sz="1411" dirty="0">
                <a:latin typeface="Arial MT"/>
                <a:cs typeface="Arial MT"/>
              </a:rPr>
              <a:t>A</a:t>
            </a:r>
            <a:r>
              <a:rPr sz="1411" spc="-4" dirty="0">
                <a:latin typeface="Arial MT"/>
                <a:cs typeface="Arial MT"/>
              </a:rPr>
              <a:t> LI</a:t>
            </a:r>
            <a:r>
              <a:rPr sz="1411" spc="-115" dirty="0">
                <a:latin typeface="Arial MT"/>
                <a:cs typeface="Arial MT"/>
              </a:rPr>
              <a:t>V</a:t>
            </a:r>
            <a:r>
              <a:rPr sz="1411" dirty="0">
                <a:latin typeface="Arial MT"/>
                <a:cs typeface="Arial MT"/>
              </a:rPr>
              <a:t>A</a:t>
            </a:r>
            <a:r>
              <a:rPr sz="1411" spc="-4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)</a:t>
            </a:r>
            <a:endParaRPr sz="1411">
              <a:latin typeface="Arial MT"/>
              <a:cs typeface="Arial MT"/>
            </a:endParaRPr>
          </a:p>
          <a:p>
            <a:pPr marL="313190" marR="4482" indent="-302545">
              <a:lnSpc>
                <a:spcPct val="120000"/>
              </a:lnSpc>
              <a:spcBef>
                <a:spcPts val="591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Animales </a:t>
            </a:r>
            <a:r>
              <a:rPr sz="1765" spc="-4" dirty="0">
                <a:latin typeface="Arial MT"/>
                <a:cs typeface="Arial MT"/>
              </a:rPr>
              <a:t>no industrializados: se </a:t>
            </a:r>
            <a:r>
              <a:rPr sz="1765" spc="-13" dirty="0">
                <a:latin typeface="Arial MT"/>
                <a:cs typeface="Arial MT"/>
              </a:rPr>
              <a:t>presenten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(A</a:t>
            </a:r>
            <a:r>
              <a:rPr sz="1765" spc="6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t.</a:t>
            </a:r>
            <a:r>
              <a:rPr sz="1765" spc="-12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6 </a:t>
            </a:r>
            <a:r>
              <a:rPr sz="1765" spc="-9" dirty="0">
                <a:latin typeface="Arial MT"/>
                <a:cs typeface="Arial MT"/>
              </a:rPr>
              <a:t>RLI</a:t>
            </a:r>
            <a:r>
              <a:rPr sz="1765" spc="-150" dirty="0">
                <a:latin typeface="Arial MT"/>
                <a:cs typeface="Arial MT"/>
              </a:rPr>
              <a:t>V</a:t>
            </a:r>
            <a:r>
              <a:rPr sz="1765" spc="-9" dirty="0">
                <a:latin typeface="Arial MT"/>
                <a:cs typeface="Arial MT"/>
              </a:rPr>
              <a:t>A)</a:t>
            </a:r>
            <a:endParaRPr sz="1765">
              <a:latin typeface="Arial MT"/>
              <a:cs typeface="Arial MT"/>
            </a:endParaRPr>
          </a:p>
          <a:p>
            <a:pPr marL="1019127" lvl="1" indent="-202257">
              <a:spcBef>
                <a:spcPts val="847"/>
              </a:spcBef>
              <a:buChar char="•"/>
              <a:tabLst>
                <a:tab pos="1019127" algn="l"/>
                <a:tab pos="1019686" algn="l"/>
              </a:tabLst>
            </a:pPr>
            <a:r>
              <a:rPr sz="1765" spc="-4" dirty="0">
                <a:latin typeface="Arial MT"/>
                <a:cs typeface="Arial MT"/>
              </a:rPr>
              <a:t>Cortados.</a:t>
            </a:r>
            <a:endParaRPr sz="1765">
              <a:latin typeface="Arial MT"/>
              <a:cs typeface="Arial MT"/>
            </a:endParaRPr>
          </a:p>
          <a:p>
            <a:pPr marL="1019127" lvl="1" indent="-202257">
              <a:spcBef>
                <a:spcPts val="847"/>
              </a:spcBef>
              <a:buChar char="•"/>
              <a:tabLst>
                <a:tab pos="1019127" algn="l"/>
                <a:tab pos="1019686" algn="l"/>
              </a:tabLst>
            </a:pPr>
            <a:r>
              <a:rPr sz="1765" spc="-9" dirty="0">
                <a:latin typeface="Arial MT"/>
                <a:cs typeface="Arial MT"/>
              </a:rPr>
              <a:t>Aplanados.</a:t>
            </a:r>
            <a:endParaRPr sz="1765">
              <a:latin typeface="Arial MT"/>
              <a:cs typeface="Arial MT"/>
            </a:endParaRPr>
          </a:p>
          <a:p>
            <a:pPr marL="1019127" lvl="1" indent="-202257">
              <a:spcBef>
                <a:spcPts val="847"/>
              </a:spcBef>
              <a:buChar char="•"/>
              <a:tabLst>
                <a:tab pos="1019127" algn="l"/>
                <a:tab pos="1019686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-31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trozos.</a:t>
            </a:r>
            <a:endParaRPr sz="1765">
              <a:latin typeface="Arial MT"/>
              <a:cs typeface="Arial MT"/>
            </a:endParaRPr>
          </a:p>
          <a:p>
            <a:pPr marL="1019127" lvl="1" indent="-202257">
              <a:spcBef>
                <a:spcPts val="852"/>
              </a:spcBef>
              <a:buChar char="•"/>
              <a:tabLst>
                <a:tab pos="1019127" algn="l"/>
                <a:tab pos="1019686" algn="l"/>
              </a:tabLst>
            </a:pPr>
            <a:r>
              <a:rPr sz="1765" spc="-27" dirty="0">
                <a:latin typeface="Arial MT"/>
                <a:cs typeface="Arial MT"/>
              </a:rPr>
              <a:t>Frescos.</a:t>
            </a:r>
            <a:endParaRPr sz="1765">
              <a:latin typeface="Arial MT"/>
              <a:cs typeface="Arial MT"/>
            </a:endParaRPr>
          </a:p>
          <a:p>
            <a:pPr marL="1019127" lvl="1" indent="-202257">
              <a:spcBef>
                <a:spcPts val="847"/>
              </a:spcBef>
              <a:buChar char="•"/>
              <a:tabLst>
                <a:tab pos="1019127" algn="l"/>
                <a:tab pos="1019686" algn="l"/>
              </a:tabLst>
            </a:pPr>
            <a:r>
              <a:rPr sz="1765" spc="-13" dirty="0">
                <a:latin typeface="Arial MT"/>
                <a:cs typeface="Arial MT"/>
              </a:rPr>
              <a:t>Salados.</a:t>
            </a:r>
            <a:endParaRPr sz="1765">
              <a:latin typeface="Arial MT"/>
              <a:cs typeface="Arial MT"/>
            </a:endParaRPr>
          </a:p>
          <a:p>
            <a:pPr marL="1019127" lvl="1" indent="-202257">
              <a:spcBef>
                <a:spcPts val="847"/>
              </a:spcBef>
              <a:buChar char="•"/>
              <a:tabLst>
                <a:tab pos="1019127" algn="l"/>
                <a:tab pos="1019686" algn="l"/>
              </a:tabLst>
            </a:pPr>
            <a:r>
              <a:rPr sz="1765" spc="-13" dirty="0">
                <a:latin typeface="Arial MT"/>
                <a:cs typeface="Arial MT"/>
              </a:rPr>
              <a:t>Secos.</a:t>
            </a:r>
            <a:endParaRPr sz="1765">
              <a:latin typeface="Arial MT"/>
              <a:cs typeface="Arial MT"/>
            </a:endParaRPr>
          </a:p>
          <a:p>
            <a:pPr marL="1019127" lvl="1" indent="-202257">
              <a:spcBef>
                <a:spcPts val="847"/>
              </a:spcBef>
              <a:buChar char="•"/>
              <a:tabLst>
                <a:tab pos="1019127" algn="l"/>
                <a:tab pos="1019686" algn="l"/>
              </a:tabLst>
            </a:pPr>
            <a:r>
              <a:rPr sz="1765" spc="-9" dirty="0">
                <a:latin typeface="Arial MT"/>
                <a:cs typeface="Arial MT"/>
              </a:rPr>
              <a:t>Refrigerados.</a:t>
            </a:r>
            <a:endParaRPr sz="1765">
              <a:latin typeface="Arial MT"/>
              <a:cs typeface="Arial MT"/>
            </a:endParaRPr>
          </a:p>
          <a:p>
            <a:pPr marL="1019127" lvl="1" indent="-202257">
              <a:spcBef>
                <a:spcPts val="847"/>
              </a:spcBef>
              <a:buChar char="•"/>
              <a:tabLst>
                <a:tab pos="1019127" algn="l"/>
                <a:tab pos="1019686" algn="l"/>
              </a:tabLst>
            </a:pPr>
            <a:r>
              <a:rPr sz="1765" spc="-9" dirty="0">
                <a:latin typeface="Arial MT"/>
                <a:cs typeface="Arial MT"/>
              </a:rPr>
              <a:t>Congelados.</a:t>
            </a:r>
            <a:endParaRPr sz="1765">
              <a:latin typeface="Arial MT"/>
              <a:cs typeface="Arial MT"/>
            </a:endParaRPr>
          </a:p>
          <a:p>
            <a:pPr marL="1019127" lvl="1" indent="-202257">
              <a:spcBef>
                <a:spcPts val="847"/>
              </a:spcBef>
              <a:buChar char="•"/>
              <a:tabLst>
                <a:tab pos="1019127" algn="l"/>
                <a:tab pos="1019686" algn="l"/>
              </a:tabLst>
            </a:pP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4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empacados.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8782" y="1803779"/>
            <a:ext cx="6848475" cy="3728780"/>
          </a:xfrm>
          <a:prstGeom prst="rect">
            <a:avLst/>
          </a:prstGeom>
        </p:spPr>
        <p:txBody>
          <a:bodyPr vert="horz" wrap="square" lIns="0" tIns="91887" rIns="0" bIns="0" rtlCol="0">
            <a:spAutoFit/>
          </a:bodyPr>
          <a:lstStyle/>
          <a:p>
            <a:pPr marL="313750" indent="-303104">
              <a:spcBef>
                <a:spcPts val="722"/>
              </a:spcBef>
              <a:buChar char="•"/>
              <a:tabLst>
                <a:tab pos="313750" algn="l"/>
                <a:tab pos="314310" algn="l"/>
              </a:tabLst>
            </a:pPr>
            <a:r>
              <a:rPr sz="1765" spc="-150" dirty="0">
                <a:latin typeface="Arial MT"/>
                <a:cs typeface="Arial MT"/>
              </a:rPr>
              <a:t>V</a:t>
            </a:r>
            <a:r>
              <a:rPr sz="1765" spc="-4" dirty="0">
                <a:latin typeface="Arial MT"/>
                <a:cs typeface="Arial MT"/>
              </a:rPr>
              <a:t>ege</a:t>
            </a:r>
            <a:r>
              <a:rPr sz="1765" spc="-22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ales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no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indust</a:t>
            </a:r>
            <a:r>
              <a:rPr sz="1765" spc="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ializados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(A</a:t>
            </a:r>
            <a:r>
              <a:rPr sz="1765" spc="6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t.</a:t>
            </a:r>
            <a:r>
              <a:rPr sz="1765" spc="-12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6 RLI</a:t>
            </a:r>
            <a:r>
              <a:rPr sz="1765" spc="-150" dirty="0">
                <a:latin typeface="Arial MT"/>
                <a:cs typeface="Arial MT"/>
              </a:rPr>
              <a:t>V</a:t>
            </a:r>
            <a:r>
              <a:rPr sz="1765" spc="-4" dirty="0">
                <a:latin typeface="Arial MT"/>
                <a:cs typeface="Arial MT"/>
              </a:rPr>
              <a:t>A).</a:t>
            </a:r>
            <a:endParaRPr sz="1765">
              <a:latin typeface="Arial MT"/>
              <a:cs typeface="Arial MT"/>
            </a:endParaRPr>
          </a:p>
          <a:p>
            <a:pPr marL="313750" indent="-303104">
              <a:spcBef>
                <a:spcPts val="636"/>
              </a:spcBef>
              <a:buChar char="•"/>
              <a:tabLst>
                <a:tab pos="313750" algn="l"/>
                <a:tab pos="314310" algn="l"/>
                <a:tab pos="774288" algn="l"/>
              </a:tabLst>
            </a:pPr>
            <a:r>
              <a:rPr sz="1765" spc="-35" dirty="0">
                <a:latin typeface="Arial MT"/>
                <a:cs typeface="Arial MT"/>
              </a:rPr>
              <a:t>Por	</a:t>
            </a:r>
            <a:r>
              <a:rPr sz="1765" spc="-4" dirty="0">
                <a:latin typeface="Arial MT"/>
                <a:cs typeface="Arial MT"/>
              </a:rPr>
              <a:t>ser </a:t>
            </a:r>
            <a:r>
              <a:rPr sz="1765" spc="-9" dirty="0">
                <a:latin typeface="Arial MT"/>
                <a:cs typeface="Arial MT"/>
              </a:rPr>
              <a:t>sometidos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 </a:t>
            </a:r>
            <a:r>
              <a:rPr sz="1765" spc="-13" dirty="0">
                <a:latin typeface="Arial MT"/>
                <a:cs typeface="Arial MT"/>
              </a:rPr>
              <a:t>procesos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de:</a:t>
            </a:r>
            <a:endParaRPr sz="1765">
              <a:latin typeface="Arial MT"/>
              <a:cs typeface="Arial MT"/>
            </a:endParaRPr>
          </a:p>
          <a:p>
            <a:pPr marL="666719" lvl="1" indent="-252681">
              <a:spcBef>
                <a:spcPts val="636"/>
              </a:spcBef>
              <a:buChar char="–"/>
              <a:tabLst>
                <a:tab pos="666158" algn="l"/>
                <a:tab pos="667278" algn="l"/>
              </a:tabLst>
            </a:pPr>
            <a:r>
              <a:rPr sz="1765" spc="-18" dirty="0">
                <a:latin typeface="Arial MT"/>
                <a:cs typeface="Arial MT"/>
              </a:rPr>
              <a:t>Secado.</a:t>
            </a:r>
            <a:endParaRPr sz="1765">
              <a:latin typeface="Arial MT"/>
              <a:cs typeface="Arial MT"/>
            </a:endParaRPr>
          </a:p>
          <a:p>
            <a:pPr marL="666719" lvl="1" indent="-252681">
              <a:spcBef>
                <a:spcPts val="636"/>
              </a:spcBef>
              <a:buChar char="–"/>
              <a:tabLst>
                <a:tab pos="666158" algn="l"/>
                <a:tab pos="667278" algn="l"/>
              </a:tabLst>
            </a:pPr>
            <a:r>
              <a:rPr sz="1765" spc="-13" dirty="0">
                <a:latin typeface="Arial MT"/>
                <a:cs typeface="Arial MT"/>
              </a:rPr>
              <a:t>Limpiado.</a:t>
            </a:r>
            <a:endParaRPr sz="1765">
              <a:latin typeface="Arial MT"/>
              <a:cs typeface="Arial MT"/>
            </a:endParaRPr>
          </a:p>
          <a:p>
            <a:pPr marL="666719" lvl="1" indent="-252681">
              <a:spcBef>
                <a:spcPts val="640"/>
              </a:spcBef>
              <a:buChar char="–"/>
              <a:tabLst>
                <a:tab pos="666158" algn="l"/>
                <a:tab pos="667278" algn="l"/>
              </a:tabLst>
            </a:pPr>
            <a:r>
              <a:rPr sz="1765" spc="-13" dirty="0">
                <a:latin typeface="Arial MT"/>
                <a:cs typeface="Arial MT"/>
              </a:rPr>
              <a:t>Descascarado.</a:t>
            </a:r>
            <a:endParaRPr sz="1765">
              <a:latin typeface="Arial MT"/>
              <a:cs typeface="Arial MT"/>
            </a:endParaRPr>
          </a:p>
          <a:p>
            <a:pPr marL="666719" lvl="1" indent="-252681">
              <a:spcBef>
                <a:spcPts val="636"/>
              </a:spcBef>
              <a:buChar char="–"/>
              <a:tabLst>
                <a:tab pos="666158" algn="l"/>
                <a:tab pos="667278" algn="l"/>
              </a:tabLst>
            </a:pPr>
            <a:r>
              <a:rPr sz="1765" spc="-13" dirty="0">
                <a:latin typeface="Arial MT"/>
                <a:cs typeface="Arial MT"/>
              </a:rPr>
              <a:t>Despepitado.</a:t>
            </a:r>
            <a:endParaRPr sz="1765">
              <a:latin typeface="Arial MT"/>
              <a:cs typeface="Arial MT"/>
            </a:endParaRPr>
          </a:p>
          <a:p>
            <a:pPr marL="666719" lvl="1" indent="-252681">
              <a:spcBef>
                <a:spcPts val="636"/>
              </a:spcBef>
              <a:buChar char="–"/>
              <a:tabLst>
                <a:tab pos="666158" algn="l"/>
                <a:tab pos="667278" algn="l"/>
              </a:tabLst>
            </a:pPr>
            <a:r>
              <a:rPr sz="1765" spc="-18" dirty="0">
                <a:latin typeface="Arial MT"/>
                <a:cs typeface="Arial MT"/>
              </a:rPr>
              <a:t>Desgranado.</a:t>
            </a:r>
            <a:endParaRPr sz="1765">
              <a:latin typeface="Arial MT"/>
              <a:cs typeface="Arial MT"/>
            </a:endParaRPr>
          </a:p>
          <a:p>
            <a:pPr marL="313190" indent="-302545" algn="just">
              <a:spcBef>
                <a:spcPts val="636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La </a:t>
            </a:r>
            <a:r>
              <a:rPr sz="1765" spc="-9" dirty="0">
                <a:latin typeface="Arial MT"/>
                <a:cs typeface="Arial MT"/>
              </a:rPr>
              <a:t>madera</a:t>
            </a:r>
            <a:r>
              <a:rPr sz="1765" spc="-4" dirty="0">
                <a:latin typeface="Arial MT"/>
                <a:cs typeface="Arial MT"/>
              </a:rPr>
              <a:t> 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trozo </a:t>
            </a:r>
            <a:r>
              <a:rPr sz="1765" spc="-4" dirty="0">
                <a:latin typeface="Arial MT"/>
                <a:cs typeface="Arial MT"/>
              </a:rPr>
              <a:t>o descortezada,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no industrializada.</a:t>
            </a:r>
            <a:endParaRPr sz="1765">
              <a:latin typeface="Arial MT"/>
              <a:cs typeface="Arial MT"/>
            </a:endParaRPr>
          </a:p>
          <a:p>
            <a:pPr marL="313190" marR="4482" indent="-302545" algn="just">
              <a:lnSpc>
                <a:spcPct val="11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madera</a:t>
            </a:r>
            <a:r>
              <a:rPr sz="1765" dirty="0">
                <a:latin typeface="Arial MT"/>
                <a:cs typeface="Arial MT"/>
              </a:rPr>
              <a:t> cortada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tablas,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tablones</a:t>
            </a:r>
            <a:r>
              <a:rPr sz="1765" spc="-4" dirty="0">
                <a:latin typeface="Arial MT"/>
                <a:cs typeface="Arial MT"/>
              </a:rPr>
              <a:t> 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cualquier</a:t>
            </a:r>
            <a:r>
              <a:rPr sz="1765" spc="48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otra 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manera</a:t>
            </a:r>
            <a:r>
              <a:rPr sz="1765" spc="-4" dirty="0">
                <a:latin typeface="Arial MT"/>
                <a:cs typeface="Arial MT"/>
              </a:rPr>
              <a:t> que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altere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su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forma,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longitud</a:t>
            </a:r>
            <a:r>
              <a:rPr sz="1765" spc="-4" dirty="0">
                <a:latin typeface="Arial MT"/>
                <a:cs typeface="Arial MT"/>
              </a:rPr>
              <a:t> y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grosor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naturales,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considera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sometida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 un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proceso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industrialización.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15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8058" y="655582"/>
            <a:ext cx="9278471" cy="863483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681" algn="ctr">
              <a:lnSpc>
                <a:spcPct val="100000"/>
              </a:lnSpc>
              <a:spcBef>
                <a:spcPts val="83"/>
              </a:spcBef>
            </a:pPr>
            <a:r>
              <a:rPr spc="-115" dirty="0"/>
              <a:t>TASA</a:t>
            </a:r>
            <a:r>
              <a:rPr spc="-75" dirty="0"/>
              <a:t> </a:t>
            </a:r>
            <a:r>
              <a:rPr spc="-4" dirty="0"/>
              <a:t>0%</a:t>
            </a:r>
          </a:p>
          <a:p>
            <a:pPr marL="1681" algn="ctr">
              <a:lnSpc>
                <a:spcPct val="100000"/>
              </a:lnSpc>
              <a:spcBef>
                <a:spcPts val="62"/>
              </a:spcBef>
            </a:pPr>
            <a:r>
              <a:rPr sz="1058" spc="-9" dirty="0"/>
              <a:t>(A</a:t>
            </a:r>
            <a:r>
              <a:rPr sz="1058" spc="-40" dirty="0"/>
              <a:t>R</a:t>
            </a:r>
            <a:r>
              <a:rPr sz="1058" spc="-133" dirty="0"/>
              <a:t>T</a:t>
            </a:r>
            <a:r>
              <a:rPr sz="1058" dirty="0"/>
              <a:t>.</a:t>
            </a:r>
            <a:r>
              <a:rPr sz="1058" spc="-58" dirty="0"/>
              <a:t> </a:t>
            </a:r>
            <a:r>
              <a:rPr sz="1058" spc="-4" dirty="0"/>
              <a:t>2-</a:t>
            </a:r>
            <a:r>
              <a:rPr sz="1058" dirty="0"/>
              <a:t>A</a:t>
            </a:r>
            <a:r>
              <a:rPr sz="1058" spc="4" dirty="0"/>
              <a:t> </a:t>
            </a:r>
            <a:r>
              <a:rPr sz="1058" spc="-4" dirty="0"/>
              <a:t>LI</a:t>
            </a:r>
            <a:r>
              <a:rPr sz="1058" spc="-88" dirty="0"/>
              <a:t>V</a:t>
            </a:r>
            <a:r>
              <a:rPr sz="1058" spc="-4" dirty="0"/>
              <a:t>A</a:t>
            </a:r>
            <a:r>
              <a:rPr sz="1058" dirty="0"/>
              <a:t>)</a:t>
            </a:r>
            <a:endParaRPr sz="1058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9005" y="1807841"/>
            <a:ext cx="6850716" cy="3088640"/>
          </a:xfrm>
          <a:prstGeom prst="rect">
            <a:avLst/>
          </a:prstGeom>
        </p:spPr>
        <p:txBody>
          <a:bodyPr vert="horz" wrap="square" lIns="0" tIns="118782" rIns="0" bIns="0" rtlCol="0">
            <a:spAutoFit/>
          </a:bodyPr>
          <a:lstStyle/>
          <a:p>
            <a:pPr marL="313190" indent="-302545">
              <a:spcBef>
                <a:spcPts val="935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Medicinas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18" dirty="0">
                <a:latin typeface="Arial MT"/>
                <a:cs typeface="Arial MT"/>
              </a:rPr>
              <a:t> patente.</a:t>
            </a:r>
            <a:endParaRPr sz="1765">
              <a:latin typeface="Arial MT"/>
              <a:cs typeface="Arial MT"/>
            </a:endParaRPr>
          </a:p>
          <a:p>
            <a:pPr marL="666158" lvl="1" indent="-252681">
              <a:spcBef>
                <a:spcPts val="847"/>
              </a:spcBef>
              <a:buChar char="–"/>
              <a:tabLst>
                <a:tab pos="666158" algn="l"/>
                <a:tab pos="666719" algn="l"/>
              </a:tabLst>
            </a:pPr>
            <a:r>
              <a:rPr sz="1765" spc="-9" dirty="0">
                <a:latin typeface="Arial MT"/>
                <a:cs typeface="Arial MT"/>
              </a:rPr>
              <a:t>Medicina</a:t>
            </a:r>
            <a:r>
              <a:rPr sz="1765" spc="-4" dirty="0">
                <a:latin typeface="Arial MT"/>
                <a:cs typeface="Arial MT"/>
              </a:rPr>
              <a:t>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</a:t>
            </a:r>
            <a:r>
              <a:rPr sz="1765" spc="-4" dirty="0">
                <a:latin typeface="Arial MT"/>
                <a:cs typeface="Arial MT"/>
              </a:rPr>
              <a:t>e </a:t>
            </a:r>
            <a:r>
              <a:rPr sz="1765" spc="-9" dirty="0">
                <a:latin typeface="Arial MT"/>
                <a:cs typeface="Arial MT"/>
              </a:rPr>
              <a:t>pa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 </a:t>
            </a:r>
            <a:r>
              <a:rPr sz="1765" spc="-9" dirty="0">
                <a:latin typeface="Arial MT"/>
                <a:cs typeface="Arial MT"/>
              </a:rPr>
              <a:t>(A</a:t>
            </a:r>
            <a:r>
              <a:rPr sz="1765" spc="6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.</a:t>
            </a:r>
            <a:r>
              <a:rPr sz="1765" spc="-12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7 </a:t>
            </a:r>
            <a:r>
              <a:rPr sz="1765" spc="-9" dirty="0">
                <a:latin typeface="Arial MT"/>
                <a:cs typeface="Arial MT"/>
              </a:rPr>
              <a:t>RLI</a:t>
            </a:r>
            <a:r>
              <a:rPr sz="1765" spc="-150" dirty="0">
                <a:latin typeface="Arial MT"/>
                <a:cs typeface="Arial MT"/>
              </a:rPr>
              <a:t>V</a:t>
            </a:r>
            <a:r>
              <a:rPr sz="1765" spc="-9" dirty="0">
                <a:latin typeface="Arial MT"/>
                <a:cs typeface="Arial MT"/>
              </a:rPr>
              <a:t>A).</a:t>
            </a:r>
            <a:endParaRPr sz="1765">
              <a:latin typeface="Arial MT"/>
              <a:cs typeface="Arial MT"/>
            </a:endParaRPr>
          </a:p>
          <a:p>
            <a:pPr marL="1019686" marR="6163" lvl="2" indent="-201696" algn="just">
              <a:lnSpc>
                <a:spcPct val="120000"/>
              </a:lnSpc>
              <a:spcBef>
                <a:spcPts val="397"/>
              </a:spcBef>
              <a:buChar char="•"/>
              <a:tabLst>
                <a:tab pos="1019686" algn="l"/>
              </a:tabLst>
            </a:pPr>
            <a:r>
              <a:rPr sz="1411" spc="-9" dirty="0">
                <a:latin typeface="Arial MT"/>
                <a:cs typeface="Arial MT"/>
              </a:rPr>
              <a:t>Especialidades </a:t>
            </a:r>
            <a:r>
              <a:rPr sz="1411" spc="-4" dirty="0">
                <a:latin typeface="Arial MT"/>
                <a:cs typeface="Arial MT"/>
              </a:rPr>
              <a:t>farmacéuticas, </a:t>
            </a:r>
            <a:r>
              <a:rPr sz="1411" spc="-9" dirty="0">
                <a:latin typeface="Arial MT"/>
                <a:cs typeface="Arial MT"/>
              </a:rPr>
              <a:t>estupefacientes, </a:t>
            </a:r>
            <a:r>
              <a:rPr sz="1411" spc="-4" dirty="0">
                <a:latin typeface="Arial MT"/>
                <a:cs typeface="Arial MT"/>
              </a:rPr>
              <a:t>sustancias </a:t>
            </a:r>
            <a:r>
              <a:rPr sz="1411" spc="-9" dirty="0">
                <a:latin typeface="Arial MT"/>
                <a:cs typeface="Arial MT"/>
              </a:rPr>
              <a:t>psicotrópicas, </a:t>
            </a:r>
            <a:r>
              <a:rPr sz="1411" spc="-4" dirty="0">
                <a:latin typeface="Arial MT"/>
                <a:cs typeface="Arial MT"/>
              </a:rPr>
              <a:t> antígenos</a:t>
            </a:r>
            <a:r>
              <a:rPr sz="1411" spc="9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o </a:t>
            </a:r>
            <a:r>
              <a:rPr sz="1411" spc="-13" dirty="0">
                <a:latin typeface="Arial MT"/>
                <a:cs typeface="Arial MT"/>
              </a:rPr>
              <a:t>vacunas,</a:t>
            </a:r>
            <a:r>
              <a:rPr sz="1411" spc="-4" dirty="0">
                <a:latin typeface="Arial MT"/>
                <a:cs typeface="Arial MT"/>
              </a:rPr>
              <a:t> homeopáticas</a:t>
            </a:r>
            <a:r>
              <a:rPr sz="1411" dirty="0">
                <a:latin typeface="Arial MT"/>
                <a:cs typeface="Arial MT"/>
              </a:rPr>
              <a:t> o </a:t>
            </a:r>
            <a:r>
              <a:rPr sz="1411" spc="-9" dirty="0">
                <a:latin typeface="Arial MT"/>
                <a:cs typeface="Arial MT"/>
              </a:rPr>
              <a:t>veterinarias.</a:t>
            </a:r>
            <a:endParaRPr sz="1411">
              <a:latin typeface="Arial MT"/>
              <a:cs typeface="Arial MT"/>
            </a:endParaRPr>
          </a:p>
          <a:p>
            <a:pPr marL="1019686" lvl="2" indent="-201696">
              <a:spcBef>
                <a:spcPts val="675"/>
              </a:spcBef>
              <a:buChar char="•"/>
              <a:tabLst>
                <a:tab pos="1019127" algn="l"/>
                <a:tab pos="1019686" algn="l"/>
              </a:tabLst>
            </a:pPr>
            <a:r>
              <a:rPr sz="1411" spc="-4" dirty="0">
                <a:latin typeface="Arial MT"/>
                <a:cs typeface="Arial MT"/>
              </a:rPr>
              <a:t>Los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medicamentos</a:t>
            </a:r>
            <a:r>
              <a:rPr sz="1411" spc="9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magistrales</a:t>
            </a:r>
            <a:r>
              <a:rPr sz="1411" spc="9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y</a:t>
            </a:r>
            <a:r>
              <a:rPr sz="1411" spc="4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oficiales.</a:t>
            </a:r>
            <a:endParaRPr sz="1411">
              <a:latin typeface="Arial MT"/>
              <a:cs typeface="Arial MT"/>
            </a:endParaRPr>
          </a:p>
          <a:p>
            <a:pPr marL="666158" lvl="1" indent="-252120">
              <a:spcBef>
                <a:spcPts val="789"/>
              </a:spcBef>
              <a:buChar char="–"/>
              <a:tabLst>
                <a:tab pos="666158" algn="l"/>
                <a:tab pos="666719" algn="l"/>
              </a:tabLst>
            </a:pPr>
            <a:r>
              <a:rPr sz="1765" spc="-9" dirty="0">
                <a:latin typeface="Arial MT"/>
                <a:cs typeface="Arial MT"/>
              </a:rPr>
              <a:t>Medicamen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(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6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.</a:t>
            </a:r>
            <a:r>
              <a:rPr sz="1765" spc="-12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22</a:t>
            </a:r>
            <a:r>
              <a:rPr sz="1765" spc="-4" dirty="0">
                <a:latin typeface="Arial MT"/>
                <a:cs typeface="Arial MT"/>
              </a:rPr>
              <a:t>1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LGS).</a:t>
            </a:r>
            <a:endParaRPr sz="1765">
              <a:latin typeface="Arial MT"/>
              <a:cs typeface="Arial MT"/>
            </a:endParaRPr>
          </a:p>
          <a:p>
            <a:pPr marL="1019686" marR="4482" lvl="2" indent="-201696" algn="just">
              <a:lnSpc>
                <a:spcPct val="120000"/>
              </a:lnSpc>
              <a:spcBef>
                <a:spcPts val="397"/>
              </a:spcBef>
              <a:buChar char="•"/>
              <a:tabLst>
                <a:tab pos="1019686" algn="l"/>
              </a:tabLst>
            </a:pPr>
            <a:r>
              <a:rPr sz="1411" spc="-48" dirty="0">
                <a:latin typeface="Arial MT"/>
                <a:cs typeface="Arial MT"/>
              </a:rPr>
              <a:t>Toda</a:t>
            </a:r>
            <a:r>
              <a:rPr sz="1411" spc="-27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substancia</a:t>
            </a:r>
            <a:r>
              <a:rPr sz="1411" spc="309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o</a:t>
            </a:r>
            <a:r>
              <a:rPr sz="1411" spc="318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mezcla</a:t>
            </a:r>
            <a:r>
              <a:rPr sz="1411" spc="314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de</a:t>
            </a:r>
            <a:r>
              <a:rPr sz="1411" spc="314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estas</a:t>
            </a:r>
            <a:r>
              <a:rPr sz="1411" spc="318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de</a:t>
            </a:r>
            <a:r>
              <a:rPr sz="1411" spc="314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origen</a:t>
            </a:r>
            <a:r>
              <a:rPr sz="1411" spc="314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natural</a:t>
            </a:r>
            <a:r>
              <a:rPr sz="1411" spc="314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o</a:t>
            </a:r>
            <a:r>
              <a:rPr sz="1411" spc="314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sintético</a:t>
            </a:r>
            <a:r>
              <a:rPr sz="1411" spc="314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que </a:t>
            </a:r>
            <a:r>
              <a:rPr sz="1411" spc="-383" dirty="0">
                <a:latin typeface="Arial MT"/>
                <a:cs typeface="Arial MT"/>
              </a:rPr>
              <a:t> </a:t>
            </a:r>
            <a:r>
              <a:rPr sz="1411" spc="-18" dirty="0">
                <a:latin typeface="Arial MT"/>
                <a:cs typeface="Arial MT"/>
              </a:rPr>
              <a:t>tenga </a:t>
            </a:r>
            <a:r>
              <a:rPr sz="1411" spc="-13" dirty="0">
                <a:latin typeface="Arial MT"/>
                <a:cs typeface="Arial MT"/>
              </a:rPr>
              <a:t>efecto terapéutico, </a:t>
            </a:r>
            <a:r>
              <a:rPr sz="1411" spc="-18" dirty="0">
                <a:latin typeface="Arial MT"/>
                <a:cs typeface="Arial MT"/>
              </a:rPr>
              <a:t>preventivo </a:t>
            </a:r>
            <a:r>
              <a:rPr sz="1411" dirty="0">
                <a:latin typeface="Arial MT"/>
                <a:cs typeface="Arial MT"/>
              </a:rPr>
              <a:t>o </a:t>
            </a:r>
            <a:r>
              <a:rPr sz="1411" spc="-13" dirty="0">
                <a:latin typeface="Arial MT"/>
                <a:cs typeface="Arial MT"/>
              </a:rPr>
              <a:t>rehabilitatorio, </a:t>
            </a:r>
            <a:r>
              <a:rPr sz="1411" spc="-4" dirty="0">
                <a:latin typeface="Arial MT"/>
                <a:cs typeface="Arial MT"/>
              </a:rPr>
              <a:t>que se </a:t>
            </a:r>
            <a:r>
              <a:rPr sz="1411" spc="-13" dirty="0">
                <a:latin typeface="Arial MT"/>
                <a:cs typeface="Arial MT"/>
              </a:rPr>
              <a:t>presente </a:t>
            </a:r>
            <a:r>
              <a:rPr sz="1411" dirty="0">
                <a:latin typeface="Arial MT"/>
                <a:cs typeface="Arial MT"/>
              </a:rPr>
              <a:t>en </a:t>
            </a:r>
            <a:r>
              <a:rPr sz="1411" spc="4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forma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farmacéutica</a:t>
            </a:r>
            <a:r>
              <a:rPr sz="1411" dirty="0">
                <a:latin typeface="Arial MT"/>
                <a:cs typeface="Arial MT"/>
              </a:rPr>
              <a:t> y</a:t>
            </a:r>
            <a:r>
              <a:rPr sz="1411" spc="4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se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identifique</a:t>
            </a:r>
            <a:r>
              <a:rPr sz="1411" spc="-4" dirty="0">
                <a:latin typeface="Arial MT"/>
                <a:cs typeface="Arial MT"/>
              </a:rPr>
              <a:t> como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tal</a:t>
            </a:r>
            <a:r>
              <a:rPr sz="1411" spc="-4" dirty="0">
                <a:latin typeface="Arial MT"/>
                <a:cs typeface="Arial MT"/>
              </a:rPr>
              <a:t> por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su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actividad 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farmacológica, características</a:t>
            </a:r>
            <a:r>
              <a:rPr sz="1411" spc="4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físicas,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químicas</a:t>
            </a:r>
            <a:r>
              <a:rPr sz="1411" spc="4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y </a:t>
            </a:r>
            <a:r>
              <a:rPr sz="1411" spc="-9" dirty="0">
                <a:latin typeface="Arial MT"/>
                <a:cs typeface="Arial MT"/>
              </a:rPr>
              <a:t>biológicas.</a:t>
            </a:r>
            <a:endParaRPr sz="1411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16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60670" y="1015343"/>
            <a:ext cx="1471893" cy="64931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8"/>
              </a:spcBef>
            </a:pPr>
            <a:r>
              <a:rPr sz="2735" spc="-331" dirty="0"/>
              <a:t>T</a:t>
            </a:r>
            <a:r>
              <a:rPr sz="2735" spc="-44" dirty="0"/>
              <a:t>A</a:t>
            </a:r>
            <a:r>
              <a:rPr sz="2735" spc="-71" dirty="0"/>
              <a:t>S</a:t>
            </a:r>
            <a:r>
              <a:rPr sz="2735" dirty="0"/>
              <a:t>A</a:t>
            </a:r>
            <a:r>
              <a:rPr sz="2735" spc="-13" dirty="0"/>
              <a:t> </a:t>
            </a:r>
            <a:r>
              <a:rPr sz="2735" spc="-4" dirty="0"/>
              <a:t>0</a:t>
            </a:r>
            <a:r>
              <a:rPr sz="2735" dirty="0"/>
              <a:t>%</a:t>
            </a:r>
            <a:endParaRPr sz="2735"/>
          </a:p>
          <a:p>
            <a:pPr marL="113735">
              <a:lnSpc>
                <a:spcPct val="100000"/>
              </a:lnSpc>
              <a:spcBef>
                <a:spcPts val="48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2-</a:t>
            </a:r>
            <a:r>
              <a:rPr sz="1411" dirty="0"/>
              <a:t>A</a:t>
            </a:r>
            <a:r>
              <a:rPr sz="1411" spc="-4" dirty="0"/>
              <a:t> 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456765" y="1542849"/>
            <a:ext cx="9278471" cy="4144083"/>
          </a:xfrm>
          <a:prstGeom prst="rect">
            <a:avLst/>
          </a:prstGeom>
        </p:spPr>
        <p:txBody>
          <a:bodyPr vert="horz" wrap="square" lIns="0" tIns="518604" rIns="0" bIns="0" rtlCol="0">
            <a:spAutoFit/>
          </a:bodyPr>
          <a:lstStyle/>
          <a:p>
            <a:pPr marL="302545" indent="-302545">
              <a:lnSpc>
                <a:spcPct val="100000"/>
              </a:lnSpc>
              <a:spcBef>
                <a:spcPts val="300"/>
              </a:spcBef>
              <a:tabLst>
                <a:tab pos="303104" algn="l"/>
                <a:tab pos="303665" algn="l"/>
              </a:tabLst>
            </a:pPr>
            <a:r>
              <a:rPr spc="-4" dirty="0"/>
              <a:t>Enajenación.</a:t>
            </a:r>
          </a:p>
          <a:p>
            <a:pPr marL="656073" lvl="1" indent="-252681">
              <a:lnSpc>
                <a:spcPct val="100000"/>
              </a:lnSpc>
              <a:spcBef>
                <a:spcPts val="202"/>
              </a:spcBef>
              <a:buChar char="–"/>
              <a:tabLst>
                <a:tab pos="656073" algn="l"/>
                <a:tab pos="657194" algn="l"/>
              </a:tabLst>
            </a:pPr>
            <a:r>
              <a:rPr sz="1677" spc="-22" dirty="0">
                <a:latin typeface="Arial MT"/>
                <a:cs typeface="Arial MT"/>
              </a:rPr>
              <a:t>Productos</a:t>
            </a:r>
            <a:r>
              <a:rPr sz="1677" spc="4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destinados</a:t>
            </a:r>
            <a:r>
              <a:rPr sz="1677" spc="22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a </a:t>
            </a:r>
            <a:r>
              <a:rPr sz="1677" spc="-4" dirty="0">
                <a:latin typeface="Arial MT"/>
                <a:cs typeface="Arial MT"/>
              </a:rPr>
              <a:t>la</a:t>
            </a:r>
            <a:r>
              <a:rPr sz="1677" spc="9" dirty="0">
                <a:latin typeface="Arial MT"/>
                <a:cs typeface="Arial MT"/>
              </a:rPr>
              <a:t> </a:t>
            </a:r>
            <a:r>
              <a:rPr sz="1677" spc="-9" dirty="0">
                <a:latin typeface="Arial MT"/>
                <a:cs typeface="Arial MT"/>
              </a:rPr>
              <a:t>alimentación.</a:t>
            </a:r>
            <a:endParaRPr sz="1677" dirty="0">
              <a:latin typeface="Arial MT"/>
              <a:cs typeface="Arial MT"/>
            </a:endParaRPr>
          </a:p>
          <a:p>
            <a:pPr marL="1009042" lvl="2" indent="-201696">
              <a:lnSpc>
                <a:spcPct val="100000"/>
              </a:lnSpc>
              <a:spcBef>
                <a:spcPts val="189"/>
              </a:spcBef>
              <a:tabLst>
                <a:tab pos="1009042" algn="l"/>
                <a:tab pos="1009602" algn="l"/>
              </a:tabLst>
            </a:pPr>
            <a:r>
              <a:rPr sz="1500" spc="-9" dirty="0">
                <a:latin typeface="Arial MT"/>
                <a:cs typeface="Arial MT"/>
              </a:rPr>
              <a:t>Leche.</a:t>
            </a:r>
            <a:endParaRPr sz="1500" dirty="0">
              <a:latin typeface="Arial MT"/>
              <a:cs typeface="Arial MT"/>
            </a:endParaRPr>
          </a:p>
          <a:p>
            <a:pPr marL="1009042" lvl="2" indent="-201696">
              <a:lnSpc>
                <a:spcPct val="100000"/>
              </a:lnSpc>
              <a:spcBef>
                <a:spcPts val="177"/>
              </a:spcBef>
              <a:tabLst>
                <a:tab pos="1009042" algn="l"/>
                <a:tab pos="1009602" algn="l"/>
              </a:tabLst>
            </a:pPr>
            <a:r>
              <a:rPr sz="1500" spc="-9" dirty="0">
                <a:latin typeface="Arial MT"/>
                <a:cs typeface="Arial MT"/>
              </a:rPr>
              <a:t>Excepciones.</a:t>
            </a:r>
            <a:endParaRPr sz="1500" dirty="0">
              <a:latin typeface="Arial MT"/>
              <a:cs typeface="Arial MT"/>
            </a:endParaRPr>
          </a:p>
          <a:p>
            <a:pPr marL="1412434" lvl="3" indent="-201696">
              <a:lnSpc>
                <a:spcPct val="100000"/>
              </a:lnSpc>
              <a:spcBef>
                <a:spcPts val="168"/>
              </a:spcBef>
              <a:buChar char="–"/>
              <a:tabLst>
                <a:tab pos="1412995" algn="l"/>
              </a:tabLst>
            </a:pPr>
            <a:r>
              <a:rPr sz="1324" spc="-9" dirty="0">
                <a:latin typeface="Arial MT"/>
                <a:cs typeface="Arial MT"/>
              </a:rPr>
              <a:t>Jugos,</a:t>
            </a:r>
            <a:r>
              <a:rPr sz="1324" dirty="0">
                <a:latin typeface="Arial MT"/>
                <a:cs typeface="Arial MT"/>
              </a:rPr>
              <a:t> </a:t>
            </a:r>
            <a:r>
              <a:rPr sz="1324" spc="-9" dirty="0">
                <a:latin typeface="Arial MT"/>
                <a:cs typeface="Arial MT"/>
              </a:rPr>
              <a:t>néctares,</a:t>
            </a:r>
            <a:r>
              <a:rPr sz="132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concentrados</a:t>
            </a:r>
            <a:r>
              <a:rPr sz="1324" spc="18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de</a:t>
            </a:r>
            <a:r>
              <a:rPr sz="1324" dirty="0">
                <a:latin typeface="Arial MT"/>
                <a:cs typeface="Arial MT"/>
              </a:rPr>
              <a:t> frutas</a:t>
            </a:r>
            <a:r>
              <a:rPr sz="1324" spc="-13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o </a:t>
            </a:r>
            <a:r>
              <a:rPr sz="1324" spc="-13" dirty="0">
                <a:latin typeface="Arial MT"/>
                <a:cs typeface="Arial MT"/>
              </a:rPr>
              <a:t>verduras.</a:t>
            </a:r>
            <a:endParaRPr sz="1324" dirty="0">
              <a:latin typeface="Arial MT"/>
              <a:cs typeface="Arial MT"/>
            </a:endParaRPr>
          </a:p>
          <a:p>
            <a:pPr marL="1412434" lvl="3" indent="-201696">
              <a:lnSpc>
                <a:spcPct val="100000"/>
              </a:lnSpc>
              <a:spcBef>
                <a:spcPts val="158"/>
              </a:spcBef>
              <a:buChar char="–"/>
              <a:tabLst>
                <a:tab pos="1412995" algn="l"/>
              </a:tabLst>
            </a:pPr>
            <a:r>
              <a:rPr sz="1324" spc="-9" dirty="0">
                <a:latin typeface="Arial MT"/>
                <a:cs typeface="Arial MT"/>
              </a:rPr>
              <a:t>Jarabes</a:t>
            </a:r>
            <a:r>
              <a:rPr sz="1324" spc="13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o concentrados</a:t>
            </a:r>
            <a:r>
              <a:rPr sz="1324" spc="22" dirty="0">
                <a:latin typeface="Arial MT"/>
                <a:cs typeface="Arial MT"/>
              </a:rPr>
              <a:t> </a:t>
            </a:r>
            <a:r>
              <a:rPr sz="1324" spc="-9" dirty="0">
                <a:latin typeface="Arial MT"/>
                <a:cs typeface="Arial MT"/>
              </a:rPr>
              <a:t>para</a:t>
            </a:r>
            <a:r>
              <a:rPr sz="1324" spc="4" dirty="0">
                <a:latin typeface="Arial MT"/>
                <a:cs typeface="Arial MT"/>
              </a:rPr>
              <a:t> </a:t>
            </a:r>
            <a:r>
              <a:rPr sz="1324" spc="-9" dirty="0">
                <a:latin typeface="Arial MT"/>
                <a:cs typeface="Arial MT"/>
              </a:rPr>
              <a:t>preparar</a:t>
            </a:r>
            <a:r>
              <a:rPr sz="1324" spc="13" dirty="0">
                <a:latin typeface="Arial MT"/>
                <a:cs typeface="Arial MT"/>
              </a:rPr>
              <a:t> </a:t>
            </a:r>
            <a:r>
              <a:rPr sz="1324" spc="-9" dirty="0">
                <a:latin typeface="Arial MT"/>
                <a:cs typeface="Arial MT"/>
              </a:rPr>
              <a:t>refrescos.</a:t>
            </a:r>
            <a:endParaRPr sz="1324" dirty="0">
              <a:latin typeface="Arial MT"/>
              <a:cs typeface="Arial MT"/>
            </a:endParaRPr>
          </a:p>
          <a:p>
            <a:pPr marL="1412434" lvl="3" indent="-201696">
              <a:lnSpc>
                <a:spcPct val="100000"/>
              </a:lnSpc>
              <a:spcBef>
                <a:spcPts val="158"/>
              </a:spcBef>
              <a:buChar char="–"/>
              <a:tabLst>
                <a:tab pos="1412995" algn="l"/>
              </a:tabLst>
            </a:pPr>
            <a:r>
              <a:rPr sz="1324" spc="-9" dirty="0">
                <a:latin typeface="Arial MT"/>
                <a:cs typeface="Arial MT"/>
              </a:rPr>
              <a:t>Concentrados,</a:t>
            </a:r>
            <a:r>
              <a:rPr sz="1324" spc="22" dirty="0">
                <a:latin typeface="Arial MT"/>
                <a:cs typeface="Arial MT"/>
              </a:rPr>
              <a:t> </a:t>
            </a:r>
            <a:r>
              <a:rPr sz="1324" spc="-13" dirty="0">
                <a:latin typeface="Arial MT"/>
                <a:cs typeface="Arial MT"/>
              </a:rPr>
              <a:t>polvos,</a:t>
            </a:r>
            <a:r>
              <a:rPr sz="1324" spc="9" dirty="0">
                <a:latin typeface="Arial MT"/>
                <a:cs typeface="Arial MT"/>
              </a:rPr>
              <a:t> </a:t>
            </a:r>
            <a:r>
              <a:rPr sz="1324" spc="-9" dirty="0">
                <a:latin typeface="Arial MT"/>
                <a:cs typeface="Arial MT"/>
              </a:rPr>
              <a:t>jarabes,</a:t>
            </a:r>
            <a:r>
              <a:rPr sz="1324" spc="393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esencias</a:t>
            </a:r>
            <a:r>
              <a:rPr sz="1324" spc="27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o</a:t>
            </a:r>
            <a:r>
              <a:rPr sz="1324" spc="4" dirty="0">
                <a:latin typeface="Arial MT"/>
                <a:cs typeface="Arial MT"/>
              </a:rPr>
              <a:t> </a:t>
            </a:r>
            <a:r>
              <a:rPr sz="1324" spc="-13" dirty="0">
                <a:latin typeface="Arial MT"/>
                <a:cs typeface="Arial MT"/>
              </a:rPr>
              <a:t>extractos</a:t>
            </a:r>
            <a:r>
              <a:rPr sz="1324" spc="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de</a:t>
            </a:r>
            <a:r>
              <a:rPr sz="1324" spc="13" dirty="0">
                <a:latin typeface="Arial MT"/>
                <a:cs typeface="Arial MT"/>
              </a:rPr>
              <a:t> </a:t>
            </a:r>
            <a:r>
              <a:rPr sz="1324" spc="-9" dirty="0">
                <a:latin typeface="Arial MT"/>
                <a:cs typeface="Arial MT"/>
              </a:rPr>
              <a:t>sabores.</a:t>
            </a:r>
            <a:endParaRPr sz="1324" dirty="0">
              <a:latin typeface="Arial MT"/>
              <a:cs typeface="Arial MT"/>
            </a:endParaRPr>
          </a:p>
          <a:p>
            <a:pPr marL="1412434" lvl="3" indent="-201696">
              <a:lnSpc>
                <a:spcPct val="100000"/>
              </a:lnSpc>
              <a:spcBef>
                <a:spcPts val="158"/>
              </a:spcBef>
              <a:buChar char="–"/>
              <a:tabLst>
                <a:tab pos="1412995" algn="l"/>
              </a:tabLst>
            </a:pPr>
            <a:r>
              <a:rPr sz="1324" spc="-22" dirty="0">
                <a:latin typeface="Arial MT"/>
                <a:cs typeface="Arial MT"/>
              </a:rPr>
              <a:t>Caviar,</a:t>
            </a:r>
            <a:r>
              <a:rPr sz="132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salmón</a:t>
            </a:r>
            <a:r>
              <a:rPr sz="1324" spc="4" dirty="0">
                <a:latin typeface="Arial MT"/>
                <a:cs typeface="Arial MT"/>
              </a:rPr>
              <a:t> </a:t>
            </a:r>
            <a:r>
              <a:rPr sz="1324" spc="-9" dirty="0">
                <a:latin typeface="Arial MT"/>
                <a:cs typeface="Arial MT"/>
              </a:rPr>
              <a:t>ahumado,</a:t>
            </a:r>
            <a:r>
              <a:rPr sz="1324" spc="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angulas.</a:t>
            </a:r>
            <a:endParaRPr sz="1324" dirty="0">
              <a:latin typeface="Arial MT"/>
              <a:cs typeface="Arial MT"/>
            </a:endParaRPr>
          </a:p>
          <a:p>
            <a:pPr marL="1412434" lvl="3" indent="-201696">
              <a:lnSpc>
                <a:spcPct val="100000"/>
              </a:lnSpc>
              <a:spcBef>
                <a:spcPts val="158"/>
              </a:spcBef>
              <a:buChar char="–"/>
              <a:tabLst>
                <a:tab pos="1412995" algn="l"/>
              </a:tabLst>
            </a:pPr>
            <a:r>
              <a:rPr sz="1324" spc="-4" dirty="0">
                <a:latin typeface="Arial MT"/>
                <a:cs typeface="Arial MT"/>
              </a:rPr>
              <a:t>Saborizantes,</a:t>
            </a:r>
            <a:r>
              <a:rPr sz="1324" spc="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microencapsulados</a:t>
            </a:r>
            <a:r>
              <a:rPr sz="1324" spc="22" dirty="0">
                <a:latin typeface="Arial MT"/>
                <a:cs typeface="Arial MT"/>
              </a:rPr>
              <a:t> </a:t>
            </a:r>
            <a:r>
              <a:rPr sz="1324" dirty="0">
                <a:latin typeface="Arial MT"/>
                <a:cs typeface="Arial MT"/>
              </a:rPr>
              <a:t>y </a:t>
            </a:r>
            <a:r>
              <a:rPr sz="1324" spc="-9" dirty="0">
                <a:latin typeface="Arial MT"/>
                <a:cs typeface="Arial MT"/>
              </a:rPr>
              <a:t>aditivos</a:t>
            </a:r>
            <a:r>
              <a:rPr sz="1324" spc="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alimenticios.</a:t>
            </a:r>
            <a:endParaRPr sz="1324" dirty="0">
              <a:latin typeface="Arial MT"/>
              <a:cs typeface="Arial MT"/>
            </a:endParaRPr>
          </a:p>
          <a:p>
            <a:pPr marL="1412434" lvl="3" indent="-201696">
              <a:lnSpc>
                <a:spcPct val="100000"/>
              </a:lnSpc>
              <a:spcBef>
                <a:spcPts val="158"/>
              </a:spcBef>
              <a:buChar char="–"/>
              <a:tabLst>
                <a:tab pos="1412995" algn="l"/>
              </a:tabLst>
            </a:pPr>
            <a:r>
              <a:rPr sz="1324" spc="-4" dirty="0">
                <a:latin typeface="Arial MT"/>
                <a:cs typeface="Arial MT"/>
              </a:rPr>
              <a:t>Chicles</a:t>
            </a:r>
            <a:r>
              <a:rPr sz="132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o gomas</a:t>
            </a:r>
            <a:r>
              <a:rPr sz="1324" spc="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de</a:t>
            </a:r>
            <a:r>
              <a:rPr sz="1324" dirty="0">
                <a:latin typeface="Arial MT"/>
                <a:cs typeface="Arial MT"/>
              </a:rPr>
              <a:t> </a:t>
            </a:r>
            <a:r>
              <a:rPr sz="1324" spc="-13" dirty="0">
                <a:latin typeface="Arial MT"/>
                <a:cs typeface="Arial MT"/>
              </a:rPr>
              <a:t>mascar.</a:t>
            </a:r>
            <a:endParaRPr sz="1324" dirty="0">
              <a:latin typeface="Arial MT"/>
              <a:cs typeface="Arial MT"/>
            </a:endParaRPr>
          </a:p>
          <a:p>
            <a:pPr marL="1412434" marR="5603" lvl="3" indent="-201696">
              <a:lnSpc>
                <a:spcPts val="1430"/>
              </a:lnSpc>
              <a:spcBef>
                <a:spcPts val="339"/>
              </a:spcBef>
              <a:buChar char="–"/>
              <a:tabLst>
                <a:tab pos="1412995" algn="l"/>
                <a:tab pos="2276927" algn="l"/>
                <a:tab pos="3272522" algn="l"/>
                <a:tab pos="3736424" algn="l"/>
                <a:tab pos="4382973" algn="l"/>
                <a:tab pos="4916908" algn="l"/>
                <a:tab pos="5129249" algn="l"/>
                <a:tab pos="5996543" algn="l"/>
              </a:tabLst>
            </a:pPr>
            <a:r>
              <a:rPr sz="1324" spc="-4" dirty="0">
                <a:latin typeface="Arial MT"/>
                <a:cs typeface="Arial MT"/>
              </a:rPr>
              <a:t>Alimen</a:t>
            </a:r>
            <a:r>
              <a:rPr sz="1324" spc="-31" dirty="0">
                <a:latin typeface="Arial MT"/>
                <a:cs typeface="Arial MT"/>
              </a:rPr>
              <a:t>t</a:t>
            </a:r>
            <a:r>
              <a:rPr sz="1324" spc="-4" dirty="0">
                <a:latin typeface="Arial MT"/>
                <a:cs typeface="Arial MT"/>
              </a:rPr>
              <a:t>o</a:t>
            </a:r>
            <a:r>
              <a:rPr sz="1324" dirty="0">
                <a:latin typeface="Arial MT"/>
                <a:cs typeface="Arial MT"/>
              </a:rPr>
              <a:t>s	</a:t>
            </a:r>
            <a:r>
              <a:rPr sz="1324" spc="-4" dirty="0">
                <a:latin typeface="Arial MT"/>
                <a:cs typeface="Arial MT"/>
              </a:rPr>
              <a:t>p</a:t>
            </a:r>
            <a:r>
              <a:rPr sz="1324" spc="-31" dirty="0">
                <a:latin typeface="Arial MT"/>
                <a:cs typeface="Arial MT"/>
              </a:rPr>
              <a:t>r</a:t>
            </a:r>
            <a:r>
              <a:rPr sz="1324" spc="-4" dirty="0">
                <a:latin typeface="Arial MT"/>
                <a:cs typeface="Arial MT"/>
              </a:rPr>
              <a:t>ocesados</a:t>
            </a:r>
            <a:r>
              <a:rPr sz="1324" dirty="0">
                <a:latin typeface="Arial MT"/>
                <a:cs typeface="Arial MT"/>
              </a:rPr>
              <a:t>	</a:t>
            </a:r>
            <a:r>
              <a:rPr sz="1324" spc="-4" dirty="0">
                <a:latin typeface="Arial MT"/>
                <a:cs typeface="Arial MT"/>
              </a:rPr>
              <a:t>pa</a:t>
            </a:r>
            <a:r>
              <a:rPr sz="1324" spc="-18" dirty="0">
                <a:latin typeface="Arial MT"/>
                <a:cs typeface="Arial MT"/>
              </a:rPr>
              <a:t>r</a:t>
            </a:r>
            <a:r>
              <a:rPr sz="1324" spc="-4" dirty="0">
                <a:latin typeface="Arial MT"/>
                <a:cs typeface="Arial MT"/>
              </a:rPr>
              <a:t>a</a:t>
            </a:r>
            <a:r>
              <a:rPr sz="1324" dirty="0">
                <a:latin typeface="Arial MT"/>
                <a:cs typeface="Arial MT"/>
              </a:rPr>
              <a:t>	</a:t>
            </a:r>
            <a:r>
              <a:rPr sz="1324" spc="-4" dirty="0">
                <a:latin typeface="Arial MT"/>
                <a:cs typeface="Arial MT"/>
              </a:rPr>
              <a:t>per</a:t>
            </a:r>
            <a:r>
              <a:rPr sz="1324" spc="-31" dirty="0">
                <a:latin typeface="Arial MT"/>
                <a:cs typeface="Arial MT"/>
              </a:rPr>
              <a:t>r</a:t>
            </a:r>
            <a:r>
              <a:rPr sz="1324" spc="-4" dirty="0">
                <a:latin typeface="Arial MT"/>
                <a:cs typeface="Arial MT"/>
              </a:rPr>
              <a:t>o</a:t>
            </a:r>
            <a:r>
              <a:rPr sz="1324" spc="-22" dirty="0">
                <a:latin typeface="Arial MT"/>
                <a:cs typeface="Arial MT"/>
              </a:rPr>
              <a:t>s</a:t>
            </a:r>
            <a:r>
              <a:rPr sz="1324" dirty="0">
                <a:latin typeface="Arial MT"/>
                <a:cs typeface="Arial MT"/>
              </a:rPr>
              <a:t>,	</a:t>
            </a:r>
            <a:r>
              <a:rPr sz="1324" spc="-31" dirty="0">
                <a:latin typeface="Arial MT"/>
                <a:cs typeface="Arial MT"/>
              </a:rPr>
              <a:t>g</a:t>
            </a:r>
            <a:r>
              <a:rPr sz="1324" spc="-4" dirty="0">
                <a:latin typeface="Arial MT"/>
                <a:cs typeface="Arial MT"/>
              </a:rPr>
              <a:t>a</a:t>
            </a:r>
            <a:r>
              <a:rPr sz="1324" spc="-27" dirty="0">
                <a:latin typeface="Arial MT"/>
                <a:cs typeface="Arial MT"/>
              </a:rPr>
              <a:t>t</a:t>
            </a:r>
            <a:r>
              <a:rPr sz="1324" spc="-4" dirty="0">
                <a:latin typeface="Arial MT"/>
                <a:cs typeface="Arial MT"/>
              </a:rPr>
              <a:t>o</a:t>
            </a:r>
            <a:r>
              <a:rPr sz="1324" dirty="0">
                <a:latin typeface="Arial MT"/>
                <a:cs typeface="Arial MT"/>
              </a:rPr>
              <a:t>s	y	</a:t>
            </a:r>
            <a:r>
              <a:rPr sz="1324" spc="-4" dirty="0">
                <a:latin typeface="Arial MT"/>
                <a:cs typeface="Arial MT"/>
              </a:rPr>
              <a:t>pequeñas</a:t>
            </a:r>
            <a:r>
              <a:rPr sz="1324" dirty="0">
                <a:latin typeface="Arial MT"/>
                <a:cs typeface="Arial MT"/>
              </a:rPr>
              <a:t>	</a:t>
            </a:r>
            <a:r>
              <a:rPr sz="1324" spc="-4" dirty="0">
                <a:latin typeface="Arial MT"/>
                <a:cs typeface="Arial MT"/>
              </a:rPr>
              <a:t>espec</a:t>
            </a:r>
            <a:r>
              <a:rPr sz="1324" dirty="0">
                <a:latin typeface="Arial MT"/>
                <a:cs typeface="Arial MT"/>
              </a:rPr>
              <a:t>i</a:t>
            </a:r>
            <a:r>
              <a:rPr sz="1324" spc="-4" dirty="0">
                <a:latin typeface="Arial MT"/>
                <a:cs typeface="Arial MT"/>
              </a:rPr>
              <a:t>e</a:t>
            </a:r>
            <a:r>
              <a:rPr sz="1324" spc="-27" dirty="0">
                <a:latin typeface="Arial MT"/>
                <a:cs typeface="Arial MT"/>
              </a:rPr>
              <a:t>s</a:t>
            </a:r>
            <a:r>
              <a:rPr sz="1324" dirty="0">
                <a:latin typeface="Arial MT"/>
                <a:cs typeface="Arial MT"/>
              </a:rPr>
              <a:t>,  </a:t>
            </a:r>
            <a:r>
              <a:rPr sz="1324" spc="-4" dirty="0">
                <a:latin typeface="Arial MT"/>
                <a:cs typeface="Arial MT"/>
              </a:rPr>
              <a:t>utilizadas</a:t>
            </a:r>
            <a:r>
              <a:rPr sz="1324" spc="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como</a:t>
            </a:r>
            <a:r>
              <a:rPr sz="132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mascotas</a:t>
            </a:r>
            <a:r>
              <a:rPr sz="132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en</a:t>
            </a:r>
            <a:r>
              <a:rPr sz="1324" dirty="0">
                <a:latin typeface="Arial MT"/>
                <a:cs typeface="Arial MT"/>
              </a:rPr>
              <a:t> </a:t>
            </a:r>
            <a:r>
              <a:rPr sz="1324" spc="-4" dirty="0">
                <a:latin typeface="Arial MT"/>
                <a:cs typeface="Arial MT"/>
              </a:rPr>
              <a:t>el</a:t>
            </a:r>
            <a:r>
              <a:rPr sz="1324" dirty="0">
                <a:latin typeface="Arial MT"/>
                <a:cs typeface="Arial MT"/>
              </a:rPr>
              <a:t> </a:t>
            </a:r>
            <a:r>
              <a:rPr sz="1324" spc="-18" dirty="0">
                <a:latin typeface="Arial MT"/>
                <a:cs typeface="Arial MT"/>
              </a:rPr>
              <a:t>hogar.</a:t>
            </a:r>
            <a:endParaRPr sz="1324" dirty="0">
              <a:latin typeface="Arial MT"/>
              <a:cs typeface="Arial MT"/>
            </a:endParaRPr>
          </a:p>
          <a:p>
            <a:pPr marL="656073" marR="4482" lvl="1" indent="-252681">
              <a:lnSpc>
                <a:spcPct val="100000"/>
              </a:lnSpc>
              <a:spcBef>
                <a:spcPts val="366"/>
              </a:spcBef>
              <a:buChar char="–"/>
              <a:tabLst>
                <a:tab pos="656073" algn="l"/>
                <a:tab pos="657194" algn="l"/>
                <a:tab pos="1274049" algn="l"/>
                <a:tab pos="1511041" algn="l"/>
                <a:tab pos="2116691" algn="l"/>
                <a:tab pos="2484226" algn="l"/>
                <a:tab pos="3418192" algn="l"/>
                <a:tab pos="3715134" algn="l"/>
                <a:tab pos="4947161" algn="l"/>
                <a:tab pos="5756748" algn="l"/>
                <a:tab pos="6468848" algn="l"/>
              </a:tabLst>
            </a:pPr>
            <a:r>
              <a:rPr sz="1677" dirty="0">
                <a:latin typeface="Arial MT"/>
                <a:cs typeface="Arial MT"/>
              </a:rPr>
              <a:t>Hielo	y	agua	no	</a:t>
            </a:r>
            <a:r>
              <a:rPr sz="1677" spc="-31" dirty="0">
                <a:latin typeface="Arial MT"/>
                <a:cs typeface="Arial MT"/>
              </a:rPr>
              <a:t>g</a:t>
            </a:r>
            <a:r>
              <a:rPr sz="1677" spc="-4" dirty="0">
                <a:latin typeface="Arial MT"/>
                <a:cs typeface="Arial MT"/>
              </a:rPr>
              <a:t>a</a:t>
            </a:r>
            <a:r>
              <a:rPr sz="1677" dirty="0">
                <a:latin typeface="Arial MT"/>
                <a:cs typeface="Arial MT"/>
              </a:rPr>
              <a:t>seosa	ni	compues</a:t>
            </a:r>
            <a:r>
              <a:rPr sz="1677" spc="-18" dirty="0">
                <a:latin typeface="Arial MT"/>
                <a:cs typeface="Arial MT"/>
              </a:rPr>
              <a:t>t</a:t>
            </a:r>
            <a:r>
              <a:rPr sz="1677" spc="-4" dirty="0">
                <a:latin typeface="Arial MT"/>
                <a:cs typeface="Arial MT"/>
              </a:rPr>
              <a:t>a</a:t>
            </a:r>
            <a:r>
              <a:rPr sz="1677" dirty="0">
                <a:latin typeface="Arial MT"/>
                <a:cs typeface="Arial MT"/>
              </a:rPr>
              <a:t>,	</a:t>
            </a:r>
            <a:r>
              <a:rPr sz="1677" spc="-4" dirty="0">
                <a:latin typeface="Arial MT"/>
                <a:cs typeface="Arial MT"/>
              </a:rPr>
              <a:t>e</a:t>
            </a:r>
            <a:r>
              <a:rPr sz="1677" spc="-35" dirty="0">
                <a:latin typeface="Arial MT"/>
                <a:cs typeface="Arial MT"/>
              </a:rPr>
              <a:t>n</a:t>
            </a:r>
            <a:r>
              <a:rPr sz="1677" spc="-44" dirty="0">
                <a:latin typeface="Arial MT"/>
                <a:cs typeface="Arial MT"/>
              </a:rPr>
              <a:t>v</a:t>
            </a:r>
            <a:r>
              <a:rPr sz="1677" dirty="0">
                <a:latin typeface="Arial MT"/>
                <a:cs typeface="Arial MT"/>
              </a:rPr>
              <a:t>ase	</a:t>
            </a:r>
            <a:r>
              <a:rPr sz="1677" spc="-4" dirty="0">
                <a:latin typeface="Arial MT"/>
                <a:cs typeface="Arial MT"/>
              </a:rPr>
              <a:t>m</a:t>
            </a:r>
            <a:r>
              <a:rPr sz="1677" spc="-58" dirty="0">
                <a:latin typeface="Arial MT"/>
                <a:cs typeface="Arial MT"/>
              </a:rPr>
              <a:t>a</a:t>
            </a:r>
            <a:r>
              <a:rPr sz="1677" spc="-31" dirty="0">
                <a:latin typeface="Arial MT"/>
                <a:cs typeface="Arial MT"/>
              </a:rPr>
              <a:t>y</a:t>
            </a:r>
            <a:r>
              <a:rPr sz="1677" dirty="0">
                <a:latin typeface="Arial MT"/>
                <a:cs typeface="Arial MT"/>
              </a:rPr>
              <a:t>or	de  </a:t>
            </a:r>
            <a:r>
              <a:rPr sz="1677" spc="-48" dirty="0">
                <a:latin typeface="Arial MT"/>
                <a:cs typeface="Arial MT"/>
              </a:rPr>
              <a:t>10</a:t>
            </a:r>
            <a:r>
              <a:rPr sz="1677" spc="-4" dirty="0">
                <a:latin typeface="Arial MT"/>
                <a:cs typeface="Arial MT"/>
              </a:rPr>
              <a:t> </a:t>
            </a:r>
            <a:r>
              <a:rPr sz="1677" spc="-9" dirty="0">
                <a:latin typeface="Arial MT"/>
                <a:cs typeface="Arial MT"/>
              </a:rPr>
              <a:t>lts.</a:t>
            </a:r>
            <a:endParaRPr sz="1677" dirty="0">
              <a:latin typeface="Arial MT"/>
              <a:cs typeface="Arial MT"/>
            </a:endParaRPr>
          </a:p>
          <a:p>
            <a:pPr marL="656073" lvl="1" indent="-252681">
              <a:lnSpc>
                <a:spcPct val="100000"/>
              </a:lnSpc>
              <a:spcBef>
                <a:spcPts val="401"/>
              </a:spcBef>
              <a:buChar char="–"/>
              <a:tabLst>
                <a:tab pos="656073" algn="l"/>
                <a:tab pos="657194" algn="l"/>
              </a:tabLst>
            </a:pPr>
            <a:r>
              <a:rPr sz="1677" spc="-9" dirty="0">
                <a:latin typeface="Arial MT"/>
                <a:cs typeface="Arial MT"/>
              </a:rPr>
              <a:t>Ixtle,</a:t>
            </a:r>
            <a:r>
              <a:rPr sz="1677" spc="-18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palma y</a:t>
            </a:r>
            <a:r>
              <a:rPr sz="1677" spc="-13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lechuguilla.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17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60670" y="1046943"/>
            <a:ext cx="1471893" cy="64931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8"/>
              </a:spcBef>
            </a:pPr>
            <a:r>
              <a:rPr sz="2735" spc="-331" dirty="0"/>
              <a:t>T</a:t>
            </a:r>
            <a:r>
              <a:rPr sz="2735" spc="-44" dirty="0"/>
              <a:t>A</a:t>
            </a:r>
            <a:r>
              <a:rPr sz="2735" spc="-71" dirty="0"/>
              <a:t>S</a:t>
            </a:r>
            <a:r>
              <a:rPr sz="2735" dirty="0"/>
              <a:t>A</a:t>
            </a:r>
            <a:r>
              <a:rPr sz="2735" spc="-13" dirty="0"/>
              <a:t> </a:t>
            </a:r>
            <a:r>
              <a:rPr sz="2735" spc="-4" dirty="0"/>
              <a:t>0</a:t>
            </a:r>
            <a:r>
              <a:rPr sz="2735" dirty="0"/>
              <a:t>%</a:t>
            </a:r>
            <a:endParaRPr sz="2735"/>
          </a:p>
          <a:p>
            <a:pPr marL="113735">
              <a:lnSpc>
                <a:spcPct val="100000"/>
              </a:lnSpc>
              <a:spcBef>
                <a:spcPts val="48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2-</a:t>
            </a:r>
            <a:r>
              <a:rPr sz="1411" dirty="0"/>
              <a:t>A</a:t>
            </a:r>
            <a:r>
              <a:rPr sz="1411" spc="-4" dirty="0"/>
              <a:t> 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5549" y="1923153"/>
            <a:ext cx="6952690" cy="3593974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 algn="just">
              <a:spcBef>
                <a:spcPts val="83"/>
              </a:spcBef>
              <a:buChar char="•"/>
              <a:tabLst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Consumo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13" dirty="0">
                <a:latin typeface="Arial MT"/>
                <a:cs typeface="Arial MT"/>
              </a:rPr>
              <a:t> alimentos.</a:t>
            </a:r>
            <a:endParaRPr sz="1765" dirty="0">
              <a:latin typeface="Arial MT"/>
              <a:cs typeface="Arial MT"/>
            </a:endParaRPr>
          </a:p>
          <a:p>
            <a:pPr marL="666158" marR="4482" lvl="1" indent="-252120" algn="just">
              <a:lnSpc>
                <a:spcPct val="150000"/>
              </a:lnSpc>
              <a:spcBef>
                <a:spcPts val="424"/>
              </a:spcBef>
              <a:buChar char="–"/>
              <a:tabLst>
                <a:tab pos="666719" algn="l"/>
              </a:tabLst>
            </a:pPr>
            <a:r>
              <a:rPr sz="1765" spc="-4" dirty="0">
                <a:latin typeface="Arial MT"/>
                <a:cs typeface="Arial MT"/>
              </a:rPr>
              <a:t>Se aplicará la </a:t>
            </a:r>
            <a:r>
              <a:rPr sz="1765" spc="-9" dirty="0">
                <a:latin typeface="Arial MT"/>
                <a:cs typeface="Arial MT"/>
              </a:rPr>
              <a:t>tasa </a:t>
            </a:r>
            <a:r>
              <a:rPr sz="1765" spc="-4" dirty="0">
                <a:latin typeface="Arial MT"/>
                <a:cs typeface="Arial MT"/>
              </a:rPr>
              <a:t>del </a:t>
            </a:r>
            <a:r>
              <a:rPr sz="1765" spc="-27" dirty="0">
                <a:latin typeface="Arial MT"/>
                <a:cs typeface="Arial MT"/>
              </a:rPr>
              <a:t>16% </a:t>
            </a:r>
            <a:r>
              <a:rPr sz="1765" spc="-4" dirty="0">
                <a:latin typeface="Arial MT"/>
                <a:cs typeface="Arial MT"/>
              </a:rPr>
              <a:t>a la enajenación de los </a:t>
            </a:r>
            <a:r>
              <a:rPr sz="1765" spc="-9" dirty="0">
                <a:latin typeface="Arial MT"/>
                <a:cs typeface="Arial MT"/>
              </a:rPr>
              <a:t>alimentos </a:t>
            </a:r>
            <a:r>
              <a:rPr sz="1765" spc="-4" dirty="0">
                <a:latin typeface="Arial MT"/>
                <a:cs typeface="Arial MT"/>
              </a:rPr>
              <a:t>a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refiere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presente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Artículo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preparados</a:t>
            </a:r>
            <a:r>
              <a:rPr sz="1765" spc="46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spc="47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su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consumo en el </a:t>
            </a:r>
            <a:r>
              <a:rPr sz="1765" spc="-9" dirty="0">
                <a:latin typeface="Arial MT"/>
                <a:cs typeface="Arial MT"/>
              </a:rPr>
              <a:t>lugar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spc="-9" dirty="0">
                <a:latin typeface="Arial MT"/>
                <a:cs typeface="Arial MT"/>
              </a:rPr>
              <a:t>establecimiento </a:t>
            </a:r>
            <a:r>
              <a:rPr sz="1765" spc="-4" dirty="0">
                <a:latin typeface="Arial MT"/>
                <a:cs typeface="Arial MT"/>
              </a:rPr>
              <a:t>en que se enajenen,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inclusive</a:t>
            </a:r>
            <a:r>
              <a:rPr sz="1765" spc="-4" dirty="0">
                <a:latin typeface="Arial MT"/>
                <a:cs typeface="Arial MT"/>
              </a:rPr>
              <a:t> cuando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no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cuenten</a:t>
            </a:r>
            <a:r>
              <a:rPr sz="1765" spc="-4" dirty="0">
                <a:latin typeface="Arial MT"/>
                <a:cs typeface="Arial MT"/>
              </a:rPr>
              <a:t> con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instalaciones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spc="-4" dirty="0">
                <a:latin typeface="Arial MT"/>
                <a:cs typeface="Arial MT"/>
              </a:rPr>
              <a:t> ser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consumidos en los </a:t>
            </a:r>
            <a:r>
              <a:rPr sz="1765" spc="-9" dirty="0">
                <a:latin typeface="Arial MT"/>
                <a:cs typeface="Arial MT"/>
              </a:rPr>
              <a:t>mismos, </a:t>
            </a:r>
            <a:r>
              <a:rPr sz="1765" spc="-4" dirty="0">
                <a:latin typeface="Arial MT"/>
                <a:cs typeface="Arial MT"/>
              </a:rPr>
              <a:t>cuando sean </a:t>
            </a:r>
            <a:r>
              <a:rPr sz="1765" spc="-9" dirty="0">
                <a:latin typeface="Arial MT"/>
                <a:cs typeface="Arial MT"/>
              </a:rPr>
              <a:t>para </a:t>
            </a:r>
            <a:r>
              <a:rPr sz="1765" spc="-22" dirty="0">
                <a:latin typeface="Arial MT"/>
                <a:cs typeface="Arial MT"/>
              </a:rPr>
              <a:t>llevar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spc="-9" dirty="0">
                <a:latin typeface="Arial MT"/>
                <a:cs typeface="Arial MT"/>
              </a:rPr>
              <a:t>para 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entrega</a:t>
            </a:r>
            <a:r>
              <a:rPr sz="1765" spc="-4" dirty="0">
                <a:latin typeface="Arial MT"/>
                <a:cs typeface="Arial MT"/>
              </a:rPr>
              <a:t> a </a:t>
            </a:r>
            <a:r>
              <a:rPr sz="1765" spc="-13" dirty="0">
                <a:latin typeface="Arial MT"/>
                <a:cs typeface="Arial MT"/>
              </a:rPr>
              <a:t>domicilio.</a:t>
            </a:r>
            <a:endParaRPr sz="1765" dirty="0">
              <a:latin typeface="Arial MT"/>
              <a:cs typeface="Arial MT"/>
            </a:endParaRPr>
          </a:p>
          <a:p>
            <a:pPr marL="666158" marR="6163" lvl="1" indent="-252120" algn="just">
              <a:lnSpc>
                <a:spcPct val="150000"/>
              </a:lnSpc>
              <a:spcBef>
                <a:spcPts val="424"/>
              </a:spcBef>
              <a:buChar char="–"/>
              <a:tabLst>
                <a:tab pos="666719" algn="l"/>
              </a:tabLst>
            </a:pPr>
            <a:r>
              <a:rPr sz="1765" spc="-4" dirty="0">
                <a:latin typeface="Arial MT"/>
                <a:cs typeface="Arial MT"/>
              </a:rPr>
              <a:t>RM</a:t>
            </a:r>
            <a:r>
              <a:rPr lang="es-MX" sz="1765" spc="-4" dirty="0">
                <a:latin typeface="Arial MT"/>
                <a:cs typeface="Arial MT"/>
              </a:rPr>
              <a:t>F</a:t>
            </a:r>
            <a:r>
              <a:rPr sz="1765" spc="-53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regla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53" dirty="0">
                <a:latin typeface="Arial MT"/>
                <a:cs typeface="Arial MT"/>
              </a:rPr>
              <a:t>4.3.1.</a:t>
            </a:r>
            <a:r>
              <a:rPr sz="1765" spc="-4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consideran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alimentos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preparados 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listos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spc="-4" dirty="0">
                <a:latin typeface="Arial MT"/>
                <a:cs typeface="Arial MT"/>
              </a:rPr>
              <a:t> su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consumo.</a:t>
            </a:r>
            <a:endParaRPr sz="1765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18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60670" y="1005930"/>
            <a:ext cx="1471893" cy="64931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8"/>
              </a:spcBef>
            </a:pPr>
            <a:r>
              <a:rPr sz="2735" spc="-331" dirty="0"/>
              <a:t>T</a:t>
            </a:r>
            <a:r>
              <a:rPr sz="2735" spc="-44" dirty="0"/>
              <a:t>A</a:t>
            </a:r>
            <a:r>
              <a:rPr sz="2735" spc="-71" dirty="0"/>
              <a:t>S</a:t>
            </a:r>
            <a:r>
              <a:rPr sz="2735" dirty="0"/>
              <a:t>A</a:t>
            </a:r>
            <a:r>
              <a:rPr sz="2735" spc="-13" dirty="0"/>
              <a:t> </a:t>
            </a:r>
            <a:r>
              <a:rPr sz="2735" spc="-4" dirty="0"/>
              <a:t>0</a:t>
            </a:r>
            <a:r>
              <a:rPr sz="2735" dirty="0"/>
              <a:t>%</a:t>
            </a:r>
            <a:endParaRPr sz="2735"/>
          </a:p>
          <a:p>
            <a:pPr marL="113735">
              <a:lnSpc>
                <a:spcPct val="100000"/>
              </a:lnSpc>
              <a:spcBef>
                <a:spcPts val="48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2-</a:t>
            </a:r>
            <a:r>
              <a:rPr sz="1411" dirty="0"/>
              <a:t>A</a:t>
            </a:r>
            <a:r>
              <a:rPr sz="1411" spc="-4" dirty="0"/>
              <a:t> 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635" y="855179"/>
            <a:ext cx="11340241" cy="5412228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indent="-302545">
              <a:buFont typeface="Arial MT"/>
              <a:buChar char="•"/>
              <a:tabLst>
                <a:tab pos="313190" algn="l"/>
                <a:tab pos="313750" algn="l"/>
              </a:tabLst>
            </a:pPr>
            <a:r>
              <a:rPr sz="1300" b="1" spc="-4" dirty="0">
                <a:latin typeface="Arial Narrow" panose="020B0606020202030204" pitchFamily="34" charset="0"/>
                <a:cs typeface="Arial"/>
              </a:rPr>
              <a:t>Alimentos</a:t>
            </a:r>
            <a:r>
              <a:rPr sz="1300" b="1" dirty="0">
                <a:latin typeface="Arial Narrow" panose="020B0606020202030204" pitchFamily="34" charset="0"/>
                <a:cs typeface="Arial"/>
              </a:rPr>
              <a:t> </a:t>
            </a:r>
            <a:r>
              <a:rPr sz="1300" b="1" spc="-4" dirty="0">
                <a:latin typeface="Arial Narrow" panose="020B0606020202030204" pitchFamily="34" charset="0"/>
                <a:cs typeface="Arial"/>
              </a:rPr>
              <a:t>preparados</a:t>
            </a:r>
            <a:r>
              <a:rPr sz="1300" b="1" spc="13" dirty="0">
                <a:latin typeface="Arial Narrow" panose="020B0606020202030204" pitchFamily="34" charset="0"/>
                <a:cs typeface="Arial"/>
              </a:rPr>
              <a:t> </a:t>
            </a:r>
            <a:r>
              <a:rPr sz="1300" b="1" spc="-4" dirty="0">
                <a:latin typeface="Arial Narrow" panose="020B0606020202030204" pitchFamily="34" charset="0"/>
                <a:cs typeface="Arial"/>
              </a:rPr>
              <a:t>para</a:t>
            </a:r>
            <a:r>
              <a:rPr sz="1300" b="1" spc="9" dirty="0">
                <a:latin typeface="Arial Narrow" panose="020B0606020202030204" pitchFamily="34" charset="0"/>
                <a:cs typeface="Arial"/>
              </a:rPr>
              <a:t> </a:t>
            </a:r>
            <a:r>
              <a:rPr sz="1300" b="1" spc="-4" dirty="0">
                <a:latin typeface="Arial Narrow" panose="020B0606020202030204" pitchFamily="34" charset="0"/>
                <a:cs typeface="Arial"/>
              </a:rPr>
              <a:t>su</a:t>
            </a:r>
            <a:r>
              <a:rPr sz="1300" b="1" spc="9" dirty="0">
                <a:latin typeface="Arial Narrow" panose="020B0606020202030204" pitchFamily="34" charset="0"/>
                <a:cs typeface="Arial"/>
              </a:rPr>
              <a:t> </a:t>
            </a:r>
            <a:r>
              <a:rPr sz="1300" b="1" spc="-4" dirty="0">
                <a:latin typeface="Arial Narrow" panose="020B0606020202030204" pitchFamily="34" charset="0"/>
                <a:cs typeface="Arial"/>
              </a:rPr>
              <a:t>consumo</a:t>
            </a:r>
            <a:r>
              <a:rPr sz="1300" b="1" spc="9" dirty="0">
                <a:latin typeface="Arial Narrow" panose="020B0606020202030204" pitchFamily="34" charset="0"/>
                <a:cs typeface="Arial"/>
              </a:rPr>
              <a:t> </a:t>
            </a:r>
            <a:r>
              <a:rPr sz="1300" b="1" spc="-4" dirty="0">
                <a:latin typeface="Arial Narrow" panose="020B0606020202030204" pitchFamily="34" charset="0"/>
                <a:cs typeface="Arial"/>
              </a:rPr>
              <a:t>en</a:t>
            </a:r>
            <a:r>
              <a:rPr sz="1300" b="1" spc="9" dirty="0">
                <a:latin typeface="Arial Narrow" panose="020B0606020202030204" pitchFamily="34" charset="0"/>
                <a:cs typeface="Arial"/>
              </a:rPr>
              <a:t> </a:t>
            </a:r>
            <a:r>
              <a:rPr sz="1300" b="1" spc="-4" dirty="0">
                <a:latin typeface="Arial Narrow" panose="020B0606020202030204" pitchFamily="34" charset="0"/>
                <a:cs typeface="Arial"/>
              </a:rPr>
              <a:t>el lugar</a:t>
            </a:r>
            <a:r>
              <a:rPr sz="1300" b="1" dirty="0">
                <a:latin typeface="Arial Narrow" panose="020B0606020202030204" pitchFamily="34" charset="0"/>
                <a:cs typeface="Arial"/>
              </a:rPr>
              <a:t> </a:t>
            </a:r>
            <a:r>
              <a:rPr sz="1300" b="1" spc="-4" dirty="0">
                <a:latin typeface="Arial Narrow" panose="020B0606020202030204" pitchFamily="34" charset="0"/>
                <a:cs typeface="Arial"/>
              </a:rPr>
              <a:t>de</a:t>
            </a:r>
            <a:r>
              <a:rPr sz="1300" b="1" spc="4" dirty="0">
                <a:latin typeface="Arial Narrow" panose="020B0606020202030204" pitchFamily="34" charset="0"/>
                <a:cs typeface="Arial"/>
              </a:rPr>
              <a:t> </a:t>
            </a:r>
            <a:r>
              <a:rPr sz="1300" b="1" spc="-4" dirty="0">
                <a:latin typeface="Arial Narrow" panose="020B0606020202030204" pitchFamily="34" charset="0"/>
                <a:cs typeface="Arial"/>
              </a:rPr>
              <a:t>su</a:t>
            </a:r>
            <a:r>
              <a:rPr sz="1300" b="1" spc="13" dirty="0">
                <a:latin typeface="Arial Narrow" panose="020B0606020202030204" pitchFamily="34" charset="0"/>
                <a:cs typeface="Arial"/>
              </a:rPr>
              <a:t> </a:t>
            </a:r>
            <a:r>
              <a:rPr sz="1300" b="1" spc="-4" dirty="0">
                <a:latin typeface="Arial Narrow" panose="020B0606020202030204" pitchFamily="34" charset="0"/>
                <a:cs typeface="Arial"/>
              </a:rPr>
              <a:t>enajenación</a:t>
            </a:r>
            <a:endParaRPr sz="1300" dirty="0">
              <a:latin typeface="Arial Narrow" panose="020B0606020202030204" pitchFamily="34" charset="0"/>
              <a:cs typeface="Arial"/>
            </a:endParaRPr>
          </a:p>
          <a:p>
            <a:pPr marR="4482" indent="-302545" algn="just">
              <a:buFont typeface="Arial MT"/>
              <a:buChar char="•"/>
              <a:tabLst>
                <a:tab pos="313750" algn="l"/>
              </a:tabLst>
            </a:pPr>
            <a:r>
              <a:rPr sz="1300" b="1" spc="-4" dirty="0">
                <a:latin typeface="Arial Narrow" panose="020B0606020202030204" pitchFamily="34" charset="0"/>
                <a:cs typeface="Arial"/>
              </a:rPr>
              <a:t>4.3.1.</a:t>
            </a:r>
            <a:r>
              <a:rPr sz="1300" b="1" spc="234" dirty="0">
                <a:latin typeface="Arial Narrow" panose="020B0606020202030204" pitchFamily="34" charset="0"/>
                <a:cs typeface="Arial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Para</a:t>
            </a:r>
            <a:r>
              <a:rPr sz="1300" spc="11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los</a:t>
            </a:r>
            <a:r>
              <a:rPr sz="1300" spc="115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efectos</a:t>
            </a:r>
            <a:r>
              <a:rPr sz="1300" spc="115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del</a:t>
            </a:r>
            <a:r>
              <a:rPr sz="1300" spc="115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Artículo</a:t>
            </a:r>
            <a:r>
              <a:rPr sz="1300" spc="115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2-A,</a:t>
            </a:r>
            <a:r>
              <a:rPr sz="1300" spc="106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fracción</a:t>
            </a:r>
            <a:r>
              <a:rPr sz="1300" spc="11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9" dirty="0">
                <a:latin typeface="Arial Narrow" panose="020B0606020202030204" pitchFamily="34" charset="0"/>
                <a:cs typeface="Arial MT"/>
              </a:rPr>
              <a:t>I,</a:t>
            </a:r>
            <a:r>
              <a:rPr sz="1300" spc="11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último</a:t>
            </a:r>
            <a:r>
              <a:rPr sz="1300" spc="11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párrafo</a:t>
            </a:r>
            <a:r>
              <a:rPr sz="1300" spc="11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</a:t>
            </a:r>
            <a:r>
              <a:rPr sz="1300" spc="115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la</a:t>
            </a:r>
            <a:r>
              <a:rPr sz="1300" spc="115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LIVA,</a:t>
            </a:r>
            <a:r>
              <a:rPr sz="1300" spc="11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también</a:t>
            </a:r>
            <a:r>
              <a:rPr sz="1300" spc="115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se</a:t>
            </a:r>
            <a:r>
              <a:rPr sz="1300" spc="11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consideran</a:t>
            </a:r>
            <a:r>
              <a:rPr sz="1300" spc="115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alimentos</a:t>
            </a:r>
            <a:r>
              <a:rPr sz="1300" spc="115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preparados </a:t>
            </a:r>
            <a:r>
              <a:rPr sz="1300" spc="-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para su consumo en el lugar o establecimiento en que se enajenen, los que resulten de la combinación de aquellos productos 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que,</a:t>
            </a:r>
            <a:r>
              <a:rPr sz="1300" spc="106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por</a:t>
            </a:r>
            <a:r>
              <a:rPr sz="1300" spc="10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sí</a:t>
            </a:r>
            <a:r>
              <a:rPr sz="1300" spc="10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solos</a:t>
            </a:r>
            <a:r>
              <a:rPr sz="1300" spc="36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y</a:t>
            </a:r>
            <a:r>
              <a:rPr sz="1300" spc="36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por</a:t>
            </a:r>
            <a:r>
              <a:rPr sz="1300" spc="36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su</a:t>
            </a:r>
            <a:r>
              <a:rPr sz="1300" spc="366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destino</a:t>
            </a:r>
            <a:r>
              <a:rPr sz="1300" spc="366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ordinario,</a:t>
            </a:r>
            <a:r>
              <a:rPr sz="1300" spc="36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pueden</a:t>
            </a:r>
            <a:r>
              <a:rPr sz="1300" spc="36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ser</a:t>
            </a:r>
            <a:r>
              <a:rPr sz="1300" spc="36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consumidos</a:t>
            </a:r>
            <a:r>
              <a:rPr sz="1300" spc="37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sin</a:t>
            </a:r>
            <a:r>
              <a:rPr sz="1300" spc="37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necesidad</a:t>
            </a:r>
            <a:r>
              <a:rPr sz="1300" spc="366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</a:t>
            </a:r>
            <a:r>
              <a:rPr sz="1300" spc="36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someterse</a:t>
            </a:r>
            <a:r>
              <a:rPr sz="1300" spc="366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a</a:t>
            </a:r>
            <a:r>
              <a:rPr sz="1300" spc="36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otro</a:t>
            </a:r>
            <a:r>
              <a:rPr sz="1300" spc="36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proceso </a:t>
            </a:r>
            <a:r>
              <a:rPr sz="1300" spc="-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</a:t>
            </a:r>
            <a:r>
              <a:rPr sz="1300" spc="23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elaboración</a:t>
            </a:r>
            <a:r>
              <a:rPr sz="1300" spc="24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adicional,</a:t>
            </a:r>
            <a:r>
              <a:rPr sz="1300" spc="23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cuando</a:t>
            </a:r>
            <a:r>
              <a:rPr sz="1300" spc="23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queden</a:t>
            </a:r>
            <a:r>
              <a:rPr sz="1300" spc="24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a</a:t>
            </a:r>
            <a:r>
              <a:rPr sz="1300" spc="23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disposición</a:t>
            </a:r>
            <a:r>
              <a:rPr sz="1300" spc="24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del</a:t>
            </a:r>
            <a:r>
              <a:rPr sz="1300" spc="247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adquirente</a:t>
            </a:r>
            <a:r>
              <a:rPr sz="1300" spc="23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los</a:t>
            </a:r>
            <a:r>
              <a:rPr sz="1300" spc="247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instrumentos</a:t>
            </a:r>
            <a:r>
              <a:rPr sz="1300" spc="23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o</a:t>
            </a:r>
            <a:r>
              <a:rPr sz="1300" spc="23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utensilios</a:t>
            </a:r>
            <a:r>
              <a:rPr sz="1300" spc="247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necesarios</a:t>
            </a:r>
            <a:r>
              <a:rPr sz="1300" spc="23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para</a:t>
            </a:r>
            <a:r>
              <a:rPr sz="1300" spc="23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su </a:t>
            </a:r>
            <a:r>
              <a:rPr sz="1300" spc="-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cocción o calentamiento, o bien, no se tenga los instrumentos o utensilios porque el producto no requiera de calentamiento o 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cocción,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inclusive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cuando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no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cuenten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con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instalaciones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para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ser consumidos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en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los</a:t>
            </a:r>
            <a:r>
              <a:rPr sz="1300" spc="26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mismos, siempre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que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se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trate</a:t>
            </a:r>
            <a:r>
              <a:rPr sz="1300" spc="26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 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los siguientes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productos,</a:t>
            </a:r>
            <a:r>
              <a:rPr sz="1300" spc="-22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con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independencia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la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denominación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con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que se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comercialicen: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04513">
              <a:buFont typeface="Arial"/>
              <a:buAutoNum type="romanUcPeriod"/>
              <a:tabLst>
                <a:tab pos="818551" algn="l"/>
                <a:tab pos="819110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Sándwiches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o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emparedados, cualquiera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que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sea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su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denominación.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03952">
              <a:buFont typeface="Arial"/>
              <a:buAutoNum type="romanUcPeriod"/>
              <a:tabLst>
                <a:tab pos="817990" algn="l"/>
                <a:tab pos="818551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Tortas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o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lonches,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incluyendo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las</a:t>
            </a:r>
            <a:r>
              <a:rPr sz="1300" spc="18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denominadas</a:t>
            </a:r>
            <a:r>
              <a:rPr sz="1300" spc="18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chapatas, pepitos, baguettes,</a:t>
            </a:r>
            <a:r>
              <a:rPr sz="1300" spc="-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paninis</a:t>
            </a:r>
            <a:r>
              <a:rPr sz="1300" spc="22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o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subs.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04513">
              <a:buFont typeface="Arial"/>
              <a:buAutoNum type="romanUcPeriod"/>
              <a:tabLst>
                <a:tab pos="818551" algn="l"/>
                <a:tab pos="819110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Gorditas,</a:t>
            </a:r>
            <a:r>
              <a:rPr sz="1300" spc="-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quesadillas,</a:t>
            </a:r>
            <a:r>
              <a:rPr sz="1300" spc="18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tacos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o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flautas,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incluyendo</a:t>
            </a:r>
            <a:r>
              <a:rPr sz="1300" spc="18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las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denominadas</a:t>
            </a:r>
            <a:r>
              <a:rPr sz="1300" spc="18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sincronizadas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o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gringas.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19641">
              <a:buFont typeface="Arial"/>
              <a:buAutoNum type="romanUcPeriod"/>
              <a:tabLst>
                <a:tab pos="833678" algn="l"/>
                <a:tab pos="834238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Burritos y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envueltos, inclusive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los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denominados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rollos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y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wraps.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19080">
              <a:buFont typeface="Arial"/>
              <a:buAutoNum type="romanUcPeriod"/>
              <a:tabLst>
                <a:tab pos="833117" algn="l"/>
                <a:tab pos="833678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Croissants, incluyendo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los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denominados</a:t>
            </a:r>
            <a:r>
              <a:rPr sz="1300" spc="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cuernitos.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19641">
              <a:buFont typeface="Arial"/>
              <a:buAutoNum type="romanUcPeriod"/>
              <a:tabLst>
                <a:tab pos="833678" algn="l"/>
                <a:tab pos="834238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Bakes,</a:t>
            </a:r>
            <a:r>
              <a:rPr sz="1300" spc="-18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empanadas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o volovanes.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19080">
              <a:buFont typeface="Arial"/>
              <a:buAutoNum type="romanUcPeriod"/>
              <a:tabLst>
                <a:tab pos="833117" algn="l"/>
                <a:tab pos="833678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Pizzas,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incluyendo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la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denominada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focaccia.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19641">
              <a:buFont typeface="Arial"/>
              <a:buAutoNum type="romanUcPeriod"/>
              <a:tabLst>
                <a:tab pos="833678" algn="l"/>
                <a:tab pos="834238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Guisos,</a:t>
            </a:r>
            <a:r>
              <a:rPr sz="1300" spc="-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incluyendo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las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denominadas</a:t>
            </a:r>
            <a:r>
              <a:rPr sz="1300" spc="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discadas.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19641">
              <a:buFont typeface="Arial"/>
              <a:buAutoNum type="romanUcPeriod"/>
              <a:tabLst>
                <a:tab pos="833678" algn="l"/>
                <a:tab pos="834238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Perritos</a:t>
            </a:r>
            <a:r>
              <a:rPr sz="1300" spc="-9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calientes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(hot dogs) y</a:t>
            </a:r>
            <a:r>
              <a:rPr sz="1300" spc="4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banderillas.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19080">
              <a:buFont typeface="Arial"/>
              <a:buAutoNum type="romanUcPeriod"/>
              <a:tabLst>
                <a:tab pos="833117" algn="l"/>
                <a:tab pos="833678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Hot</a:t>
            </a:r>
            <a:r>
              <a:rPr sz="1300" spc="-31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cakes.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19641">
              <a:buFont typeface="Arial"/>
              <a:buAutoNum type="romanUcPeriod"/>
              <a:tabLst>
                <a:tab pos="833678" algn="l"/>
                <a:tab pos="834238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Alitas.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19080">
              <a:buFont typeface="Arial"/>
              <a:buAutoNum type="romanUcPeriod"/>
              <a:tabLst>
                <a:tab pos="833117" algn="l"/>
                <a:tab pos="833678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Molletes.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19641">
              <a:buFont typeface="Arial"/>
              <a:buAutoNum type="romanUcPeriod"/>
              <a:tabLst>
                <a:tab pos="833678" algn="l"/>
                <a:tab pos="834238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Hamburguesas.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35328">
              <a:buFont typeface="Arial"/>
              <a:buAutoNum type="romanUcPeriod"/>
              <a:tabLst>
                <a:tab pos="849366" algn="l"/>
                <a:tab pos="849925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Bocadillos</a:t>
            </a:r>
            <a:r>
              <a:rPr sz="1300" spc="-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(snacks).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35328">
              <a:buFont typeface="Arial"/>
              <a:buAutoNum type="romanUcPeriod"/>
              <a:tabLst>
                <a:tab pos="849366" algn="l"/>
                <a:tab pos="849925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Sushi.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35328">
              <a:buFont typeface="Arial"/>
              <a:buAutoNum type="romanUcPeriod"/>
              <a:tabLst>
                <a:tab pos="849366" algn="l"/>
                <a:tab pos="849925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Tamales.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34766">
              <a:buFont typeface="Arial"/>
              <a:buAutoNum type="romanUcPeriod"/>
              <a:tabLst>
                <a:tab pos="848805" algn="l"/>
                <a:tab pos="849366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Sopas</a:t>
            </a:r>
            <a:r>
              <a:rPr sz="1300" spc="-13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Instantáneas.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L="0" lvl="1" indent="-468384">
              <a:buFont typeface="Arial"/>
              <a:buAutoNum type="romanUcPeriod"/>
              <a:tabLst>
                <a:tab pos="882421" algn="l"/>
                <a:tab pos="882982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Nachos.</a:t>
            </a:r>
            <a:endParaRPr sz="1300" dirty="0">
              <a:latin typeface="Arial Narrow" panose="020B0606020202030204" pitchFamily="34" charset="0"/>
              <a:cs typeface="Arial MT"/>
            </a:endParaRPr>
          </a:p>
          <a:p>
            <a:pPr marR="4482" indent="-302545" algn="just">
              <a:buChar char="•"/>
              <a:tabLst>
                <a:tab pos="313750" algn="l"/>
              </a:tabLst>
            </a:pPr>
            <a:r>
              <a:rPr sz="1300" spc="-4" dirty="0">
                <a:latin typeface="Arial Narrow" panose="020B0606020202030204" pitchFamily="34" charset="0"/>
                <a:cs typeface="Arial MT"/>
              </a:rPr>
              <a:t>Lo dispuesto en la presente regla resulta aplicable a la enajenación de los productos antes mencionados, en las tiendas 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denominadas "de conveniencia" o de "cercanía", "mini supers", tiendas de autoservicio y en general cualquier establecimiento 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en los que se enajenen al público en general dichos productos y que se encuentren en los refrigeradores o en el área de 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comida</a:t>
            </a:r>
            <a:r>
              <a:rPr sz="1300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rápida o "fast</a:t>
            </a:r>
            <a:r>
              <a:rPr sz="1300" spc="-18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food",</a:t>
            </a:r>
            <a:r>
              <a:rPr sz="1300" spc="-22" dirty="0">
                <a:latin typeface="Arial Narrow" panose="020B0606020202030204" pitchFamily="34" charset="0"/>
                <a:cs typeface="Arial MT"/>
              </a:rPr>
              <a:t> </a:t>
            </a:r>
            <a:r>
              <a:rPr sz="1300" spc="-4" dirty="0">
                <a:latin typeface="Arial Narrow" panose="020B0606020202030204" pitchFamily="34" charset="0"/>
                <a:cs typeface="Arial MT"/>
              </a:rPr>
              <a:t>según se trate.</a:t>
            </a:r>
            <a:endParaRPr sz="1300" dirty="0">
              <a:latin typeface="Arial Narrow" panose="020B0606020202030204" pitchFamily="34" charset="0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19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14594" y="169758"/>
            <a:ext cx="4483474" cy="432200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8"/>
              </a:spcBef>
            </a:pPr>
            <a:r>
              <a:rPr sz="2735" spc="-18" dirty="0"/>
              <a:t>ALIMENTOS</a:t>
            </a:r>
            <a:r>
              <a:rPr sz="2735" spc="-40" dirty="0"/>
              <a:t> PREPARADOS</a:t>
            </a:r>
            <a:endParaRPr sz="273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8554" y="885446"/>
            <a:ext cx="5774952" cy="1364966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3"/>
              </a:spcBef>
            </a:pPr>
            <a:r>
              <a:rPr spc="-27" dirty="0"/>
              <a:t>FUNDAMENTO</a:t>
            </a:r>
            <a:r>
              <a:rPr spc="-18" dirty="0"/>
              <a:t> </a:t>
            </a:r>
            <a:r>
              <a:rPr spc="-13" dirty="0"/>
              <a:t>CONSTITUCIONAL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3" y="2581388"/>
            <a:ext cx="6741459" cy="188695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5">
              <a:spcBef>
                <a:spcPts val="88"/>
              </a:spcBef>
            </a:pPr>
            <a:r>
              <a:rPr sz="1677" b="1" dirty="0">
                <a:latin typeface="Arial"/>
                <a:cs typeface="Arial"/>
              </a:rPr>
              <a:t>Artículo</a:t>
            </a:r>
            <a:r>
              <a:rPr sz="1677" b="1" spc="4" dirty="0">
                <a:latin typeface="Arial"/>
                <a:cs typeface="Arial"/>
              </a:rPr>
              <a:t> </a:t>
            </a:r>
            <a:r>
              <a:rPr sz="1677" b="1" spc="-75" dirty="0">
                <a:latin typeface="Arial"/>
                <a:cs typeface="Arial"/>
              </a:rPr>
              <a:t>31.</a:t>
            </a:r>
            <a:r>
              <a:rPr sz="1677" b="1" spc="13" dirty="0">
                <a:latin typeface="Arial"/>
                <a:cs typeface="Arial"/>
              </a:rPr>
              <a:t> </a:t>
            </a:r>
            <a:r>
              <a:rPr sz="1677" dirty="0">
                <a:latin typeface="Arial MT"/>
                <a:cs typeface="Arial MT"/>
              </a:rPr>
              <a:t>Son</a:t>
            </a:r>
            <a:r>
              <a:rPr sz="1677" spc="9" dirty="0">
                <a:latin typeface="Arial MT"/>
                <a:cs typeface="Arial MT"/>
              </a:rPr>
              <a:t> </a:t>
            </a:r>
            <a:r>
              <a:rPr sz="1677" spc="-9" dirty="0">
                <a:latin typeface="Arial MT"/>
                <a:cs typeface="Arial MT"/>
              </a:rPr>
              <a:t>obligaciones</a:t>
            </a:r>
            <a:r>
              <a:rPr sz="1677" spc="31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de</a:t>
            </a:r>
            <a:r>
              <a:rPr sz="1677" spc="13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los</a:t>
            </a:r>
            <a:r>
              <a:rPr sz="1677" spc="9" dirty="0">
                <a:latin typeface="Arial MT"/>
                <a:cs typeface="Arial MT"/>
              </a:rPr>
              <a:t> </a:t>
            </a:r>
            <a:r>
              <a:rPr sz="1677" spc="-9" dirty="0">
                <a:latin typeface="Arial MT"/>
                <a:cs typeface="Arial MT"/>
              </a:rPr>
              <a:t>mexicanos:</a:t>
            </a:r>
            <a:endParaRPr sz="1677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941">
              <a:latin typeface="Arial MT"/>
              <a:cs typeface="Arial MT"/>
            </a:endParaRPr>
          </a:p>
          <a:p>
            <a:pPr marL="11205" marR="4482" algn="just">
              <a:lnSpc>
                <a:spcPct val="150000"/>
              </a:lnSpc>
              <a:spcBef>
                <a:spcPts val="1592"/>
              </a:spcBef>
            </a:pPr>
            <a:r>
              <a:rPr sz="1677" b="1" spc="-71" dirty="0">
                <a:latin typeface="Arial"/>
                <a:cs typeface="Arial"/>
              </a:rPr>
              <a:t>IV. </a:t>
            </a:r>
            <a:r>
              <a:rPr sz="1677" spc="-4" dirty="0">
                <a:latin typeface="Arial MT"/>
                <a:cs typeface="Arial MT"/>
              </a:rPr>
              <a:t>Contribuir para </a:t>
            </a:r>
            <a:r>
              <a:rPr sz="1677" dirty="0">
                <a:latin typeface="Arial MT"/>
                <a:cs typeface="Arial MT"/>
              </a:rPr>
              <a:t>los </a:t>
            </a:r>
            <a:r>
              <a:rPr sz="1677" spc="-13" dirty="0">
                <a:latin typeface="Arial MT"/>
                <a:cs typeface="Arial MT"/>
              </a:rPr>
              <a:t>gastos </a:t>
            </a:r>
            <a:r>
              <a:rPr sz="1677" spc="-9" dirty="0">
                <a:latin typeface="Arial MT"/>
                <a:cs typeface="Arial MT"/>
              </a:rPr>
              <a:t>públicos, </a:t>
            </a:r>
            <a:r>
              <a:rPr sz="1677" spc="-4" dirty="0">
                <a:latin typeface="Arial MT"/>
                <a:cs typeface="Arial MT"/>
              </a:rPr>
              <a:t>así </a:t>
            </a:r>
            <a:r>
              <a:rPr sz="1677" dirty="0">
                <a:latin typeface="Arial MT"/>
                <a:cs typeface="Arial MT"/>
              </a:rPr>
              <a:t>como de la </a:t>
            </a:r>
            <a:r>
              <a:rPr sz="1677" spc="-9" dirty="0">
                <a:latin typeface="Arial MT"/>
                <a:cs typeface="Arial MT"/>
              </a:rPr>
              <a:t>federación, </a:t>
            </a:r>
            <a:r>
              <a:rPr sz="1677" dirty="0">
                <a:latin typeface="Arial MT"/>
                <a:cs typeface="Arial MT"/>
              </a:rPr>
              <a:t>del </a:t>
            </a:r>
            <a:r>
              <a:rPr sz="1677" spc="4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Distrito </a:t>
            </a:r>
            <a:r>
              <a:rPr sz="1677" spc="-9" dirty="0">
                <a:latin typeface="Arial MT"/>
                <a:cs typeface="Arial MT"/>
              </a:rPr>
              <a:t>Federal </a:t>
            </a:r>
            <a:r>
              <a:rPr sz="1677" dirty="0">
                <a:latin typeface="Arial MT"/>
                <a:cs typeface="Arial MT"/>
              </a:rPr>
              <a:t>o del </a:t>
            </a:r>
            <a:r>
              <a:rPr sz="1677" spc="-4" dirty="0">
                <a:latin typeface="Arial MT"/>
                <a:cs typeface="Arial MT"/>
              </a:rPr>
              <a:t>estado </a:t>
            </a:r>
            <a:r>
              <a:rPr sz="1677" dirty="0">
                <a:latin typeface="Arial MT"/>
                <a:cs typeface="Arial MT"/>
              </a:rPr>
              <a:t>y </a:t>
            </a:r>
            <a:r>
              <a:rPr sz="1677" spc="-4" dirty="0">
                <a:latin typeface="Arial MT"/>
                <a:cs typeface="Arial MT"/>
              </a:rPr>
              <a:t>municipio </a:t>
            </a:r>
            <a:r>
              <a:rPr sz="1677" dirty="0">
                <a:latin typeface="Arial MT"/>
                <a:cs typeface="Arial MT"/>
              </a:rPr>
              <a:t>en que </a:t>
            </a:r>
            <a:r>
              <a:rPr sz="1677" spc="-4" dirty="0">
                <a:latin typeface="Arial MT"/>
                <a:cs typeface="Arial MT"/>
              </a:rPr>
              <a:t>residan, </a:t>
            </a:r>
            <a:r>
              <a:rPr sz="1677" dirty="0">
                <a:latin typeface="Arial MT"/>
                <a:cs typeface="Arial MT"/>
              </a:rPr>
              <a:t>de la manera </a:t>
            </a:r>
            <a:r>
              <a:rPr sz="1677" spc="4" dirty="0">
                <a:latin typeface="Arial MT"/>
                <a:cs typeface="Arial MT"/>
              </a:rPr>
              <a:t> </a:t>
            </a:r>
            <a:r>
              <a:rPr sz="1677" spc="-9" dirty="0">
                <a:latin typeface="Arial MT"/>
                <a:cs typeface="Arial MT"/>
              </a:rPr>
              <a:t>proporcional</a:t>
            </a:r>
            <a:r>
              <a:rPr sz="1677" spc="18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y</a:t>
            </a:r>
            <a:r>
              <a:rPr sz="1677" spc="-4" dirty="0">
                <a:latin typeface="Arial MT"/>
                <a:cs typeface="Arial MT"/>
              </a:rPr>
              <a:t> </a:t>
            </a:r>
            <a:r>
              <a:rPr sz="1677" spc="-9" dirty="0">
                <a:latin typeface="Arial MT"/>
                <a:cs typeface="Arial MT"/>
              </a:rPr>
              <a:t>equitativa</a:t>
            </a:r>
            <a:r>
              <a:rPr sz="1677" spc="22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que</a:t>
            </a:r>
            <a:r>
              <a:rPr sz="1677" spc="9" dirty="0">
                <a:latin typeface="Arial MT"/>
                <a:cs typeface="Arial MT"/>
              </a:rPr>
              <a:t> </a:t>
            </a:r>
            <a:r>
              <a:rPr sz="1677" spc="-9" dirty="0">
                <a:latin typeface="Arial MT"/>
                <a:cs typeface="Arial MT"/>
              </a:rPr>
              <a:t>dispongan</a:t>
            </a:r>
            <a:r>
              <a:rPr sz="1677" spc="18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las</a:t>
            </a:r>
            <a:r>
              <a:rPr sz="1677" spc="4" dirty="0">
                <a:latin typeface="Arial MT"/>
                <a:cs typeface="Arial MT"/>
              </a:rPr>
              <a:t> </a:t>
            </a:r>
            <a:r>
              <a:rPr sz="1677" spc="-18" dirty="0">
                <a:latin typeface="Arial MT"/>
                <a:cs typeface="Arial MT"/>
              </a:rPr>
              <a:t>Leyes.</a:t>
            </a:r>
            <a:endParaRPr sz="1677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1258" y="1690179"/>
            <a:ext cx="6657975" cy="3919572"/>
          </a:xfrm>
          <a:prstGeom prst="rect">
            <a:avLst/>
          </a:prstGeom>
        </p:spPr>
        <p:txBody>
          <a:bodyPr vert="horz" wrap="square" lIns="0" tIns="118782" rIns="0" bIns="0" rtlCol="0">
            <a:spAutoFit/>
          </a:bodyPr>
          <a:lstStyle/>
          <a:p>
            <a:pPr marL="313190" indent="-302545" algn="just">
              <a:spcBef>
                <a:spcPts val="935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Enajenación.</a:t>
            </a:r>
            <a:endParaRPr sz="1765">
              <a:latin typeface="Arial MT"/>
              <a:cs typeface="Arial MT"/>
            </a:endParaRPr>
          </a:p>
          <a:p>
            <a:pPr marL="666158" lvl="1" indent="-252681" algn="just">
              <a:spcBef>
                <a:spcPts val="847"/>
              </a:spcBef>
              <a:buChar char="–"/>
              <a:tabLst>
                <a:tab pos="666719" algn="l"/>
              </a:tabLst>
            </a:pPr>
            <a:r>
              <a:rPr sz="1765" spc="-4" dirty="0">
                <a:latin typeface="Arial MT"/>
                <a:cs typeface="Arial MT"/>
              </a:rPr>
              <a:t>Maquinaria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agrícola.</a:t>
            </a:r>
            <a:endParaRPr sz="1765">
              <a:latin typeface="Arial MT"/>
              <a:cs typeface="Arial MT"/>
            </a:endParaRPr>
          </a:p>
          <a:p>
            <a:pPr marL="666158" lvl="1" indent="-252681" algn="just">
              <a:spcBef>
                <a:spcPts val="847"/>
              </a:spcBef>
              <a:buChar char="–"/>
              <a:tabLst>
                <a:tab pos="666719" algn="l"/>
              </a:tabLst>
            </a:pPr>
            <a:r>
              <a:rPr sz="1765" spc="-9" dirty="0">
                <a:latin typeface="Arial MT"/>
                <a:cs typeface="Arial MT"/>
              </a:rPr>
              <a:t>Embarcaciones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pesca comercial.</a:t>
            </a:r>
            <a:endParaRPr sz="1765">
              <a:latin typeface="Arial MT"/>
              <a:cs typeface="Arial MT"/>
            </a:endParaRPr>
          </a:p>
          <a:p>
            <a:pPr marL="666158" marR="5042" lvl="1" indent="-252120" algn="just">
              <a:lnSpc>
                <a:spcPct val="120000"/>
              </a:lnSpc>
              <a:spcBef>
                <a:spcPts val="424"/>
              </a:spcBef>
              <a:buChar char="–"/>
              <a:tabLst>
                <a:tab pos="666719" algn="l"/>
              </a:tabLst>
            </a:pPr>
            <a:r>
              <a:rPr sz="1765" spc="-9" dirty="0">
                <a:latin typeface="Arial MT"/>
                <a:cs typeface="Arial MT"/>
              </a:rPr>
              <a:t>Fertilizantes,</a:t>
            </a:r>
            <a:r>
              <a:rPr sz="1765" spc="-4" dirty="0">
                <a:latin typeface="Arial MT"/>
                <a:cs typeface="Arial MT"/>
              </a:rPr>
              <a:t> plaguicidas,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herbicidas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fungicidas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uso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agrícola y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ganadero.</a:t>
            </a:r>
            <a:endParaRPr sz="1765">
              <a:latin typeface="Arial MT"/>
              <a:cs typeface="Arial MT"/>
            </a:endParaRPr>
          </a:p>
          <a:p>
            <a:pPr marL="666158" lvl="1" indent="-252681" algn="just">
              <a:spcBef>
                <a:spcPts val="847"/>
              </a:spcBef>
              <a:buChar char="–"/>
              <a:tabLst>
                <a:tab pos="666719" algn="l"/>
              </a:tabLst>
            </a:pPr>
            <a:r>
              <a:rPr sz="1765" spc="-13" dirty="0">
                <a:latin typeface="Arial MT"/>
                <a:cs typeface="Arial MT"/>
              </a:rPr>
              <a:t>Invernaderos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hidropónicos.</a:t>
            </a:r>
            <a:endParaRPr sz="1765">
              <a:latin typeface="Arial MT"/>
              <a:cs typeface="Arial MT"/>
            </a:endParaRPr>
          </a:p>
          <a:p>
            <a:pPr marL="666158" marR="5042" lvl="1" indent="-252120" algn="just">
              <a:lnSpc>
                <a:spcPct val="120000"/>
              </a:lnSpc>
              <a:spcBef>
                <a:spcPts val="427"/>
              </a:spcBef>
              <a:buChar char="–"/>
              <a:tabLst>
                <a:tab pos="666719" algn="l"/>
              </a:tabLst>
            </a:pPr>
            <a:r>
              <a:rPr sz="1765" spc="-31" dirty="0">
                <a:latin typeface="Arial MT"/>
                <a:cs typeface="Arial MT"/>
              </a:rPr>
              <a:t>Oro, </a:t>
            </a:r>
            <a:r>
              <a:rPr sz="1765" spc="-13" dirty="0">
                <a:latin typeface="Arial MT"/>
                <a:cs typeface="Arial MT"/>
              </a:rPr>
              <a:t>joyería, orfebrería, </a:t>
            </a:r>
            <a:r>
              <a:rPr sz="1765" spc="-9" dirty="0">
                <a:latin typeface="Arial MT"/>
                <a:cs typeface="Arial MT"/>
              </a:rPr>
              <a:t>piezas </a:t>
            </a:r>
            <a:r>
              <a:rPr sz="1765" dirty="0">
                <a:latin typeface="Arial MT"/>
                <a:cs typeface="Arial MT"/>
              </a:rPr>
              <a:t>artísticas </a:t>
            </a:r>
            <a:r>
              <a:rPr sz="1765" spc="-4" dirty="0">
                <a:latin typeface="Arial MT"/>
                <a:cs typeface="Arial MT"/>
              </a:rPr>
              <a:t>u ornamentales y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lingotes, </a:t>
            </a:r>
            <a:r>
              <a:rPr sz="1765" spc="-4" dirty="0">
                <a:latin typeface="Arial MT"/>
                <a:cs typeface="Arial MT"/>
              </a:rPr>
              <a:t>con </a:t>
            </a:r>
            <a:r>
              <a:rPr sz="1765" spc="-9" dirty="0">
                <a:latin typeface="Arial MT"/>
                <a:cs typeface="Arial MT"/>
              </a:rPr>
              <a:t>contenido </a:t>
            </a:r>
            <a:r>
              <a:rPr sz="1765" spc="-4" dirty="0">
                <a:latin typeface="Arial MT"/>
                <a:cs typeface="Arial MT"/>
              </a:rPr>
              <a:t>mínimo de 80%, no sea </a:t>
            </a:r>
            <a:r>
              <a:rPr sz="1765" spc="-18" dirty="0">
                <a:latin typeface="Arial MT"/>
                <a:cs typeface="Arial MT"/>
              </a:rPr>
              <a:t>venta </a:t>
            </a:r>
            <a:r>
              <a:rPr sz="1765" spc="-4" dirty="0">
                <a:latin typeface="Arial MT"/>
                <a:cs typeface="Arial MT"/>
              </a:rPr>
              <a:t>al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menudeo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público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spc="-9" dirty="0">
                <a:latin typeface="Arial MT"/>
                <a:cs typeface="Arial MT"/>
              </a:rPr>
              <a:t>general.</a:t>
            </a:r>
            <a:endParaRPr sz="1765">
              <a:latin typeface="Arial MT"/>
              <a:cs typeface="Arial MT"/>
            </a:endParaRPr>
          </a:p>
          <a:p>
            <a:pPr marL="666158" marR="4482" lvl="1" indent="-252120" algn="just">
              <a:lnSpc>
                <a:spcPct val="120000"/>
              </a:lnSpc>
              <a:spcBef>
                <a:spcPts val="424"/>
              </a:spcBef>
              <a:buChar char="–"/>
              <a:tabLst>
                <a:tab pos="666719" algn="l"/>
              </a:tabLst>
            </a:pPr>
            <a:r>
              <a:rPr sz="1765" spc="-13" dirty="0">
                <a:latin typeface="Arial MT"/>
                <a:cs typeface="Arial MT"/>
              </a:rPr>
              <a:t>Libros,</a:t>
            </a:r>
            <a:r>
              <a:rPr sz="1765" spc="468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periódicos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revistas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editen</a:t>
            </a:r>
            <a:r>
              <a:rPr sz="1765" spc="-4" dirty="0">
                <a:latin typeface="Arial MT"/>
                <a:cs typeface="Arial MT"/>
              </a:rPr>
              <a:t> los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propios 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contribuyentes.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60670" y="1036185"/>
            <a:ext cx="1471893" cy="64931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8"/>
              </a:spcBef>
            </a:pPr>
            <a:r>
              <a:rPr sz="2735" spc="-331" dirty="0"/>
              <a:t>T</a:t>
            </a:r>
            <a:r>
              <a:rPr sz="2735" spc="-44" dirty="0"/>
              <a:t>A</a:t>
            </a:r>
            <a:r>
              <a:rPr sz="2735" spc="-71" dirty="0"/>
              <a:t>S</a:t>
            </a:r>
            <a:r>
              <a:rPr sz="2735" dirty="0"/>
              <a:t>A</a:t>
            </a:r>
            <a:r>
              <a:rPr sz="2735" spc="-13" dirty="0"/>
              <a:t> </a:t>
            </a:r>
            <a:r>
              <a:rPr sz="2735" spc="-4" dirty="0"/>
              <a:t>0</a:t>
            </a:r>
            <a:r>
              <a:rPr sz="2735" dirty="0"/>
              <a:t>%</a:t>
            </a:r>
            <a:endParaRPr sz="2735"/>
          </a:p>
          <a:p>
            <a:pPr marL="113735">
              <a:lnSpc>
                <a:spcPct val="100000"/>
              </a:lnSpc>
              <a:spcBef>
                <a:spcPts val="48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2-</a:t>
            </a:r>
            <a:r>
              <a:rPr sz="1411" dirty="0"/>
              <a:t>A</a:t>
            </a:r>
            <a:r>
              <a:rPr sz="1411" spc="-4" dirty="0"/>
              <a:t> 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0670" y="1019965"/>
            <a:ext cx="1471893" cy="432200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8"/>
              </a:spcBef>
            </a:pPr>
            <a:r>
              <a:rPr sz="2735" spc="-331" dirty="0"/>
              <a:t>T</a:t>
            </a:r>
            <a:r>
              <a:rPr sz="2735" spc="-44" dirty="0"/>
              <a:t>A</a:t>
            </a:r>
            <a:r>
              <a:rPr sz="2735" spc="-71" dirty="0"/>
              <a:t>S</a:t>
            </a:r>
            <a:r>
              <a:rPr sz="2735" dirty="0"/>
              <a:t>A</a:t>
            </a:r>
            <a:r>
              <a:rPr sz="2735" spc="-13" dirty="0"/>
              <a:t> </a:t>
            </a:r>
            <a:r>
              <a:rPr sz="2735" spc="-4" dirty="0"/>
              <a:t>0</a:t>
            </a:r>
            <a:r>
              <a:rPr sz="2735" dirty="0"/>
              <a:t>%</a:t>
            </a:r>
            <a:endParaRPr sz="2735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99005" y="1329993"/>
            <a:ext cx="6785162" cy="4344655"/>
          </a:xfrm>
          <a:prstGeom prst="rect">
            <a:avLst/>
          </a:prstGeom>
        </p:spPr>
        <p:txBody>
          <a:bodyPr vert="horz" wrap="square" lIns="0" tIns="120463" rIns="0" bIns="0" rtlCol="0">
            <a:spAutoFit/>
          </a:bodyPr>
          <a:lstStyle/>
          <a:p>
            <a:pPr marR="182647" algn="ctr">
              <a:spcBef>
                <a:spcPts val="948"/>
              </a:spcBef>
            </a:pPr>
            <a:r>
              <a:rPr sz="1411" spc="-4" dirty="0">
                <a:latin typeface="Arial MT"/>
                <a:cs typeface="Arial MT"/>
              </a:rPr>
              <a:t>(A</a:t>
            </a:r>
            <a:r>
              <a:rPr sz="1411" spc="-44" dirty="0">
                <a:latin typeface="Arial MT"/>
                <a:cs typeface="Arial MT"/>
              </a:rPr>
              <a:t>R</a:t>
            </a:r>
            <a:r>
              <a:rPr sz="1411" spc="-172" dirty="0">
                <a:latin typeface="Arial MT"/>
                <a:cs typeface="Arial MT"/>
              </a:rPr>
              <a:t>T</a:t>
            </a:r>
            <a:r>
              <a:rPr sz="1411" dirty="0">
                <a:latin typeface="Arial MT"/>
                <a:cs typeface="Arial MT"/>
              </a:rPr>
              <a:t>.</a:t>
            </a:r>
            <a:r>
              <a:rPr sz="1411" spc="-88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2-</a:t>
            </a:r>
            <a:r>
              <a:rPr sz="1411" dirty="0">
                <a:latin typeface="Arial MT"/>
                <a:cs typeface="Arial MT"/>
              </a:rPr>
              <a:t>A</a:t>
            </a:r>
            <a:r>
              <a:rPr sz="1411" spc="-4" dirty="0">
                <a:latin typeface="Arial MT"/>
                <a:cs typeface="Arial MT"/>
              </a:rPr>
              <a:t> LI</a:t>
            </a:r>
            <a:r>
              <a:rPr sz="1411" spc="-115" dirty="0">
                <a:latin typeface="Arial MT"/>
                <a:cs typeface="Arial MT"/>
              </a:rPr>
              <a:t>V</a:t>
            </a:r>
            <a:r>
              <a:rPr sz="1411" spc="-4" dirty="0">
                <a:latin typeface="Arial MT"/>
                <a:cs typeface="Arial MT"/>
              </a:rPr>
              <a:t>A)</a:t>
            </a:r>
            <a:endParaRPr sz="1411">
              <a:latin typeface="Arial MT"/>
              <a:cs typeface="Arial MT"/>
            </a:endParaRPr>
          </a:p>
          <a:p>
            <a:pPr marL="313750" indent="-303104">
              <a:spcBef>
                <a:spcPts val="1019"/>
              </a:spcBef>
              <a:buChar char="•"/>
              <a:tabLst>
                <a:tab pos="313750" algn="l"/>
                <a:tab pos="314310" algn="l"/>
              </a:tabLst>
            </a:pPr>
            <a:r>
              <a:rPr sz="1677" spc="-18" dirty="0">
                <a:latin typeface="Arial MT"/>
                <a:cs typeface="Arial MT"/>
              </a:rPr>
              <a:t>Prestación</a:t>
            </a:r>
            <a:r>
              <a:rPr sz="1677" dirty="0">
                <a:latin typeface="Arial MT"/>
                <a:cs typeface="Arial MT"/>
              </a:rPr>
              <a:t> de</a:t>
            </a:r>
            <a:r>
              <a:rPr sz="1677" spc="-4" dirty="0">
                <a:latin typeface="Arial MT"/>
                <a:cs typeface="Arial MT"/>
              </a:rPr>
              <a:t> </a:t>
            </a:r>
            <a:r>
              <a:rPr sz="1677" spc="4" dirty="0">
                <a:latin typeface="Arial MT"/>
                <a:cs typeface="Arial MT"/>
              </a:rPr>
              <a:t>servicios</a:t>
            </a:r>
            <a:r>
              <a:rPr sz="1677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independientes.</a:t>
            </a:r>
            <a:endParaRPr sz="1677">
              <a:latin typeface="Arial MT"/>
              <a:cs typeface="Arial MT"/>
            </a:endParaRPr>
          </a:p>
          <a:p>
            <a:pPr marL="666158" marR="4482" lvl="1" indent="-252120">
              <a:spcBef>
                <a:spcPts val="370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18" dirty="0">
                <a:latin typeface="Arial MT"/>
                <a:cs typeface="Arial MT"/>
              </a:rPr>
              <a:t>Prestados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directamente</a:t>
            </a:r>
            <a:r>
              <a:rPr sz="1500" spc="-4" dirty="0">
                <a:latin typeface="Arial MT"/>
                <a:cs typeface="Arial MT"/>
              </a:rPr>
              <a:t> a</a:t>
            </a:r>
            <a:r>
              <a:rPr sz="1500" spc="397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los</a:t>
            </a:r>
            <a:r>
              <a:rPr sz="1500" spc="401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agricultores</a:t>
            </a:r>
            <a:r>
              <a:rPr sz="1500" spc="40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spc="401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ganaderos,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relacionados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con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su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actividad.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57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9" dirty="0">
                <a:latin typeface="Arial MT"/>
                <a:cs typeface="Arial MT"/>
              </a:rPr>
              <a:t>Molienda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o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trituración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maíz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o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trigo.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61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9" dirty="0">
                <a:latin typeface="Arial MT"/>
                <a:cs typeface="Arial MT"/>
              </a:rPr>
              <a:t>Pasteurización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-9" dirty="0">
                <a:latin typeface="Arial MT"/>
                <a:cs typeface="Arial MT"/>
              </a:rPr>
              <a:t> leche.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57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18" dirty="0">
                <a:latin typeface="Arial MT"/>
                <a:cs typeface="Arial MT"/>
              </a:rPr>
              <a:t>Prestados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en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invernaderos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hidropónicos.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61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Despepite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algodón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en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rama.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61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9" dirty="0">
                <a:latin typeface="Arial MT"/>
                <a:cs typeface="Arial MT"/>
              </a:rPr>
              <a:t>Sacrificio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ganado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 </a:t>
            </a:r>
            <a:r>
              <a:rPr sz="1500" spc="-22" dirty="0">
                <a:latin typeface="Arial MT"/>
                <a:cs typeface="Arial MT"/>
              </a:rPr>
              <a:t>aves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corral.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57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18" dirty="0">
                <a:latin typeface="Arial MT"/>
                <a:cs typeface="Arial MT"/>
              </a:rPr>
              <a:t>Reaseguro.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61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9" dirty="0">
                <a:latin typeface="Arial MT"/>
                <a:cs typeface="Arial MT"/>
              </a:rPr>
              <a:t>Suministro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agua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para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uso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doméstico.</a:t>
            </a:r>
            <a:endParaRPr sz="1500">
              <a:latin typeface="Arial MT"/>
              <a:cs typeface="Arial MT"/>
            </a:endParaRPr>
          </a:p>
          <a:p>
            <a:pPr marL="313750" indent="-303104">
              <a:spcBef>
                <a:spcPts val="393"/>
              </a:spcBef>
              <a:buChar char="•"/>
              <a:tabLst>
                <a:tab pos="313750" algn="l"/>
                <a:tab pos="314310" algn="l"/>
              </a:tabLst>
            </a:pPr>
            <a:r>
              <a:rPr sz="1677" spc="-4" dirty="0">
                <a:latin typeface="Arial MT"/>
                <a:cs typeface="Arial MT"/>
              </a:rPr>
              <a:t>Uso</a:t>
            </a:r>
            <a:r>
              <a:rPr sz="1677" spc="-22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o</a:t>
            </a:r>
            <a:r>
              <a:rPr sz="1677" spc="-18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goce</a:t>
            </a:r>
            <a:r>
              <a:rPr sz="1677" spc="-9" dirty="0">
                <a:latin typeface="Arial MT"/>
                <a:cs typeface="Arial MT"/>
              </a:rPr>
              <a:t> temporal.</a:t>
            </a:r>
            <a:endParaRPr sz="1677">
              <a:latin typeface="Arial MT"/>
              <a:cs typeface="Arial MT"/>
            </a:endParaRPr>
          </a:p>
          <a:p>
            <a:pPr marL="666719" marR="4482" lvl="1" indent="-252120">
              <a:spcBef>
                <a:spcPts val="370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dirty="0">
                <a:latin typeface="Arial MT"/>
                <a:cs typeface="Arial MT"/>
              </a:rPr>
              <a:t>Maquinaria</a:t>
            </a:r>
            <a:r>
              <a:rPr sz="1500" spc="34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spc="34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equipo</a:t>
            </a:r>
            <a:r>
              <a:rPr sz="1500" spc="34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para</a:t>
            </a:r>
            <a:r>
              <a:rPr sz="1500" spc="339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la</a:t>
            </a:r>
            <a:r>
              <a:rPr sz="1500" spc="34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agricultura</a:t>
            </a:r>
            <a:r>
              <a:rPr sz="1500" spc="33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spc="34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ganadería,</a:t>
            </a:r>
            <a:r>
              <a:rPr sz="1500" spc="34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así</a:t>
            </a:r>
            <a:r>
              <a:rPr sz="1500" spc="34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como</a:t>
            </a:r>
            <a:r>
              <a:rPr sz="1500" spc="34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para </a:t>
            </a:r>
            <a:r>
              <a:rPr sz="1500" spc="-401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invernaderos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hidropónicos.</a:t>
            </a:r>
            <a:endParaRPr sz="1500">
              <a:latin typeface="Arial MT"/>
              <a:cs typeface="Arial MT"/>
            </a:endParaRPr>
          </a:p>
          <a:p>
            <a:pPr marL="313750" indent="-303104">
              <a:spcBef>
                <a:spcPts val="393"/>
              </a:spcBef>
              <a:buChar char="•"/>
              <a:tabLst>
                <a:tab pos="313750" algn="l"/>
                <a:tab pos="314310" algn="l"/>
              </a:tabLst>
            </a:pPr>
            <a:r>
              <a:rPr sz="1677" dirty="0">
                <a:latin typeface="Arial MT"/>
                <a:cs typeface="Arial MT"/>
              </a:rPr>
              <a:t>Exportación</a:t>
            </a:r>
            <a:r>
              <a:rPr sz="1677" spc="13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de</a:t>
            </a:r>
            <a:r>
              <a:rPr sz="1677" spc="9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bienes</a:t>
            </a:r>
            <a:r>
              <a:rPr sz="1677" spc="27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o</a:t>
            </a:r>
            <a:r>
              <a:rPr sz="1677" spc="-4" dirty="0">
                <a:latin typeface="Arial MT"/>
                <a:cs typeface="Arial MT"/>
              </a:rPr>
              <a:t> </a:t>
            </a:r>
            <a:r>
              <a:rPr sz="1677" dirty="0">
                <a:latin typeface="Arial MT"/>
                <a:cs typeface="Arial MT"/>
              </a:rPr>
              <a:t>servicios</a:t>
            </a:r>
            <a:r>
              <a:rPr sz="1677" spc="4" dirty="0">
                <a:latin typeface="Arial MT"/>
                <a:cs typeface="Arial MT"/>
              </a:rPr>
              <a:t> </a:t>
            </a:r>
            <a:r>
              <a:rPr sz="1677" spc="9" dirty="0">
                <a:latin typeface="Arial MT"/>
                <a:cs typeface="Arial MT"/>
              </a:rPr>
              <a:t>(Art.</a:t>
            </a:r>
            <a:r>
              <a:rPr sz="1677" spc="-110" dirty="0">
                <a:latin typeface="Arial MT"/>
                <a:cs typeface="Arial MT"/>
              </a:rPr>
              <a:t> </a:t>
            </a:r>
            <a:r>
              <a:rPr sz="1677" spc="-4" dirty="0">
                <a:latin typeface="Arial MT"/>
                <a:cs typeface="Arial MT"/>
              </a:rPr>
              <a:t>29</a:t>
            </a:r>
            <a:r>
              <a:rPr sz="1677" spc="9" dirty="0">
                <a:latin typeface="Arial MT"/>
                <a:cs typeface="Arial MT"/>
              </a:rPr>
              <a:t> </a:t>
            </a:r>
            <a:r>
              <a:rPr sz="1677" spc="-27" dirty="0">
                <a:latin typeface="Arial MT"/>
                <a:cs typeface="Arial MT"/>
              </a:rPr>
              <a:t>LIVA).</a:t>
            </a:r>
            <a:endParaRPr sz="1677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28426"/>
            <a:ext cx="9278471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561" algn="ctr">
              <a:lnSpc>
                <a:spcPct val="100000"/>
              </a:lnSpc>
              <a:spcBef>
                <a:spcPts val="83"/>
              </a:spcBef>
            </a:pPr>
            <a:r>
              <a:rPr spc="-18" dirty="0"/>
              <a:t>EXENTOS</a:t>
            </a:r>
            <a:r>
              <a:rPr spc="-13" dirty="0"/>
              <a:t> </a:t>
            </a:r>
            <a:r>
              <a:rPr spc="-4" dirty="0"/>
              <a:t>EN</a:t>
            </a:r>
            <a:r>
              <a:rPr spc="-13" dirty="0"/>
              <a:t> ENAJENACIÓN</a:t>
            </a:r>
          </a:p>
          <a:p>
            <a:pPr marL="1120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dirty="0"/>
              <a:t>9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861535" y="2035939"/>
            <a:ext cx="6850155" cy="3463738"/>
          </a:xfrm>
          <a:prstGeom prst="rect">
            <a:avLst/>
          </a:prstGeom>
        </p:spPr>
        <p:txBody>
          <a:bodyPr vert="horz" wrap="square" lIns="0" tIns="64994" rIns="0" bIns="0" rtlCol="0">
            <a:spAutoFit/>
          </a:bodyPr>
          <a:lstStyle/>
          <a:p>
            <a:pPr marL="313190" indent="-302545">
              <a:spcBef>
                <a:spcPts val="51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Suelo.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19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Construcciones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destinadas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casa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habitación.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Libros,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periódicos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revistas.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Derechos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 </a:t>
            </a:r>
            <a:r>
              <a:rPr sz="1765" spc="-4" dirty="0">
                <a:latin typeface="Arial MT"/>
                <a:cs typeface="Arial MT"/>
              </a:rPr>
              <a:t>usar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explotar</a:t>
            </a:r>
            <a:r>
              <a:rPr sz="1765" spc="-4" dirty="0">
                <a:latin typeface="Arial MT"/>
                <a:cs typeface="Arial MT"/>
              </a:rPr>
              <a:t> una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obra.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muebles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usados,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31" dirty="0">
                <a:latin typeface="Arial MT"/>
                <a:cs typeface="Arial MT"/>
              </a:rPr>
              <a:t>excepto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enajenados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empresas.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Billetes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8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premios</a:t>
            </a:r>
            <a:r>
              <a:rPr sz="1765" spc="8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loterías,</a:t>
            </a:r>
            <a:r>
              <a:rPr sz="1765" spc="83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rifas,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sorteos,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juegos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apuestas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-13" dirty="0">
                <a:latin typeface="Arial MT"/>
                <a:cs typeface="Arial MT"/>
              </a:rPr>
              <a:t> concursos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toda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clase.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19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Moneda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Nacional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-9" dirty="0">
                <a:latin typeface="Arial MT"/>
                <a:cs typeface="Arial MT"/>
              </a:rPr>
              <a:t> moneda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extranjera.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Piezas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18" dirty="0">
                <a:latin typeface="Arial MT"/>
                <a:cs typeface="Arial MT"/>
              </a:rPr>
              <a:t>oro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spc="-9" dirty="0">
                <a:latin typeface="Arial MT"/>
                <a:cs typeface="Arial MT"/>
              </a:rPr>
              <a:t>plata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fueron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moneda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onzas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58" dirty="0">
                <a:latin typeface="Arial MT"/>
                <a:cs typeface="Arial MT"/>
              </a:rPr>
              <a:t>troy.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spcBef>
                <a:spcPts val="424"/>
              </a:spcBef>
              <a:buChar char="•"/>
              <a:tabLst>
                <a:tab pos="313190" algn="l"/>
                <a:tab pos="313750" algn="l"/>
                <a:tab pos="1074593" algn="l"/>
                <a:tab pos="2060664" algn="l"/>
                <a:tab pos="3392980" algn="l"/>
                <a:tab pos="4602597" algn="l"/>
                <a:tab pos="4969573" algn="l"/>
                <a:tab pos="5644134" algn="l"/>
                <a:tab pos="5873284" algn="l"/>
                <a:tab pos="6588745" algn="l"/>
              </a:tabLst>
            </a:pPr>
            <a:r>
              <a:rPr sz="1765" spc="-75" dirty="0">
                <a:latin typeface="Arial MT"/>
                <a:cs typeface="Arial MT"/>
              </a:rPr>
              <a:t>P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62" dirty="0">
                <a:latin typeface="Arial MT"/>
                <a:cs typeface="Arial MT"/>
              </a:rPr>
              <a:t>r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sociale</a:t>
            </a:r>
            <a:r>
              <a:rPr sz="1765" spc="-35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,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13" dirty="0">
                <a:latin typeface="Arial MT"/>
                <a:cs typeface="Arial MT"/>
              </a:rPr>
              <a:t>d</a:t>
            </a:r>
            <a:r>
              <a:rPr sz="1765" spc="-4" dirty="0">
                <a:latin typeface="Arial MT"/>
                <a:cs typeface="Arial MT"/>
              </a:rPr>
              <a:t>ocumen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o</a:t>
            </a:r>
            <a:r>
              <a:rPr sz="1765" spc="-4" dirty="0">
                <a:latin typeface="Arial MT"/>
                <a:cs typeface="Arial MT"/>
              </a:rPr>
              <a:t>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pendien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cob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títulos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d</a:t>
            </a:r>
            <a:r>
              <a:rPr sz="1765" spc="-4" dirty="0">
                <a:latin typeface="Arial MT"/>
                <a:cs typeface="Arial MT"/>
              </a:rPr>
              <a:t>e  </a:t>
            </a:r>
            <a:r>
              <a:rPr sz="1765" spc="-22" dirty="0">
                <a:latin typeface="Arial MT"/>
                <a:cs typeface="Arial MT"/>
              </a:rPr>
              <a:t>crédito.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1258" y="2373317"/>
            <a:ext cx="6785162" cy="164195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190" marR="4482" indent="-302545">
              <a:lnSpc>
                <a:spcPct val="150000"/>
              </a:lnSpc>
              <a:spcBef>
                <a:spcPts val="8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Lingotes</a:t>
            </a:r>
            <a:r>
              <a:rPr sz="1765" spc="23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oro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contenido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mínimo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99%,</a:t>
            </a:r>
            <a:r>
              <a:rPr sz="1765" spc="23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ventas</a:t>
            </a:r>
            <a:r>
              <a:rPr sz="1765" spc="23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al</a:t>
            </a:r>
            <a:r>
              <a:rPr sz="1765" spc="24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menudeo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 </a:t>
            </a:r>
            <a:r>
              <a:rPr sz="1765" spc="-13" dirty="0">
                <a:latin typeface="Arial MT"/>
                <a:cs typeface="Arial MT"/>
              </a:rPr>
              <a:t>público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spc="-9" dirty="0">
                <a:latin typeface="Arial MT"/>
                <a:cs typeface="Arial MT"/>
              </a:rPr>
              <a:t>general.</a:t>
            </a:r>
            <a:endParaRPr sz="1765">
              <a:latin typeface="Arial MT"/>
              <a:cs typeface="Arial MT"/>
            </a:endParaRPr>
          </a:p>
          <a:p>
            <a:pPr marL="313190" marR="5042" indent="-302545">
              <a:lnSpc>
                <a:spcPct val="15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  <a:tab pos="1700972" algn="l"/>
                <a:tab pos="2103244" algn="l"/>
                <a:tab pos="2506636" algn="l"/>
                <a:tab pos="3573946" algn="l"/>
                <a:tab pos="3976779" algn="l"/>
                <a:tab pos="4305656" algn="l"/>
                <a:tab pos="5441878" algn="l"/>
                <a:tab pos="5720331" algn="l"/>
                <a:tab pos="6248663" algn="l"/>
              </a:tabLst>
            </a:pPr>
            <a:r>
              <a:rPr sz="1765" spc="-4" dirty="0">
                <a:latin typeface="Arial MT"/>
                <a:cs typeface="Arial MT"/>
              </a:rPr>
              <a:t>Enajenación	</a:t>
            </a:r>
            <a:r>
              <a:rPr sz="1765" spc="-9" dirty="0">
                <a:latin typeface="Arial MT"/>
                <a:cs typeface="Arial MT"/>
              </a:rPr>
              <a:t>d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u</a:t>
            </a:r>
            <a:r>
              <a:rPr sz="1765" spc="-4" dirty="0">
                <a:latin typeface="Arial MT"/>
                <a:cs typeface="Arial MT"/>
              </a:rPr>
              <a:t>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esiden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l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62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xt</a:t>
            </a:r>
            <a:r>
              <a:rPr sz="1765" spc="-27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-4" dirty="0">
                <a:latin typeface="Arial MT"/>
                <a:cs typeface="Arial MT"/>
              </a:rPr>
              <a:t>nje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una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pi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62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x,  </a:t>
            </a:r>
            <a:r>
              <a:rPr sz="1765" spc="-9" dirty="0">
                <a:latin typeface="Arial MT"/>
                <a:cs typeface="Arial MT"/>
              </a:rPr>
              <a:t>maquiladora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industria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automotriz.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8058" y="762666"/>
            <a:ext cx="9278471" cy="64931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561" algn="ctr">
              <a:lnSpc>
                <a:spcPct val="100000"/>
              </a:lnSpc>
              <a:spcBef>
                <a:spcPts val="88"/>
              </a:spcBef>
            </a:pPr>
            <a:r>
              <a:rPr sz="2735" spc="-18" dirty="0"/>
              <a:t>EXENTOS</a:t>
            </a:r>
            <a:r>
              <a:rPr sz="2735" spc="-40" dirty="0"/>
              <a:t> </a:t>
            </a:r>
            <a:r>
              <a:rPr sz="2735" spc="-4" dirty="0"/>
              <a:t>EN</a:t>
            </a:r>
            <a:r>
              <a:rPr sz="2735" spc="-40" dirty="0"/>
              <a:t> </a:t>
            </a:r>
            <a:r>
              <a:rPr sz="2735" spc="-13" dirty="0"/>
              <a:t>ENAJENACIÓN</a:t>
            </a:r>
            <a:endParaRPr sz="2735"/>
          </a:p>
          <a:p>
            <a:pPr marL="1120" algn="ctr">
              <a:lnSpc>
                <a:spcPct val="100000"/>
              </a:lnSpc>
              <a:spcBef>
                <a:spcPts val="48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dirty="0"/>
              <a:t>9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4590" y="426105"/>
            <a:ext cx="7324725" cy="1320018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z="3670" spc="-18" dirty="0"/>
              <a:t>EXENTOS</a:t>
            </a:r>
            <a:r>
              <a:rPr sz="3670" spc="-9" dirty="0"/>
              <a:t> </a:t>
            </a:r>
            <a:r>
              <a:rPr sz="3670" spc="-4" dirty="0"/>
              <a:t>EN</a:t>
            </a:r>
            <a:r>
              <a:rPr sz="3670" spc="-9" dirty="0"/>
              <a:t> </a:t>
            </a:r>
            <a:r>
              <a:rPr sz="3670" spc="-53" dirty="0"/>
              <a:t>PRESTACIÓN</a:t>
            </a:r>
            <a:r>
              <a:rPr sz="3670" spc="-4" dirty="0"/>
              <a:t> DE</a:t>
            </a:r>
            <a:r>
              <a:rPr sz="3670" spc="-9" dirty="0"/>
              <a:t> </a:t>
            </a:r>
            <a:r>
              <a:rPr sz="3670" spc="-18" dirty="0"/>
              <a:t>SERVICIOS</a:t>
            </a:r>
          </a:p>
          <a:p>
            <a:pPr algn="ctr">
              <a:lnSpc>
                <a:spcPct val="100000"/>
              </a:lnSpc>
              <a:spcBef>
                <a:spcPts val="48"/>
              </a:spcBef>
            </a:pPr>
            <a:r>
              <a:rPr sz="1168" spc="-4" dirty="0"/>
              <a:t>(A</a:t>
            </a:r>
            <a:r>
              <a:rPr sz="1168" spc="-58" dirty="0"/>
              <a:t>R</a:t>
            </a:r>
            <a:r>
              <a:rPr sz="1168" spc="-185" dirty="0"/>
              <a:t>T</a:t>
            </a:r>
            <a:r>
              <a:rPr sz="1168" spc="-4" dirty="0"/>
              <a:t>.</a:t>
            </a:r>
            <a:r>
              <a:rPr sz="1168" spc="-83" dirty="0"/>
              <a:t> </a:t>
            </a:r>
            <a:r>
              <a:rPr sz="1168" spc="-66" dirty="0"/>
              <a:t>1</a:t>
            </a:r>
            <a:r>
              <a:rPr sz="1168" spc="-4" dirty="0"/>
              <a:t>5</a:t>
            </a:r>
            <a:r>
              <a:rPr sz="1168" spc="13" dirty="0"/>
              <a:t> </a:t>
            </a:r>
            <a:r>
              <a:rPr sz="1168" spc="-4" dirty="0"/>
              <a:t>LI</a:t>
            </a:r>
            <a:r>
              <a:rPr sz="1168" spc="-128" dirty="0"/>
              <a:t>V</a:t>
            </a:r>
            <a:r>
              <a:rPr sz="1168" spc="-4" dirty="0"/>
              <a:t>A)</a:t>
            </a:r>
            <a:endParaRPr sz="1168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08057" y="1940636"/>
            <a:ext cx="7230035" cy="1471405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marR="4482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Comisiones</a:t>
            </a:r>
            <a:r>
              <a:rPr sz="1765" spc="7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7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otras</a:t>
            </a:r>
            <a:r>
              <a:rPr sz="1765" spc="7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contraprestaciones</a:t>
            </a:r>
            <a:r>
              <a:rPr sz="1765" spc="8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71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créditos</a:t>
            </a:r>
            <a:r>
              <a:rPr sz="1765" spc="7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hipotecarios</a:t>
            </a:r>
            <a:r>
              <a:rPr sz="1765" spc="7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casa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habitación.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Comisiones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las</a:t>
            </a:r>
            <a:r>
              <a:rPr sz="1765" spc="-9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AFORES.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spcBef>
                <a:spcPts val="424"/>
              </a:spcBef>
              <a:buChar char="•"/>
              <a:tabLst>
                <a:tab pos="313190" algn="l"/>
                <a:tab pos="313750" algn="l"/>
                <a:tab pos="1410193" algn="l"/>
                <a:tab pos="2499914" algn="l"/>
                <a:tab pos="3443404" algn="l"/>
                <a:tab pos="4358881" algn="l"/>
                <a:tab pos="4826144" algn="l"/>
                <a:tab pos="6265471" algn="l"/>
                <a:tab pos="6931630" algn="l"/>
              </a:tabLst>
            </a:pP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48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vicios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22" dirty="0">
                <a:latin typeface="Arial MT"/>
                <a:cs typeface="Arial MT"/>
              </a:rPr>
              <a:t>g</a:t>
            </a:r>
            <a:r>
              <a:rPr sz="1765" spc="-27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-4" dirty="0">
                <a:latin typeface="Arial MT"/>
                <a:cs typeface="Arial MT"/>
              </a:rPr>
              <a:t>tui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31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,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62" dirty="0">
                <a:latin typeface="Arial MT"/>
                <a:cs typeface="Arial MT"/>
              </a:rPr>
              <a:t>e</a:t>
            </a:r>
            <a:r>
              <a:rPr sz="1765" spc="-79" dirty="0">
                <a:latin typeface="Arial MT"/>
                <a:cs typeface="Arial MT"/>
              </a:rPr>
              <a:t>x</a:t>
            </a:r>
            <a:r>
              <a:rPr sz="1765" spc="-9" dirty="0">
                <a:latin typeface="Arial MT"/>
                <a:cs typeface="Arial MT"/>
              </a:rPr>
              <a:t>c</a:t>
            </a:r>
            <a:r>
              <a:rPr sz="1765" spc="-4" dirty="0">
                <a:latin typeface="Arial MT"/>
                <a:cs typeface="Arial MT"/>
              </a:rPr>
              <a:t>ep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c</a:t>
            </a:r>
            <a:r>
              <a:rPr sz="1765" spc="-4" dirty="0">
                <a:latin typeface="Arial MT"/>
                <a:cs typeface="Arial MT"/>
              </a:rPr>
              <a:t>uando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los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bene</a:t>
            </a:r>
            <a:r>
              <a:rPr sz="1765" spc="-31" dirty="0">
                <a:latin typeface="Arial MT"/>
                <a:cs typeface="Arial MT"/>
              </a:rPr>
              <a:t>f</a:t>
            </a:r>
            <a:r>
              <a:rPr sz="1765" spc="-4" dirty="0">
                <a:latin typeface="Arial MT"/>
                <a:cs typeface="Arial MT"/>
              </a:rPr>
              <a:t>icia</a:t>
            </a:r>
            <a:r>
              <a:rPr sz="1765" spc="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ios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ean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los  </a:t>
            </a:r>
            <a:r>
              <a:rPr sz="1765" spc="-13" dirty="0">
                <a:latin typeface="Arial MT"/>
                <a:cs typeface="Arial MT"/>
              </a:rPr>
              <a:t>miembros,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socios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spc="-9" dirty="0">
                <a:latin typeface="Arial MT"/>
                <a:cs typeface="Arial MT"/>
              </a:rPr>
              <a:t>asociados.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29166" y="4037846"/>
            <a:ext cx="3414993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  <a:tabLst>
                <a:tab pos="792218" algn="l"/>
                <a:tab pos="1886981" algn="l"/>
                <a:tab pos="3278685" algn="l"/>
              </a:tabLst>
            </a:pPr>
            <a:r>
              <a:rPr sz="1765" spc="-9" dirty="0">
                <a:latin typeface="Arial MT"/>
                <a:cs typeface="Arial MT"/>
              </a:rPr>
              <a:t>á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as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urbana</a:t>
            </a:r>
            <a:r>
              <a:rPr sz="1765" spc="-35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,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su</a:t>
            </a:r>
            <a:r>
              <a:rPr sz="1765" spc="-44" dirty="0">
                <a:latin typeface="Arial MT"/>
                <a:cs typeface="Arial MT"/>
              </a:rPr>
              <a:t>b</a:t>
            </a:r>
            <a:r>
              <a:rPr sz="1765" spc="-9" dirty="0">
                <a:latin typeface="Arial MT"/>
                <a:cs typeface="Arial MT"/>
              </a:rPr>
              <a:t>u</a:t>
            </a:r>
            <a:r>
              <a:rPr sz="1765" spc="-4" dirty="0">
                <a:latin typeface="Arial MT"/>
                <a:cs typeface="Arial MT"/>
              </a:rPr>
              <a:t>rbanas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o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25597" y="3768949"/>
            <a:ext cx="4613461" cy="553975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R="4482" algn="r">
              <a:spcBef>
                <a:spcPts val="83"/>
              </a:spcBef>
              <a:tabLst>
                <a:tab pos="1096444" algn="l"/>
                <a:tab pos="1621413" algn="l"/>
                <a:tab pos="2813663" algn="l"/>
                <a:tab pos="3464133" algn="l"/>
                <a:tab pos="3977339" algn="l"/>
              </a:tabLst>
            </a:pPr>
            <a:r>
              <a:rPr sz="1765" spc="-18" dirty="0">
                <a:latin typeface="Arial MT"/>
                <a:cs typeface="Arial MT"/>
              </a:rPr>
              <a:t>terrestre	</a:t>
            </a:r>
            <a:r>
              <a:rPr sz="1765" spc="-4" dirty="0">
                <a:latin typeface="Arial MT"/>
                <a:cs typeface="Arial MT"/>
              </a:rPr>
              <a:t>de	</a:t>
            </a:r>
            <a:r>
              <a:rPr sz="1765" spc="-13" dirty="0">
                <a:latin typeface="Arial MT"/>
                <a:cs typeface="Arial MT"/>
              </a:rPr>
              <a:t>personas	</a:t>
            </a:r>
            <a:r>
              <a:rPr sz="1765" spc="-4" dirty="0">
                <a:latin typeface="Arial MT"/>
                <a:cs typeface="Arial MT"/>
              </a:rPr>
              <a:t>que	se	</a:t>
            </a:r>
            <a:r>
              <a:rPr sz="1765" spc="-18" dirty="0">
                <a:latin typeface="Arial MT"/>
                <a:cs typeface="Arial MT"/>
              </a:rPr>
              <a:t>preste</a:t>
            </a:r>
            <a:endParaRPr sz="1765">
              <a:latin typeface="Arial MT"/>
              <a:cs typeface="Arial MT"/>
            </a:endParaRPr>
          </a:p>
          <a:p>
            <a:pPr marR="4482" algn="r">
              <a:tabLst>
                <a:tab pos="474546" algn="l"/>
              </a:tabLst>
            </a:pPr>
            <a:r>
              <a:rPr sz="1765" spc="-4" dirty="0">
                <a:latin typeface="Arial MT"/>
                <a:cs typeface="Arial MT"/>
              </a:rPr>
              <a:t>en	</a:t>
            </a:r>
            <a:r>
              <a:rPr sz="1765" spc="-9" dirty="0">
                <a:latin typeface="Arial MT"/>
                <a:cs typeface="Arial MT"/>
              </a:rPr>
              <a:t>zonas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8056" y="3392360"/>
            <a:ext cx="5492003" cy="1203376"/>
          </a:xfrm>
          <a:prstGeom prst="rect">
            <a:avLst/>
          </a:prstGeom>
        </p:spPr>
        <p:txBody>
          <a:bodyPr vert="horz" wrap="square" lIns="0" tIns="64994" rIns="0" bIns="0" rtlCol="0">
            <a:spAutoFit/>
          </a:bodyPr>
          <a:lstStyle/>
          <a:p>
            <a:pPr marL="313190" indent="-302545" algn="just">
              <a:spcBef>
                <a:spcPts val="512"/>
              </a:spcBef>
              <a:buChar char="•"/>
              <a:tabLst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Enseñanza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pública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-9" dirty="0">
                <a:latin typeface="Arial MT"/>
                <a:cs typeface="Arial MT"/>
              </a:rPr>
              <a:t> privada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reconocida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 la </a:t>
            </a:r>
            <a:r>
              <a:rPr sz="1765" spc="-83" dirty="0">
                <a:latin typeface="Arial MT"/>
                <a:cs typeface="Arial MT"/>
              </a:rPr>
              <a:t>SEP.</a:t>
            </a:r>
            <a:endParaRPr sz="1765">
              <a:latin typeface="Arial MT"/>
              <a:cs typeface="Arial MT"/>
            </a:endParaRPr>
          </a:p>
          <a:p>
            <a:pPr marL="313190" marR="3131895" indent="-302545" algn="just">
              <a:spcBef>
                <a:spcPts val="419"/>
              </a:spcBef>
              <a:buChar char="•"/>
              <a:tabLst>
                <a:tab pos="313750" algn="l"/>
              </a:tabLst>
            </a:pPr>
            <a:r>
              <a:rPr sz="1765" spc="-27" dirty="0">
                <a:latin typeface="Arial MT"/>
                <a:cs typeface="Arial MT"/>
              </a:rPr>
              <a:t>Transporte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público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exclusivamente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metropolitanas.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8057" y="4629372"/>
            <a:ext cx="7230035" cy="876883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marR="4482" indent="-302545">
              <a:spcBef>
                <a:spcPts val="83"/>
              </a:spcBef>
              <a:buChar char="•"/>
              <a:tabLst>
                <a:tab pos="313190" algn="l"/>
                <a:tab pos="313750" algn="l"/>
                <a:tab pos="1483028" algn="l"/>
                <a:tab pos="2469099" algn="l"/>
                <a:tab pos="3852399" algn="l"/>
                <a:tab pos="4213212" algn="l"/>
                <a:tab pos="5961806" algn="l"/>
                <a:tab pos="6397695" algn="l"/>
              </a:tabLst>
            </a:pPr>
            <a:r>
              <a:rPr sz="1765" spc="-22" dirty="0">
                <a:latin typeface="Arial MT"/>
                <a:cs typeface="Arial MT"/>
              </a:rPr>
              <a:t>Transporte	</a:t>
            </a:r>
            <a:r>
              <a:rPr sz="1765" dirty="0">
                <a:latin typeface="Arial MT"/>
                <a:cs typeface="Arial MT"/>
              </a:rPr>
              <a:t>marítimo	</a:t>
            </a:r>
            <a:r>
              <a:rPr sz="1765" spc="-4" dirty="0">
                <a:latin typeface="Arial MT"/>
                <a:cs typeface="Arial MT"/>
              </a:rPr>
              <a:t>internacional	de	bienes</a:t>
            </a:r>
            <a:r>
              <a:rPr sz="1765" spc="410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prestado	</a:t>
            </a:r>
            <a:r>
              <a:rPr sz="1765" spc="-4" dirty="0">
                <a:latin typeface="Arial MT"/>
                <a:cs typeface="Arial MT"/>
              </a:rPr>
              <a:t>por	R.E.</a:t>
            </a:r>
            <a:r>
              <a:rPr sz="1765" spc="21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sin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establecimiento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permanente,</a:t>
            </a:r>
            <a:r>
              <a:rPr sz="1765" spc="-4" dirty="0">
                <a:latin typeface="Arial MT"/>
                <a:cs typeface="Arial MT"/>
              </a:rPr>
              <a:t> no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aplica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 </a:t>
            </a:r>
            <a:r>
              <a:rPr sz="1765" spc="-13" dirty="0">
                <a:latin typeface="Arial MT"/>
                <a:cs typeface="Arial MT"/>
              </a:rPr>
              <a:t>cabotaje.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Seguros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agropecuarios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de vida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créditos.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1860" y="687086"/>
            <a:ext cx="7088280" cy="432200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8"/>
              </a:spcBef>
            </a:pPr>
            <a:r>
              <a:rPr sz="2735" spc="-22" dirty="0"/>
              <a:t>EXENTOS</a:t>
            </a:r>
            <a:r>
              <a:rPr sz="2735" spc="-9" dirty="0"/>
              <a:t> </a:t>
            </a:r>
            <a:r>
              <a:rPr sz="2735" spc="-4" dirty="0"/>
              <a:t>EN</a:t>
            </a:r>
            <a:r>
              <a:rPr sz="2735" spc="-9" dirty="0"/>
              <a:t> </a:t>
            </a:r>
            <a:r>
              <a:rPr sz="2735" spc="-53" dirty="0"/>
              <a:t>PRESTACIÓN</a:t>
            </a:r>
            <a:r>
              <a:rPr sz="2735" spc="-9" dirty="0"/>
              <a:t> </a:t>
            </a:r>
            <a:r>
              <a:rPr sz="2735" spc="-4" dirty="0"/>
              <a:t>DE</a:t>
            </a:r>
            <a:r>
              <a:rPr sz="2735" spc="-9" dirty="0"/>
              <a:t> </a:t>
            </a:r>
            <a:r>
              <a:rPr sz="2735" spc="-22" dirty="0"/>
              <a:t>SERVICIOS</a:t>
            </a:r>
            <a:endParaRPr sz="273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27767" y="1269520"/>
            <a:ext cx="9246559" cy="4608350"/>
          </a:xfrm>
          <a:prstGeom prst="rect">
            <a:avLst/>
          </a:prstGeom>
        </p:spPr>
        <p:txBody>
          <a:bodyPr vert="horz" wrap="square" lIns="0" tIns="80682" rIns="0" bIns="0" rtlCol="0">
            <a:spAutoFit/>
          </a:bodyPr>
          <a:lstStyle/>
          <a:p>
            <a:pPr marR="355210" algn="ctr">
              <a:spcBef>
                <a:spcPts val="636"/>
              </a:spcBef>
            </a:pPr>
            <a:r>
              <a:rPr sz="1500" spc="-9" dirty="0">
                <a:latin typeface="Arial MT"/>
                <a:cs typeface="Arial MT"/>
              </a:rPr>
              <a:t>(A</a:t>
            </a:r>
            <a:r>
              <a:rPr sz="1500" spc="-53" dirty="0">
                <a:latin typeface="Arial MT"/>
                <a:cs typeface="Arial MT"/>
              </a:rPr>
              <a:t>R</a:t>
            </a:r>
            <a:r>
              <a:rPr sz="1500" spc="-194" dirty="0">
                <a:latin typeface="Arial MT"/>
                <a:cs typeface="Arial MT"/>
              </a:rPr>
              <a:t>T</a:t>
            </a:r>
            <a:r>
              <a:rPr sz="1500" dirty="0">
                <a:latin typeface="Arial MT"/>
                <a:cs typeface="Arial MT"/>
              </a:rPr>
              <a:t>.</a:t>
            </a:r>
            <a:r>
              <a:rPr sz="1500" spc="-97" dirty="0">
                <a:latin typeface="Arial MT"/>
                <a:cs typeface="Arial MT"/>
              </a:rPr>
              <a:t> </a:t>
            </a:r>
            <a:r>
              <a:rPr sz="1500" spc="-71" dirty="0">
                <a:latin typeface="Arial MT"/>
                <a:cs typeface="Arial MT"/>
              </a:rPr>
              <a:t>1</a:t>
            </a:r>
            <a:r>
              <a:rPr sz="1500" spc="-4" dirty="0">
                <a:latin typeface="Arial MT"/>
                <a:cs typeface="Arial MT"/>
              </a:rPr>
              <a:t>5</a:t>
            </a:r>
            <a:r>
              <a:rPr sz="1500" spc="-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LI</a:t>
            </a:r>
            <a:r>
              <a:rPr sz="1500" spc="-128" dirty="0">
                <a:latin typeface="Arial MT"/>
                <a:cs typeface="Arial MT"/>
              </a:rPr>
              <a:t>V</a:t>
            </a:r>
            <a:r>
              <a:rPr sz="1500" spc="-4" dirty="0">
                <a:latin typeface="Arial MT"/>
                <a:cs typeface="Arial MT"/>
              </a:rPr>
              <a:t>A</a:t>
            </a:r>
            <a:r>
              <a:rPr sz="1500" dirty="0">
                <a:latin typeface="Arial MT"/>
                <a:cs typeface="Arial MT"/>
              </a:rPr>
              <a:t>)</a:t>
            </a:r>
          </a:p>
          <a:p>
            <a:pPr marL="313190" indent="-302545">
              <a:spcBef>
                <a:spcPts val="609"/>
              </a:spcBef>
              <a:buChar char="•"/>
              <a:tabLst>
                <a:tab pos="313190" algn="l"/>
                <a:tab pos="313750" algn="l"/>
              </a:tabLst>
            </a:pPr>
            <a:r>
              <a:rPr sz="1500" spc="-18" dirty="0">
                <a:latin typeface="Arial MT"/>
                <a:cs typeface="Arial MT"/>
              </a:rPr>
              <a:t>Intereses.</a:t>
            </a:r>
            <a:endParaRPr sz="1500" dirty="0">
              <a:latin typeface="Arial MT"/>
              <a:cs typeface="Arial MT"/>
            </a:endParaRPr>
          </a:p>
          <a:p>
            <a:pPr marL="666719" lvl="1" indent="-252681">
              <a:spcBef>
                <a:spcPts val="387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Deriven</a:t>
            </a:r>
            <a:r>
              <a:rPr sz="1500" spc="-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 operaciones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18" dirty="0">
                <a:latin typeface="Arial MT"/>
                <a:cs typeface="Arial MT"/>
              </a:rPr>
              <a:t>exentas</a:t>
            </a:r>
            <a:r>
              <a:rPr sz="1500" spc="-4" dirty="0">
                <a:latin typeface="Arial MT"/>
                <a:cs typeface="Arial MT"/>
              </a:rPr>
              <a:t> o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8" dirty="0">
                <a:latin typeface="Arial MT"/>
                <a:cs typeface="Arial MT"/>
              </a:rPr>
              <a:t>gravadas</a:t>
            </a:r>
            <a:r>
              <a:rPr sz="1500" spc="-4" dirty="0">
                <a:latin typeface="Arial MT"/>
                <a:cs typeface="Arial MT"/>
              </a:rPr>
              <a:t> a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tasa</a:t>
            </a:r>
            <a:r>
              <a:rPr sz="1500" spc="-4" dirty="0">
                <a:latin typeface="Arial MT"/>
                <a:cs typeface="Arial MT"/>
              </a:rPr>
              <a:t> </a:t>
            </a:r>
            <a:r>
              <a:rPr sz="1500" spc="-22" dirty="0">
                <a:latin typeface="Arial MT"/>
                <a:cs typeface="Arial MT"/>
              </a:rPr>
              <a:t>cero.</a:t>
            </a:r>
            <a:endParaRPr sz="1500" dirty="0">
              <a:latin typeface="Arial MT"/>
              <a:cs typeface="Arial MT"/>
            </a:endParaRPr>
          </a:p>
          <a:p>
            <a:pPr marL="666719" marR="5603" lvl="1" indent="-252120">
              <a:spcBef>
                <a:spcPts val="380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9" dirty="0">
                <a:latin typeface="Arial MT"/>
                <a:cs typeface="Arial MT"/>
              </a:rPr>
              <a:t>Reciban</a:t>
            </a:r>
            <a:r>
              <a:rPr sz="1500" spc="-4" dirty="0">
                <a:latin typeface="Arial MT"/>
                <a:cs typeface="Arial MT"/>
              </a:rPr>
              <a:t> o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paguen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en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operaciones</a:t>
            </a:r>
            <a:r>
              <a:rPr sz="1500" spc="-4" dirty="0">
                <a:latin typeface="Arial MT"/>
                <a:cs typeface="Arial MT"/>
              </a:rPr>
              <a:t> de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financiamiento</a:t>
            </a:r>
            <a:r>
              <a:rPr sz="1500" spc="-4" dirty="0">
                <a:latin typeface="Arial MT"/>
                <a:cs typeface="Arial MT"/>
              </a:rPr>
              <a:t> que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requieran </a:t>
            </a:r>
            <a:r>
              <a:rPr sz="1500" spc="-43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autorización</a:t>
            </a:r>
            <a:r>
              <a:rPr sz="1500" spc="-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-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la </a:t>
            </a:r>
            <a:r>
              <a:rPr sz="1500" spc="-62" dirty="0">
                <a:latin typeface="Arial MT"/>
                <a:cs typeface="Arial MT"/>
              </a:rPr>
              <a:t>SHCP.</a:t>
            </a:r>
            <a:endParaRPr sz="1500" dirty="0">
              <a:latin typeface="Arial MT"/>
              <a:cs typeface="Arial MT"/>
            </a:endParaRPr>
          </a:p>
          <a:p>
            <a:pPr marL="1019686" lvl="2" indent="-201696">
              <a:spcBef>
                <a:spcPts val="309"/>
              </a:spcBef>
              <a:buChar char="•"/>
              <a:tabLst>
                <a:tab pos="1019127" algn="l"/>
                <a:tab pos="1019686" algn="l"/>
              </a:tabLst>
            </a:pPr>
            <a:r>
              <a:rPr sz="1500" spc="-4" dirty="0">
                <a:latin typeface="Arial MT"/>
                <a:cs typeface="Arial MT"/>
              </a:rPr>
              <a:t>Instituciones</a:t>
            </a:r>
            <a:r>
              <a:rPr sz="1500" spc="-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-9" dirty="0">
                <a:latin typeface="Arial MT"/>
                <a:cs typeface="Arial MT"/>
              </a:rPr>
              <a:t> </a:t>
            </a:r>
            <a:r>
              <a:rPr sz="1500" spc="-18" dirty="0">
                <a:latin typeface="Arial MT"/>
                <a:cs typeface="Arial MT"/>
              </a:rPr>
              <a:t>crédito.</a:t>
            </a:r>
            <a:endParaRPr sz="1500" dirty="0">
              <a:latin typeface="Arial MT"/>
              <a:cs typeface="Arial MT"/>
            </a:endParaRPr>
          </a:p>
          <a:p>
            <a:pPr marL="1019686" lvl="2" indent="-201696">
              <a:spcBef>
                <a:spcPts val="300"/>
              </a:spcBef>
              <a:buChar char="•"/>
              <a:tabLst>
                <a:tab pos="1019127" algn="l"/>
                <a:tab pos="1019686" algn="l"/>
              </a:tabLst>
            </a:pPr>
            <a:r>
              <a:rPr sz="1500" spc="-4" dirty="0">
                <a:latin typeface="Arial MT"/>
                <a:cs typeface="Arial MT"/>
              </a:rPr>
              <a:t>Uniones</a:t>
            </a:r>
            <a:r>
              <a:rPr sz="1500" spc="-27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-18" dirty="0">
                <a:latin typeface="Arial MT"/>
                <a:cs typeface="Arial MT"/>
              </a:rPr>
              <a:t> crédito.</a:t>
            </a:r>
            <a:endParaRPr sz="1500" dirty="0">
              <a:latin typeface="Arial MT"/>
              <a:cs typeface="Arial MT"/>
            </a:endParaRPr>
          </a:p>
          <a:p>
            <a:pPr marL="1019686" lvl="2" indent="-201696">
              <a:spcBef>
                <a:spcPts val="295"/>
              </a:spcBef>
              <a:buChar char="•"/>
              <a:tabLst>
                <a:tab pos="1019127" algn="l"/>
                <a:tab pos="1019686" algn="l"/>
              </a:tabLst>
            </a:pPr>
            <a:r>
              <a:rPr sz="1500" spc="-4" dirty="0">
                <a:latin typeface="Arial MT"/>
                <a:cs typeface="Arial MT"/>
              </a:rPr>
              <a:t>Sociedades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financieras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 </a:t>
            </a:r>
            <a:r>
              <a:rPr sz="1500" spc="-9" dirty="0">
                <a:latin typeface="Arial MT"/>
                <a:cs typeface="Arial MT"/>
              </a:rPr>
              <a:t>objeto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limitado.</a:t>
            </a:r>
            <a:endParaRPr sz="1500" dirty="0">
              <a:latin typeface="Arial MT"/>
              <a:cs typeface="Arial MT"/>
            </a:endParaRPr>
          </a:p>
          <a:p>
            <a:pPr marL="1019686" lvl="2" indent="-201696">
              <a:spcBef>
                <a:spcPts val="295"/>
              </a:spcBef>
              <a:buChar char="•"/>
              <a:tabLst>
                <a:tab pos="1019127" algn="l"/>
                <a:tab pos="1019686" algn="l"/>
              </a:tabLst>
            </a:pPr>
            <a:r>
              <a:rPr sz="1500" spc="-4" dirty="0">
                <a:latin typeface="Arial MT"/>
                <a:cs typeface="Arial MT"/>
              </a:rPr>
              <a:t>Sociedades</a:t>
            </a:r>
            <a:r>
              <a:rPr sz="1500" spc="-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ahorro</a:t>
            </a:r>
            <a:r>
              <a:rPr sz="1500" spc="-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spc="-9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préstamo.</a:t>
            </a:r>
            <a:endParaRPr sz="1500" dirty="0">
              <a:latin typeface="Arial MT"/>
              <a:cs typeface="Arial MT"/>
            </a:endParaRPr>
          </a:p>
          <a:p>
            <a:pPr marL="1019686" lvl="2" indent="-201696">
              <a:spcBef>
                <a:spcPts val="295"/>
              </a:spcBef>
              <a:buChar char="•"/>
              <a:tabLst>
                <a:tab pos="1019127" algn="l"/>
                <a:tab pos="1019686" algn="l"/>
              </a:tabLst>
            </a:pPr>
            <a:r>
              <a:rPr sz="1500" spc="-4" dirty="0">
                <a:latin typeface="Arial MT"/>
                <a:cs typeface="Arial MT"/>
              </a:rPr>
              <a:t>Empresas</a:t>
            </a:r>
            <a:r>
              <a:rPr sz="1500" spc="-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-13" dirty="0">
                <a:latin typeface="Arial MT"/>
                <a:cs typeface="Arial MT"/>
              </a:rPr>
              <a:t> factoraje</a:t>
            </a:r>
            <a:r>
              <a:rPr sz="1500" spc="-27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financiero.</a:t>
            </a:r>
            <a:endParaRPr sz="1500" dirty="0">
              <a:latin typeface="Arial MT"/>
              <a:cs typeface="Arial MT"/>
            </a:endParaRPr>
          </a:p>
          <a:p>
            <a:pPr marL="1019686" lvl="2" indent="-201696">
              <a:spcBef>
                <a:spcPts val="295"/>
              </a:spcBef>
              <a:buChar char="•"/>
              <a:tabLst>
                <a:tab pos="1019127" algn="l"/>
                <a:tab pos="1019686" algn="l"/>
              </a:tabLst>
            </a:pPr>
            <a:r>
              <a:rPr sz="1500" spc="-4" dirty="0">
                <a:latin typeface="Arial MT"/>
                <a:cs typeface="Arial MT"/>
              </a:rPr>
              <a:t>Almacenes</a:t>
            </a:r>
            <a:r>
              <a:rPr sz="1500" spc="-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generales</a:t>
            </a:r>
            <a:r>
              <a:rPr sz="1500" spc="-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-13" dirty="0">
                <a:latin typeface="Arial MT"/>
                <a:cs typeface="Arial MT"/>
              </a:rPr>
              <a:t> depósito.</a:t>
            </a:r>
            <a:endParaRPr sz="1500" dirty="0">
              <a:latin typeface="Arial MT"/>
              <a:cs typeface="Arial MT"/>
            </a:endParaRPr>
          </a:p>
          <a:p>
            <a:pPr marL="1019686" lvl="2" indent="-201696">
              <a:spcBef>
                <a:spcPts val="300"/>
              </a:spcBef>
              <a:buChar char="•"/>
              <a:tabLst>
                <a:tab pos="1019127" algn="l"/>
                <a:tab pos="1019686" algn="l"/>
              </a:tabLst>
            </a:pPr>
            <a:r>
              <a:rPr sz="1500" spc="-4" dirty="0">
                <a:latin typeface="Arial MT"/>
                <a:cs typeface="Arial MT"/>
              </a:rPr>
              <a:t>Descuento</a:t>
            </a:r>
            <a:r>
              <a:rPr sz="1500" spc="-35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documentos</a:t>
            </a:r>
            <a:r>
              <a:rPr sz="1500" spc="-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pendientes</a:t>
            </a:r>
            <a:r>
              <a:rPr sz="1500" spc="-27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18" dirty="0">
                <a:latin typeface="Arial MT"/>
                <a:cs typeface="Arial MT"/>
              </a:rPr>
              <a:t>cobro.</a:t>
            </a:r>
            <a:endParaRPr sz="1500" dirty="0">
              <a:latin typeface="Arial MT"/>
              <a:cs typeface="Arial MT"/>
            </a:endParaRPr>
          </a:p>
          <a:p>
            <a:pPr marL="1019686" lvl="2" indent="-201696">
              <a:spcBef>
                <a:spcPts val="295"/>
              </a:spcBef>
              <a:buChar char="•"/>
              <a:tabLst>
                <a:tab pos="1019127" algn="l"/>
                <a:tab pos="1019686" algn="l"/>
              </a:tabLst>
            </a:pPr>
            <a:r>
              <a:rPr sz="1500" spc="-4" dirty="0">
                <a:latin typeface="Arial MT"/>
                <a:cs typeface="Arial MT"/>
              </a:rPr>
              <a:t>Comisiones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 los</a:t>
            </a:r>
            <a:r>
              <a:rPr sz="1500" spc="-9" dirty="0">
                <a:latin typeface="Arial MT"/>
                <a:cs typeface="Arial MT"/>
              </a:rPr>
              <a:t> agentes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 estas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operaciones.</a:t>
            </a:r>
            <a:endParaRPr sz="1500" dirty="0">
              <a:latin typeface="Arial MT"/>
              <a:cs typeface="Arial MT"/>
            </a:endParaRPr>
          </a:p>
          <a:p>
            <a:pPr marL="1019686" marR="6163" lvl="2" indent="-201696">
              <a:spcBef>
                <a:spcPts val="295"/>
              </a:spcBef>
              <a:buChar char="•"/>
              <a:tabLst>
                <a:tab pos="1019127" algn="l"/>
                <a:tab pos="1019686" algn="l"/>
                <a:tab pos="3633335" algn="l"/>
              </a:tabLst>
            </a:pPr>
            <a:r>
              <a:rPr sz="1500" spc="-4" dirty="0">
                <a:latin typeface="Arial MT"/>
                <a:cs typeface="Arial MT"/>
              </a:rPr>
              <a:t>La</a:t>
            </a:r>
            <a:r>
              <a:rPr sz="1500" spc="349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exención</a:t>
            </a:r>
            <a:r>
              <a:rPr sz="1500" spc="35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no</a:t>
            </a:r>
            <a:r>
              <a:rPr sz="1500" spc="35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aplica</a:t>
            </a:r>
            <a:r>
              <a:rPr sz="1500" spc="35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</a:t>
            </a:r>
            <a:r>
              <a:rPr sz="1500" spc="353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créditos	</a:t>
            </a:r>
            <a:r>
              <a:rPr sz="1500" spc="-4" dirty="0">
                <a:latin typeface="Arial MT"/>
                <a:cs typeface="Arial MT"/>
              </a:rPr>
              <a:t>a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personas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físicas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que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no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realicen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actividades </a:t>
            </a:r>
            <a:r>
              <a:rPr sz="1500" spc="-33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empresariales,</a:t>
            </a:r>
            <a:r>
              <a:rPr sz="1500" spc="-18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servicios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profesionales </a:t>
            </a:r>
            <a:r>
              <a:rPr sz="1500" spc="-4" dirty="0">
                <a:latin typeface="Arial MT"/>
                <a:cs typeface="Arial MT"/>
              </a:rPr>
              <a:t>u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otorguen</a:t>
            </a:r>
            <a:r>
              <a:rPr sz="1500" spc="-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el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uso</a:t>
            </a:r>
            <a:r>
              <a:rPr sz="1500" spc="-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o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goce</a:t>
            </a:r>
            <a:r>
              <a:rPr sz="1500" spc="-9" dirty="0">
                <a:latin typeface="Arial MT"/>
                <a:cs typeface="Arial MT"/>
              </a:rPr>
              <a:t> temporal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 </a:t>
            </a:r>
            <a:r>
              <a:rPr sz="1500" spc="-9" dirty="0">
                <a:latin typeface="Arial MT"/>
                <a:cs typeface="Arial MT"/>
              </a:rPr>
              <a:t>inmuebles.</a:t>
            </a:r>
            <a:endParaRPr sz="1500" dirty="0">
              <a:latin typeface="Arial MT"/>
              <a:cs typeface="Arial MT"/>
            </a:endParaRPr>
          </a:p>
          <a:p>
            <a:pPr marL="1019686" marR="4482" lvl="2" indent="-201696">
              <a:spcBef>
                <a:spcPts val="295"/>
              </a:spcBef>
              <a:buChar char="•"/>
              <a:tabLst>
                <a:tab pos="1019127" algn="l"/>
                <a:tab pos="1019686" algn="l"/>
              </a:tabLst>
            </a:pPr>
            <a:r>
              <a:rPr sz="1500" spc="-22" dirty="0">
                <a:latin typeface="Arial MT"/>
                <a:cs typeface="Arial MT"/>
              </a:rPr>
              <a:t>Para</a:t>
            </a:r>
            <a:r>
              <a:rPr sz="1500" spc="10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los</a:t>
            </a:r>
            <a:r>
              <a:rPr sz="1500" spc="97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que</a:t>
            </a:r>
            <a:r>
              <a:rPr sz="1500" spc="9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realicen</a:t>
            </a:r>
            <a:r>
              <a:rPr sz="1500" spc="10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las</a:t>
            </a:r>
            <a:r>
              <a:rPr sz="1500" spc="97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actividades</a:t>
            </a:r>
            <a:r>
              <a:rPr sz="1500" spc="101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anteriores</a:t>
            </a:r>
            <a:r>
              <a:rPr sz="1500" spc="10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aplica</a:t>
            </a:r>
            <a:r>
              <a:rPr sz="1500" spc="10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la</a:t>
            </a:r>
            <a:r>
              <a:rPr sz="1500" spc="93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exención</a:t>
            </a:r>
            <a:r>
              <a:rPr sz="1500" spc="10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solo</a:t>
            </a:r>
            <a:r>
              <a:rPr sz="1500" spc="106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si</a:t>
            </a:r>
            <a:r>
              <a:rPr sz="1500" spc="9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el</a:t>
            </a:r>
            <a:r>
              <a:rPr sz="1500" spc="97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crédito</a:t>
            </a:r>
            <a:r>
              <a:rPr sz="1500" spc="9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es </a:t>
            </a:r>
            <a:r>
              <a:rPr sz="1500" spc="-33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para</a:t>
            </a:r>
            <a:r>
              <a:rPr sz="1500" spc="-22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inversión,</a:t>
            </a:r>
            <a:r>
              <a:rPr sz="1500" spc="-22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créditos</a:t>
            </a:r>
            <a:r>
              <a:rPr sz="1500" spc="-18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refaccionarios,</a:t>
            </a:r>
            <a:r>
              <a:rPr sz="1500" spc="-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-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habilitación</a:t>
            </a:r>
            <a:r>
              <a:rPr sz="1500" spc="-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o </a:t>
            </a:r>
            <a:r>
              <a:rPr sz="1500" spc="-18" dirty="0">
                <a:latin typeface="Arial MT"/>
                <a:cs typeface="Arial MT"/>
              </a:rPr>
              <a:t>avió.</a:t>
            </a:r>
            <a:endParaRPr sz="1500" dirty="0">
              <a:latin typeface="Arial MT"/>
              <a:cs typeface="Arial MT"/>
            </a:endParaRPr>
          </a:p>
          <a:p>
            <a:pPr marL="1019686" lvl="2" indent="-201696">
              <a:spcBef>
                <a:spcPts val="295"/>
              </a:spcBef>
              <a:buChar char="•"/>
              <a:tabLst>
                <a:tab pos="1019127" algn="l"/>
                <a:tab pos="1019686" algn="l"/>
              </a:tabLst>
            </a:pPr>
            <a:r>
              <a:rPr sz="1500" spc="-4" dirty="0">
                <a:latin typeface="Arial MT"/>
                <a:cs typeface="Arial MT"/>
              </a:rPr>
              <a:t>No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aplica</a:t>
            </a:r>
            <a:r>
              <a:rPr sz="1500" spc="-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esta</a:t>
            </a:r>
            <a:r>
              <a:rPr sz="1500" spc="-9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exención</a:t>
            </a:r>
            <a:r>
              <a:rPr sz="1500" spc="-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tarjetas</a:t>
            </a:r>
            <a:r>
              <a:rPr sz="1500" spc="-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 </a:t>
            </a:r>
            <a:r>
              <a:rPr sz="1500" spc="-18" dirty="0">
                <a:latin typeface="Arial MT"/>
                <a:cs typeface="Arial MT"/>
              </a:rPr>
              <a:t>crédito.</a:t>
            </a:r>
            <a:endParaRPr sz="15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3440" y="1972849"/>
            <a:ext cx="9770375" cy="3765623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pc="-13" dirty="0">
                <a:latin typeface="Arial MT"/>
                <a:cs typeface="Arial MT"/>
              </a:rPr>
              <a:t>Intereses</a:t>
            </a:r>
            <a:endParaRPr dirty="0">
              <a:latin typeface="Arial MT"/>
              <a:cs typeface="Arial MT"/>
            </a:endParaRPr>
          </a:p>
          <a:p>
            <a:pPr marL="666719" lvl="1" indent="-252681">
              <a:spcBef>
                <a:spcPts val="9"/>
              </a:spcBef>
              <a:buChar char="–"/>
              <a:tabLst>
                <a:tab pos="666158" algn="l"/>
                <a:tab pos="666719" algn="l"/>
              </a:tabLst>
            </a:pPr>
            <a:r>
              <a:rPr spc="-9" dirty="0">
                <a:latin typeface="Arial MT"/>
                <a:cs typeface="Arial MT"/>
              </a:rPr>
              <a:t>Reciban </a:t>
            </a:r>
            <a:r>
              <a:rPr spc="-4" dirty="0">
                <a:latin typeface="Arial MT"/>
                <a:cs typeface="Arial MT"/>
              </a:rPr>
              <a:t>por</a:t>
            </a:r>
            <a:r>
              <a:rPr spc="4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operaciones de </a:t>
            </a:r>
            <a:r>
              <a:rPr spc="-9" dirty="0">
                <a:latin typeface="Arial MT"/>
                <a:cs typeface="Arial MT"/>
              </a:rPr>
              <a:t>financiamiento</a:t>
            </a:r>
            <a:r>
              <a:rPr dirty="0">
                <a:latin typeface="Arial MT"/>
                <a:cs typeface="Arial MT"/>
              </a:rPr>
              <a:t> de:</a:t>
            </a:r>
          </a:p>
          <a:p>
            <a:pPr marL="1019686" lvl="2" indent="-201696">
              <a:spcBef>
                <a:spcPts val="4"/>
              </a:spcBef>
              <a:buChar char="•"/>
              <a:tabLst>
                <a:tab pos="1019127" algn="l"/>
                <a:tab pos="1019686" algn="l"/>
              </a:tabLst>
            </a:pPr>
            <a:r>
              <a:rPr spc="-4" dirty="0">
                <a:latin typeface="Arial MT"/>
                <a:cs typeface="Arial MT"/>
              </a:rPr>
              <a:t>Instituciones</a:t>
            </a:r>
            <a:r>
              <a:rPr spc="-22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de</a:t>
            </a:r>
            <a:r>
              <a:rPr spc="-18"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fianzas.</a:t>
            </a:r>
            <a:endParaRPr dirty="0">
              <a:latin typeface="Arial MT"/>
              <a:cs typeface="Arial MT"/>
            </a:endParaRPr>
          </a:p>
          <a:p>
            <a:pPr marL="1019686" lvl="2" indent="-201696">
              <a:buChar char="•"/>
              <a:tabLst>
                <a:tab pos="1019127" algn="l"/>
                <a:tab pos="1019686" algn="l"/>
              </a:tabLst>
            </a:pPr>
            <a:r>
              <a:rPr spc="-4" dirty="0">
                <a:latin typeface="Arial MT"/>
                <a:cs typeface="Arial MT"/>
              </a:rPr>
              <a:t>Instituciones</a:t>
            </a:r>
            <a:r>
              <a:rPr spc="-22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de</a:t>
            </a:r>
            <a:r>
              <a:rPr spc="-18"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seguros.</a:t>
            </a:r>
            <a:endParaRPr dirty="0">
              <a:latin typeface="Arial MT"/>
              <a:cs typeface="Arial MT"/>
            </a:endParaRPr>
          </a:p>
          <a:p>
            <a:pPr marL="1019686" lvl="2" indent="-201696">
              <a:buChar char="•"/>
              <a:tabLst>
                <a:tab pos="1019127" algn="l"/>
                <a:tab pos="1019686" algn="l"/>
              </a:tabLst>
            </a:pPr>
            <a:r>
              <a:rPr spc="-4" dirty="0">
                <a:latin typeface="Arial MT"/>
                <a:cs typeface="Arial MT"/>
              </a:rPr>
              <a:t>Sociedades</a:t>
            </a:r>
            <a:r>
              <a:rPr spc="-18"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mutualistas</a:t>
            </a:r>
            <a:r>
              <a:rPr spc="-4" dirty="0">
                <a:latin typeface="Arial MT"/>
                <a:cs typeface="Arial MT"/>
              </a:rPr>
              <a:t> de </a:t>
            </a:r>
            <a:r>
              <a:rPr spc="-9" dirty="0">
                <a:latin typeface="Arial MT"/>
                <a:cs typeface="Arial MT"/>
              </a:rPr>
              <a:t>seguros.</a:t>
            </a:r>
            <a:endParaRPr dirty="0">
              <a:latin typeface="Arial MT"/>
              <a:cs typeface="Arial MT"/>
            </a:endParaRPr>
          </a:p>
          <a:p>
            <a:pPr marL="666719" marR="5042" lvl="1" indent="-252120">
              <a:spcBef>
                <a:spcPts val="380"/>
              </a:spcBef>
              <a:buChar char="–"/>
              <a:tabLst>
                <a:tab pos="666158" algn="l"/>
                <a:tab pos="666719" algn="l"/>
              </a:tabLst>
            </a:pPr>
            <a:r>
              <a:rPr spc="-9" dirty="0">
                <a:latin typeface="Arial MT"/>
                <a:cs typeface="Arial MT"/>
              </a:rPr>
              <a:t>Intereses</a:t>
            </a:r>
            <a:r>
              <a:rPr spc="83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por</a:t>
            </a:r>
            <a:r>
              <a:rPr spc="88" dirty="0">
                <a:latin typeface="Arial MT"/>
                <a:cs typeface="Arial MT"/>
              </a:rPr>
              <a:t> </a:t>
            </a:r>
            <a:r>
              <a:rPr spc="-13" dirty="0">
                <a:latin typeface="Arial MT"/>
                <a:cs typeface="Arial MT"/>
              </a:rPr>
              <a:t>créditos</a:t>
            </a:r>
            <a:r>
              <a:rPr spc="83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hipotecarios</a:t>
            </a:r>
            <a:r>
              <a:rPr spc="83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o</a:t>
            </a:r>
            <a:r>
              <a:rPr spc="88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con</a:t>
            </a:r>
            <a:r>
              <a:rPr spc="93"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garantía</a:t>
            </a:r>
            <a:r>
              <a:rPr spc="88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fiduciaria</a:t>
            </a:r>
            <a:r>
              <a:rPr spc="88"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para</a:t>
            </a:r>
            <a:r>
              <a:rPr spc="83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casa </a:t>
            </a:r>
            <a:r>
              <a:rPr spc="-427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habitación.</a:t>
            </a:r>
            <a:endParaRPr dirty="0">
              <a:latin typeface="Arial MT"/>
              <a:cs typeface="Arial MT"/>
            </a:endParaRPr>
          </a:p>
          <a:p>
            <a:pPr marL="666719" lvl="1" indent="-252120">
              <a:buChar char="–"/>
              <a:tabLst>
                <a:tab pos="666158" algn="l"/>
                <a:tab pos="666719" algn="l"/>
              </a:tabLst>
            </a:pPr>
            <a:r>
              <a:rPr spc="-13" dirty="0">
                <a:latin typeface="Arial MT"/>
                <a:cs typeface="Arial MT"/>
              </a:rPr>
              <a:t>Cajas</a:t>
            </a:r>
            <a:r>
              <a:rPr dirty="0">
                <a:latin typeface="Arial MT"/>
                <a:cs typeface="Arial MT"/>
              </a:rPr>
              <a:t> y </a:t>
            </a:r>
            <a:r>
              <a:rPr spc="-13" dirty="0">
                <a:latin typeface="Arial MT"/>
                <a:cs typeface="Arial MT"/>
              </a:rPr>
              <a:t>fondos</a:t>
            </a:r>
            <a:r>
              <a:rPr spc="-4" dirty="0">
                <a:latin typeface="Arial MT"/>
                <a:cs typeface="Arial MT"/>
              </a:rPr>
              <a:t> de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ahorro</a:t>
            </a:r>
            <a:r>
              <a:rPr spc="-4"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para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los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trabajadores.</a:t>
            </a:r>
            <a:endParaRPr dirty="0">
              <a:latin typeface="Arial MT"/>
              <a:cs typeface="Arial MT"/>
            </a:endParaRPr>
          </a:p>
          <a:p>
            <a:pPr marL="666719" lvl="1" indent="-252120">
              <a:buChar char="–"/>
              <a:tabLst>
                <a:tab pos="666158" algn="l"/>
                <a:tab pos="666719" algn="l"/>
              </a:tabLst>
            </a:pPr>
            <a:r>
              <a:rPr spc="-4" dirty="0">
                <a:latin typeface="Arial MT"/>
                <a:cs typeface="Arial MT"/>
              </a:rPr>
              <a:t>Deriven</a:t>
            </a:r>
            <a:r>
              <a:rPr spc="-27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de</a:t>
            </a:r>
            <a:r>
              <a:rPr spc="-22"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obligaciones.</a:t>
            </a:r>
            <a:endParaRPr dirty="0">
              <a:latin typeface="Arial MT"/>
              <a:cs typeface="Arial MT"/>
            </a:endParaRPr>
          </a:p>
          <a:p>
            <a:pPr marL="666719" marR="4482" lvl="1" indent="-252120" algn="just">
              <a:spcBef>
                <a:spcPts val="380"/>
              </a:spcBef>
              <a:buChar char="–"/>
              <a:tabLst>
                <a:tab pos="666719" algn="l"/>
              </a:tabLst>
            </a:pPr>
            <a:r>
              <a:rPr spc="-9" dirty="0">
                <a:latin typeface="Arial MT"/>
                <a:cs typeface="Arial MT"/>
              </a:rPr>
              <a:t>Reciban</a:t>
            </a:r>
            <a:r>
              <a:rPr spc="-4" dirty="0">
                <a:latin typeface="Arial MT"/>
                <a:cs typeface="Arial MT"/>
              </a:rPr>
              <a:t> o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paguen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instituciones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públicas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que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emitan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bonos</a:t>
            </a:r>
            <a:r>
              <a:rPr dirty="0">
                <a:latin typeface="Arial MT"/>
                <a:cs typeface="Arial MT"/>
              </a:rPr>
              <a:t> y </a:t>
            </a:r>
            <a:r>
              <a:rPr spc="-432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administren planes de </a:t>
            </a:r>
            <a:r>
              <a:rPr spc="-9" dirty="0">
                <a:latin typeface="Arial MT"/>
                <a:cs typeface="Arial MT"/>
              </a:rPr>
              <a:t>ahorro </a:t>
            </a:r>
            <a:r>
              <a:rPr spc="-4" dirty="0">
                <a:latin typeface="Arial MT"/>
                <a:cs typeface="Arial MT"/>
              </a:rPr>
              <a:t>con </a:t>
            </a:r>
            <a:r>
              <a:rPr spc="-9" dirty="0">
                <a:latin typeface="Arial MT"/>
                <a:cs typeface="Arial MT"/>
              </a:rPr>
              <a:t>garantía </a:t>
            </a:r>
            <a:r>
              <a:rPr spc="-4" dirty="0">
                <a:latin typeface="Arial MT"/>
                <a:cs typeface="Arial MT"/>
              </a:rPr>
              <a:t>incondicional de pago del 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4" dirty="0">
                <a:latin typeface="Arial MT"/>
                <a:cs typeface="Arial MT"/>
              </a:rPr>
              <a:t>gobierno</a:t>
            </a:r>
            <a:r>
              <a:rPr spc="-18" dirty="0">
                <a:latin typeface="Arial MT"/>
                <a:cs typeface="Arial MT"/>
              </a:rPr>
              <a:t> </a:t>
            </a:r>
            <a:r>
              <a:rPr spc="-13" dirty="0">
                <a:latin typeface="Arial MT"/>
                <a:cs typeface="Arial MT"/>
              </a:rPr>
              <a:t>federal.</a:t>
            </a:r>
            <a:endParaRPr dirty="0">
              <a:latin typeface="Arial MT"/>
              <a:cs typeface="Arial MT"/>
            </a:endParaRPr>
          </a:p>
          <a:p>
            <a:pPr marL="666719" lvl="1" indent="-252120" algn="just">
              <a:buChar char="–"/>
              <a:tabLst>
                <a:tab pos="666719" algn="l"/>
              </a:tabLst>
            </a:pPr>
            <a:r>
              <a:rPr spc="-4" dirty="0">
                <a:latin typeface="Arial MT"/>
                <a:cs typeface="Arial MT"/>
              </a:rPr>
              <a:t>Deriven</a:t>
            </a:r>
            <a:r>
              <a:rPr spc="-9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de </a:t>
            </a:r>
            <a:r>
              <a:rPr spc="-13" dirty="0">
                <a:latin typeface="Arial MT"/>
                <a:cs typeface="Arial MT"/>
              </a:rPr>
              <a:t>valores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a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cargo </a:t>
            </a:r>
            <a:r>
              <a:rPr spc="-4" dirty="0">
                <a:latin typeface="Arial MT"/>
                <a:cs typeface="Arial MT"/>
              </a:rPr>
              <a:t>del</a:t>
            </a:r>
            <a:r>
              <a:rPr spc="4" dirty="0">
                <a:latin typeface="Arial MT"/>
                <a:cs typeface="Arial MT"/>
              </a:rPr>
              <a:t> gobierno</a:t>
            </a:r>
            <a:r>
              <a:rPr spc="-13" dirty="0">
                <a:latin typeface="Arial MT"/>
                <a:cs typeface="Arial MT"/>
              </a:rPr>
              <a:t> federal</a:t>
            </a:r>
            <a:r>
              <a:rPr spc="-4" dirty="0">
                <a:latin typeface="Arial MT"/>
                <a:cs typeface="Arial MT"/>
              </a:rPr>
              <a:t> e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inscritos</a:t>
            </a:r>
            <a:r>
              <a:rPr spc="-9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en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el </a:t>
            </a:r>
            <a:r>
              <a:rPr dirty="0">
                <a:latin typeface="Arial MT"/>
                <a:cs typeface="Arial MT"/>
              </a:rPr>
              <a:t>RNVI.</a:t>
            </a:r>
          </a:p>
          <a:p>
            <a:pPr marL="666719" marR="4482" lvl="1" indent="-252120" algn="just">
              <a:spcBef>
                <a:spcPts val="370"/>
              </a:spcBef>
              <a:buChar char="–"/>
              <a:tabLst>
                <a:tab pos="666719" algn="l"/>
              </a:tabLst>
            </a:pPr>
            <a:r>
              <a:rPr spc="-4" dirty="0">
                <a:latin typeface="Arial MT"/>
                <a:cs typeface="Arial MT"/>
              </a:rPr>
              <a:t>Deriven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de</a:t>
            </a:r>
            <a:r>
              <a:rPr dirty="0">
                <a:latin typeface="Arial MT"/>
                <a:cs typeface="Arial MT"/>
              </a:rPr>
              <a:t> títulos </a:t>
            </a:r>
            <a:r>
              <a:rPr spc="-4" dirty="0">
                <a:latin typeface="Arial MT"/>
                <a:cs typeface="Arial MT"/>
              </a:rPr>
              <a:t>de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13" dirty="0">
                <a:latin typeface="Arial MT"/>
                <a:cs typeface="Arial MT"/>
              </a:rPr>
              <a:t>crédito</a:t>
            </a:r>
            <a:r>
              <a:rPr spc="-9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de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los que se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colocan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9" dirty="0">
                <a:latin typeface="Arial MT"/>
                <a:cs typeface="Arial MT"/>
              </a:rPr>
              <a:t>entre</a:t>
            </a:r>
            <a:r>
              <a:rPr spc="424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el </a:t>
            </a:r>
            <a:r>
              <a:rPr spc="-13" dirty="0">
                <a:latin typeface="Arial MT"/>
                <a:cs typeface="Arial MT"/>
              </a:rPr>
              <a:t>gran </a:t>
            </a:r>
            <a:r>
              <a:rPr spc="-9" dirty="0">
                <a:latin typeface="Arial MT"/>
                <a:cs typeface="Arial MT"/>
              </a:rPr>
              <a:t> público </a:t>
            </a:r>
            <a:r>
              <a:rPr spc="-13" dirty="0">
                <a:latin typeface="Arial MT"/>
                <a:cs typeface="Arial MT"/>
              </a:rPr>
              <a:t>inversionista </a:t>
            </a:r>
            <a:r>
              <a:rPr spc="-4" dirty="0">
                <a:latin typeface="Arial MT"/>
                <a:cs typeface="Arial MT"/>
              </a:rPr>
              <a:t>o de </a:t>
            </a:r>
            <a:r>
              <a:rPr spc="-9" dirty="0">
                <a:latin typeface="Arial MT"/>
                <a:cs typeface="Arial MT"/>
              </a:rPr>
              <a:t>préstamo </a:t>
            </a:r>
            <a:r>
              <a:rPr spc="-4" dirty="0">
                <a:latin typeface="Arial MT"/>
                <a:cs typeface="Arial MT"/>
              </a:rPr>
              <a:t>de títulos, </a:t>
            </a:r>
            <a:r>
              <a:rPr spc="-13" dirty="0">
                <a:latin typeface="Arial MT"/>
                <a:cs typeface="Arial MT"/>
              </a:rPr>
              <a:t>valores </a:t>
            </a:r>
            <a:r>
              <a:rPr dirty="0">
                <a:latin typeface="Arial MT"/>
                <a:cs typeface="Arial MT"/>
              </a:rPr>
              <a:t>y </a:t>
            </a:r>
            <a:r>
              <a:rPr spc="-9" dirty="0">
                <a:latin typeface="Arial MT"/>
                <a:cs typeface="Arial MT"/>
              </a:rPr>
              <a:t>otros </a:t>
            </a:r>
            <a:r>
              <a:rPr spc="-4" dirty="0">
                <a:latin typeface="Arial MT"/>
                <a:cs typeface="Arial MT"/>
              </a:rPr>
              <a:t>bienes 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</a:rPr>
              <a:t>fungibles</a:t>
            </a:r>
            <a:r>
              <a:rPr spc="-18" dirty="0">
                <a:latin typeface="Arial MT"/>
                <a:cs typeface="Arial MT"/>
              </a:rPr>
              <a:t> </a:t>
            </a:r>
            <a:r>
              <a:rPr spc="9" dirty="0">
                <a:latin typeface="Arial MT"/>
                <a:cs typeface="Arial MT"/>
              </a:rPr>
              <a:t>(Art.</a:t>
            </a:r>
            <a:r>
              <a:rPr spc="-97" dirty="0">
                <a:latin typeface="Arial MT"/>
                <a:cs typeface="Arial MT"/>
              </a:rPr>
              <a:t> </a:t>
            </a:r>
            <a:r>
              <a:rPr spc="-18" dirty="0">
                <a:latin typeface="Arial MT"/>
                <a:cs typeface="Arial MT"/>
              </a:rPr>
              <a:t>14-A</a:t>
            </a:r>
            <a:r>
              <a:rPr spc="-4" dirty="0">
                <a:latin typeface="Arial MT"/>
                <a:cs typeface="Arial MT"/>
              </a:rPr>
              <a:t> fracc.</a:t>
            </a:r>
            <a:r>
              <a:rPr spc="-97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III CFF</a:t>
            </a:r>
            <a:r>
              <a:rPr spc="-4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).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52252" y="1054947"/>
            <a:ext cx="7088280" cy="67656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</a:pPr>
            <a:r>
              <a:rPr sz="2735" spc="-22" dirty="0"/>
              <a:t>EXENTOS</a:t>
            </a:r>
            <a:r>
              <a:rPr sz="2735" spc="-9" dirty="0"/>
              <a:t> </a:t>
            </a:r>
            <a:r>
              <a:rPr sz="2735" spc="-4" dirty="0"/>
              <a:t>EN</a:t>
            </a:r>
            <a:r>
              <a:rPr sz="2735" spc="-9" dirty="0"/>
              <a:t> </a:t>
            </a:r>
            <a:r>
              <a:rPr sz="2735" spc="-53" dirty="0"/>
              <a:t>PRESTACIÓN</a:t>
            </a:r>
            <a:r>
              <a:rPr sz="2735" spc="-9" dirty="0"/>
              <a:t> </a:t>
            </a:r>
            <a:r>
              <a:rPr sz="2735" spc="-4" dirty="0"/>
              <a:t>DE</a:t>
            </a:r>
            <a:r>
              <a:rPr sz="2735" spc="-9" dirty="0"/>
              <a:t> </a:t>
            </a:r>
            <a:r>
              <a:rPr sz="2735" spc="-22" dirty="0"/>
              <a:t>SERVICIOS</a:t>
            </a:r>
            <a:endParaRPr sz="2735"/>
          </a:p>
          <a:p>
            <a:pPr marL="561" algn="ctr">
              <a:lnSpc>
                <a:spcPct val="100000"/>
              </a:lnSpc>
              <a:spcBef>
                <a:spcPts val="40"/>
              </a:spcBef>
            </a:pPr>
            <a:r>
              <a:rPr sz="1588" dirty="0"/>
              <a:t>(</a:t>
            </a:r>
            <a:r>
              <a:rPr sz="1588" spc="-83" dirty="0"/>
              <a:t> </a:t>
            </a:r>
            <a:r>
              <a:rPr sz="1588" spc="-4" dirty="0"/>
              <a:t>A</a:t>
            </a:r>
            <a:r>
              <a:rPr sz="1588" spc="-48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101" dirty="0"/>
              <a:t> </a:t>
            </a:r>
            <a:r>
              <a:rPr sz="1588" spc="-71" dirty="0"/>
              <a:t>1</a:t>
            </a:r>
            <a:r>
              <a:rPr sz="1588" spc="-4" dirty="0"/>
              <a:t>5</a:t>
            </a:r>
            <a:r>
              <a:rPr sz="1588" dirty="0"/>
              <a:t> </a:t>
            </a:r>
            <a:r>
              <a:rPr sz="1588" spc="-4" dirty="0"/>
              <a:t>LI</a:t>
            </a:r>
            <a:r>
              <a:rPr sz="1588" spc="-128" dirty="0"/>
              <a:t>V</a:t>
            </a:r>
            <a:r>
              <a:rPr sz="1588" dirty="0"/>
              <a:t>A</a:t>
            </a:r>
            <a:r>
              <a:rPr sz="1588" spc="-4" dirty="0"/>
              <a:t> </a:t>
            </a:r>
            <a:r>
              <a:rPr sz="1588" dirty="0"/>
              <a:t>)</a:t>
            </a:r>
            <a:endParaRPr sz="1588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9190" y="3959710"/>
            <a:ext cx="3705785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5">
              <a:spcBef>
                <a:spcPts val="88"/>
              </a:spcBef>
              <a:tabLst>
                <a:tab pos="755241" algn="l"/>
                <a:tab pos="1230907" algn="l"/>
                <a:tab pos="1804621" algn="l"/>
                <a:tab pos="2901064" algn="l"/>
              </a:tabLst>
            </a:pPr>
            <a:r>
              <a:rPr sz="1588" spc="-4" dirty="0">
                <a:latin typeface="Arial MT"/>
                <a:cs typeface="Arial MT"/>
              </a:rPr>
              <a:t>Civiles	con	</a:t>
            </a:r>
            <a:r>
              <a:rPr sz="1588" spc="-31" dirty="0">
                <a:latin typeface="Arial MT"/>
                <a:cs typeface="Arial MT"/>
              </a:rPr>
              <a:t>f</a:t>
            </a:r>
            <a:r>
              <a:rPr sz="1588" spc="-4" dirty="0">
                <a:latin typeface="Arial MT"/>
                <a:cs typeface="Arial MT"/>
              </a:rPr>
              <a:t>ines</a:t>
            </a:r>
            <a:r>
              <a:rPr sz="1588" dirty="0">
                <a:latin typeface="Arial MT"/>
                <a:cs typeface="Arial MT"/>
              </a:rPr>
              <a:t>	cientí</a:t>
            </a:r>
            <a:r>
              <a:rPr sz="1588" spc="-27" dirty="0">
                <a:latin typeface="Arial MT"/>
                <a:cs typeface="Arial MT"/>
              </a:rPr>
              <a:t>f</a:t>
            </a:r>
            <a:r>
              <a:rPr sz="1588" spc="-4" dirty="0">
                <a:latin typeface="Arial MT"/>
                <a:cs typeface="Arial MT"/>
              </a:rPr>
              <a:t>ico</a:t>
            </a:r>
            <a:r>
              <a:rPr sz="1588" spc="-35" dirty="0">
                <a:latin typeface="Arial MT"/>
                <a:cs typeface="Arial MT"/>
              </a:rPr>
              <a:t>s</a:t>
            </a:r>
            <a:r>
              <a:rPr sz="1588" dirty="0">
                <a:latin typeface="Arial MT"/>
                <a:cs typeface="Arial MT"/>
              </a:rPr>
              <a:t>,	</a:t>
            </a:r>
            <a:r>
              <a:rPr sz="1588" spc="-4" dirty="0">
                <a:latin typeface="Arial MT"/>
                <a:cs typeface="Arial MT"/>
              </a:rPr>
              <a:t>político</a:t>
            </a:r>
            <a:r>
              <a:rPr sz="1588" spc="-35" dirty="0">
                <a:latin typeface="Arial MT"/>
                <a:cs typeface="Arial MT"/>
              </a:rPr>
              <a:t>s</a:t>
            </a:r>
            <a:r>
              <a:rPr sz="1588" dirty="0">
                <a:latin typeface="Arial MT"/>
                <a:cs typeface="Arial MT"/>
              </a:rPr>
              <a:t>,</a:t>
            </a:r>
            <a:endParaRPr sz="1588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11469" y="2459019"/>
            <a:ext cx="2929778" cy="2026984"/>
          </a:xfrm>
          <a:prstGeom prst="rect">
            <a:avLst/>
          </a:prstGeom>
        </p:spPr>
        <p:txBody>
          <a:bodyPr vert="horz" wrap="square" lIns="0" tIns="59391" rIns="0" bIns="0" rtlCol="0">
            <a:spAutoFit/>
          </a:bodyPr>
          <a:lstStyle/>
          <a:p>
            <a:pPr marL="263325" indent="-252120">
              <a:spcBef>
                <a:spcPts val="468"/>
              </a:spcBef>
              <a:buChar char="–"/>
              <a:tabLst>
                <a:tab pos="262766" algn="l"/>
                <a:tab pos="263325" algn="l"/>
              </a:tabLst>
            </a:pPr>
            <a:r>
              <a:rPr sz="1588" spc="-4" dirty="0">
                <a:latin typeface="Arial MT"/>
                <a:cs typeface="Arial MT"/>
              </a:rPr>
              <a:t>Partidos</a:t>
            </a:r>
            <a:r>
              <a:rPr sz="1588" spc="-35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políticos.</a:t>
            </a:r>
            <a:endParaRPr sz="1588">
              <a:latin typeface="Arial MT"/>
              <a:cs typeface="Arial MT"/>
            </a:endParaRPr>
          </a:p>
          <a:p>
            <a:pPr marL="263325" indent="-252120">
              <a:spcBef>
                <a:spcPts val="380"/>
              </a:spcBef>
              <a:buChar char="–"/>
              <a:tabLst>
                <a:tab pos="262766" algn="l"/>
                <a:tab pos="263325" algn="l"/>
              </a:tabLst>
            </a:pPr>
            <a:r>
              <a:rPr sz="1588" spc="-9" dirty="0">
                <a:latin typeface="Arial MT"/>
                <a:cs typeface="Arial MT"/>
              </a:rPr>
              <a:t>Sindicatos.</a:t>
            </a:r>
            <a:endParaRPr sz="1588">
              <a:latin typeface="Arial MT"/>
              <a:cs typeface="Arial MT"/>
            </a:endParaRPr>
          </a:p>
          <a:p>
            <a:pPr marL="263325" indent="-252120">
              <a:spcBef>
                <a:spcPts val="383"/>
              </a:spcBef>
              <a:buChar char="–"/>
              <a:tabLst>
                <a:tab pos="262766" algn="l"/>
                <a:tab pos="263325" algn="l"/>
              </a:tabLst>
            </a:pPr>
            <a:r>
              <a:rPr sz="1588" spc="-13" dirty="0">
                <a:latin typeface="Arial MT"/>
                <a:cs typeface="Arial MT"/>
              </a:rPr>
              <a:t>Cámaras.</a:t>
            </a:r>
            <a:endParaRPr sz="1588">
              <a:latin typeface="Arial MT"/>
              <a:cs typeface="Arial MT"/>
            </a:endParaRPr>
          </a:p>
          <a:p>
            <a:pPr marL="263325" indent="-252120">
              <a:spcBef>
                <a:spcPts val="380"/>
              </a:spcBef>
              <a:buChar char="–"/>
              <a:tabLst>
                <a:tab pos="262766" algn="l"/>
                <a:tab pos="263325" algn="l"/>
              </a:tabLst>
            </a:pPr>
            <a:r>
              <a:rPr sz="1588" spc="-4" dirty="0">
                <a:latin typeface="Arial MT"/>
                <a:cs typeface="Arial MT"/>
              </a:rPr>
              <a:t>Asociaciones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patronales.</a:t>
            </a:r>
            <a:endParaRPr sz="1588">
              <a:latin typeface="Arial MT"/>
              <a:cs typeface="Arial MT"/>
            </a:endParaRPr>
          </a:p>
          <a:p>
            <a:pPr marL="263325" indent="-252120">
              <a:spcBef>
                <a:spcPts val="383"/>
              </a:spcBef>
              <a:buChar char="–"/>
              <a:tabLst>
                <a:tab pos="262766" algn="l"/>
                <a:tab pos="263325" algn="l"/>
              </a:tabLst>
            </a:pPr>
            <a:r>
              <a:rPr sz="1588" spc="-4" dirty="0">
                <a:latin typeface="Arial MT"/>
                <a:cs typeface="Arial MT"/>
              </a:rPr>
              <a:t>Colegios</a:t>
            </a:r>
            <a:r>
              <a:rPr sz="1588" spc="-4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profesionales.</a:t>
            </a:r>
            <a:endParaRPr sz="1588">
              <a:latin typeface="Arial MT"/>
              <a:cs typeface="Arial MT"/>
            </a:endParaRPr>
          </a:p>
          <a:p>
            <a:pPr marL="263325" marR="4482" indent="-252120">
              <a:spcBef>
                <a:spcPts val="380"/>
              </a:spcBef>
              <a:buChar char="–"/>
              <a:tabLst>
                <a:tab pos="262766" algn="l"/>
                <a:tab pos="263325" algn="l"/>
                <a:tab pos="1601244" algn="l"/>
                <a:tab pos="1864010" algn="l"/>
              </a:tabLst>
            </a:pPr>
            <a:r>
              <a:rPr sz="1588" spc="-4" dirty="0">
                <a:latin typeface="Arial MT"/>
                <a:cs typeface="Arial MT"/>
              </a:rPr>
              <a:t>Asociaciones	o	Sociedades  religiosos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y</a:t>
            </a:r>
            <a:r>
              <a:rPr sz="1588" spc="-9" dirty="0">
                <a:latin typeface="Arial MT"/>
                <a:cs typeface="Arial MT"/>
              </a:rPr>
              <a:t> culturales.</a:t>
            </a:r>
            <a:endParaRPr sz="1588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08056" y="4442141"/>
            <a:ext cx="5099237" cy="1252032"/>
          </a:xfrm>
          <a:prstGeom prst="rect">
            <a:avLst/>
          </a:prstGeom>
        </p:spPr>
        <p:txBody>
          <a:bodyPr vert="horz" wrap="square" lIns="0" tIns="65554" rIns="0" bIns="0" rtlCol="0">
            <a:spAutoFit/>
          </a:bodyPr>
          <a:lstStyle/>
          <a:p>
            <a:pPr marL="313190" indent="-302545">
              <a:spcBef>
                <a:spcPts val="51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Espectáculos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públicos.</a:t>
            </a:r>
            <a:endParaRPr sz="1765">
              <a:latin typeface="Arial MT"/>
              <a:cs typeface="Arial MT"/>
            </a:endParaRPr>
          </a:p>
          <a:p>
            <a:pPr marL="666719" lvl="1" indent="-252120">
              <a:spcBef>
                <a:spcPts val="388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22" dirty="0">
                <a:latin typeface="Arial MT"/>
                <a:cs typeface="Arial MT"/>
              </a:rPr>
              <a:t>Salvo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22" dirty="0">
                <a:latin typeface="Arial MT"/>
                <a:cs typeface="Arial MT"/>
              </a:rPr>
              <a:t>teatro,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cine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y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18" dirty="0">
                <a:latin typeface="Arial MT"/>
                <a:cs typeface="Arial MT"/>
              </a:rPr>
              <a:t>circo.</a:t>
            </a:r>
            <a:endParaRPr sz="1588">
              <a:latin typeface="Arial MT"/>
              <a:cs typeface="Arial MT"/>
            </a:endParaRPr>
          </a:p>
          <a:p>
            <a:pPr marL="313190" indent="-302545">
              <a:spcBef>
                <a:spcPts val="415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dirty="0">
                <a:latin typeface="Arial MT"/>
                <a:cs typeface="Arial MT"/>
              </a:rPr>
              <a:t>Servicios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médicos.</a:t>
            </a:r>
            <a:endParaRPr sz="1765">
              <a:latin typeface="Arial MT"/>
              <a:cs typeface="Arial MT"/>
            </a:endParaRPr>
          </a:p>
          <a:p>
            <a:pPr marL="666719" lvl="1" indent="-252120">
              <a:spcBef>
                <a:spcPts val="388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4" dirty="0">
                <a:latin typeface="Arial MT"/>
                <a:cs typeface="Arial MT"/>
              </a:rPr>
              <a:t>Se </a:t>
            </a:r>
            <a:r>
              <a:rPr sz="1588" spc="-13" dirty="0">
                <a:latin typeface="Arial MT"/>
                <a:cs typeface="Arial MT"/>
              </a:rPr>
              <a:t>requiere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título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 </a:t>
            </a:r>
            <a:r>
              <a:rPr sz="1588" spc="-13" dirty="0">
                <a:latin typeface="Arial MT"/>
                <a:cs typeface="Arial MT"/>
              </a:rPr>
              <a:t>médico,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veterinario,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dentista.</a:t>
            </a:r>
            <a:endParaRPr sz="1588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06762" y="1061633"/>
            <a:ext cx="6180604" cy="37789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8"/>
              </a:spcBef>
            </a:pPr>
            <a:r>
              <a:rPr sz="2382" spc="-18" dirty="0"/>
              <a:t>EXENTOS </a:t>
            </a:r>
            <a:r>
              <a:rPr sz="2382" spc="-4" dirty="0"/>
              <a:t>EN</a:t>
            </a:r>
            <a:r>
              <a:rPr sz="2382" spc="-18" dirty="0"/>
              <a:t> </a:t>
            </a:r>
            <a:r>
              <a:rPr sz="2382" spc="-44" dirty="0"/>
              <a:t>PRESTACIÓN</a:t>
            </a:r>
            <a:r>
              <a:rPr sz="2382" spc="-18" dirty="0"/>
              <a:t> </a:t>
            </a:r>
            <a:r>
              <a:rPr sz="2382" spc="-4" dirty="0"/>
              <a:t>DE</a:t>
            </a:r>
            <a:r>
              <a:rPr sz="2382" spc="-13" dirty="0"/>
              <a:t> </a:t>
            </a:r>
            <a:r>
              <a:rPr sz="2382" spc="-18" dirty="0"/>
              <a:t>SERVICIOS</a:t>
            </a:r>
            <a:endParaRPr sz="2382"/>
          </a:p>
        </p:txBody>
      </p:sp>
      <p:sp>
        <p:nvSpPr>
          <p:cNvPr id="6" name="object 6"/>
          <p:cNvSpPr txBox="1"/>
          <p:nvPr/>
        </p:nvSpPr>
        <p:spPr>
          <a:xfrm>
            <a:off x="2608057" y="1424268"/>
            <a:ext cx="5466789" cy="1055384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786771">
              <a:spcBef>
                <a:spcPts val="88"/>
              </a:spcBef>
            </a:pPr>
            <a:r>
              <a:rPr sz="1588" dirty="0">
                <a:latin typeface="Arial MT"/>
                <a:cs typeface="Arial MT"/>
              </a:rPr>
              <a:t>(</a:t>
            </a:r>
            <a:r>
              <a:rPr sz="1588" spc="-8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</a:t>
            </a:r>
            <a:r>
              <a:rPr sz="1588" spc="-48" dirty="0">
                <a:latin typeface="Arial MT"/>
                <a:cs typeface="Arial MT"/>
              </a:rPr>
              <a:t>R</a:t>
            </a:r>
            <a:r>
              <a:rPr sz="1588" spc="-194" dirty="0">
                <a:latin typeface="Arial MT"/>
                <a:cs typeface="Arial MT"/>
              </a:rPr>
              <a:t>T</a:t>
            </a:r>
            <a:r>
              <a:rPr sz="1588" dirty="0">
                <a:latin typeface="Arial MT"/>
                <a:cs typeface="Arial MT"/>
              </a:rPr>
              <a:t>.</a:t>
            </a:r>
            <a:r>
              <a:rPr sz="1588" spc="-101" dirty="0">
                <a:latin typeface="Arial MT"/>
                <a:cs typeface="Arial MT"/>
              </a:rPr>
              <a:t> </a:t>
            </a:r>
            <a:r>
              <a:rPr sz="1588" spc="-71" dirty="0">
                <a:latin typeface="Arial MT"/>
                <a:cs typeface="Arial MT"/>
              </a:rPr>
              <a:t>1</a:t>
            </a:r>
            <a:r>
              <a:rPr sz="1588" spc="-4" dirty="0">
                <a:latin typeface="Arial MT"/>
                <a:cs typeface="Arial MT"/>
              </a:rPr>
              <a:t>5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LI</a:t>
            </a:r>
            <a:r>
              <a:rPr sz="1588" spc="-128" dirty="0">
                <a:latin typeface="Arial MT"/>
                <a:cs typeface="Arial MT"/>
              </a:rPr>
              <a:t>V</a:t>
            </a:r>
            <a:r>
              <a:rPr sz="1588" dirty="0">
                <a:latin typeface="Arial MT"/>
                <a:cs typeface="Arial MT"/>
              </a:rPr>
              <a:t>A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)</a:t>
            </a:r>
            <a:endParaRPr sz="1588">
              <a:latin typeface="Arial MT"/>
              <a:cs typeface="Arial MT"/>
            </a:endParaRPr>
          </a:p>
          <a:p>
            <a:pPr marL="313190" indent="-302545">
              <a:spcBef>
                <a:spcPts val="1575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Ope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acione</a:t>
            </a:r>
            <a:r>
              <a:rPr sz="1765" spc="-4" dirty="0">
                <a:latin typeface="Arial MT"/>
                <a:cs typeface="Arial MT"/>
              </a:rPr>
              <a:t>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31" dirty="0">
                <a:latin typeface="Arial MT"/>
                <a:cs typeface="Arial MT"/>
              </a:rPr>
              <a:t>f</a:t>
            </a:r>
            <a:r>
              <a:rPr sz="1765" spc="-4" dirty="0">
                <a:latin typeface="Arial MT"/>
                <a:cs typeface="Arial MT"/>
              </a:rPr>
              <a:t>i</a:t>
            </a:r>
            <a:r>
              <a:rPr sz="1765" spc="-9" dirty="0">
                <a:latin typeface="Arial MT"/>
                <a:cs typeface="Arial MT"/>
              </a:rPr>
              <a:t>nancie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-4" dirty="0">
                <a:latin typeface="Arial MT"/>
                <a:cs typeface="Arial MT"/>
              </a:rPr>
              <a:t>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</a:t>
            </a:r>
            <a:r>
              <a:rPr sz="1765" spc="2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i</a:t>
            </a:r>
            <a:r>
              <a:rPr sz="1765" spc="-53" dirty="0">
                <a:latin typeface="Arial MT"/>
                <a:cs typeface="Arial MT"/>
              </a:rPr>
              <a:t>v</a:t>
            </a:r>
            <a:r>
              <a:rPr sz="1765" spc="-9" dirty="0">
                <a:latin typeface="Arial MT"/>
                <a:cs typeface="Arial MT"/>
              </a:rPr>
              <a:t>ada</a:t>
            </a:r>
            <a:r>
              <a:rPr sz="1765" spc="-4" dirty="0">
                <a:latin typeface="Arial MT"/>
                <a:cs typeface="Arial MT"/>
              </a:rPr>
              <a:t>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(A</a:t>
            </a:r>
            <a:r>
              <a:rPr sz="1765" spc="6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t.</a:t>
            </a:r>
            <a:r>
              <a:rPr sz="1765" spc="-123" dirty="0">
                <a:latin typeface="Arial MT"/>
                <a:cs typeface="Arial MT"/>
              </a:rPr>
              <a:t> </a:t>
            </a:r>
            <a:r>
              <a:rPr sz="1765" spc="-75" dirty="0">
                <a:latin typeface="Arial MT"/>
                <a:cs typeface="Arial MT"/>
              </a:rPr>
              <a:t>1</a:t>
            </a:r>
            <a:r>
              <a:rPr sz="1765" spc="-9" dirty="0">
                <a:latin typeface="Arial MT"/>
                <a:cs typeface="Arial MT"/>
              </a:rPr>
              <a:t>6-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CF</a:t>
            </a:r>
            <a:r>
              <a:rPr sz="1765" spc="-4" dirty="0">
                <a:latin typeface="Arial MT"/>
                <a:cs typeface="Arial MT"/>
              </a:rPr>
              <a:t>F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).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dirty="0">
                <a:latin typeface="Arial MT"/>
                <a:cs typeface="Arial MT"/>
              </a:rPr>
              <a:t>Servicios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proporcionados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 </a:t>
            </a:r>
            <a:r>
              <a:rPr sz="1765" spc="-13" dirty="0">
                <a:latin typeface="Arial MT"/>
                <a:cs typeface="Arial MT"/>
              </a:rPr>
              <a:t>miembros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de: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4184" y="2099310"/>
            <a:ext cx="7105089" cy="335171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750" marR="4482" indent="-302545">
              <a:lnSpc>
                <a:spcPct val="120000"/>
              </a:lnSpc>
              <a:spcBef>
                <a:spcPts val="88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4" dirty="0">
                <a:latin typeface="Arial MT"/>
                <a:cs typeface="Arial MT"/>
              </a:rPr>
              <a:t>Servicios</a:t>
            </a:r>
            <a:r>
              <a:rPr sz="1588" spc="287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profesionales</a:t>
            </a:r>
            <a:r>
              <a:rPr sz="1588" spc="28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295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medicina,</a:t>
            </a:r>
            <a:r>
              <a:rPr sz="1588" spc="291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hospitalarios,</a:t>
            </a:r>
            <a:r>
              <a:rPr sz="1588" spc="295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radiología,</a:t>
            </a:r>
            <a:r>
              <a:rPr sz="1588" spc="291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laboratorio, </a:t>
            </a:r>
            <a:r>
              <a:rPr sz="1588" spc="-42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estudios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clínicos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que </a:t>
            </a:r>
            <a:r>
              <a:rPr sz="1588" spc="-13" dirty="0">
                <a:latin typeface="Arial MT"/>
                <a:cs typeface="Arial MT"/>
              </a:rPr>
              <a:t>preste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gobierno.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763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9" dirty="0">
                <a:latin typeface="Arial MT"/>
                <a:cs typeface="Arial MT"/>
              </a:rPr>
              <a:t>Derechos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22" dirty="0">
                <a:latin typeface="Arial MT"/>
                <a:cs typeface="Arial MT"/>
              </a:rPr>
              <a:t>autor.</a:t>
            </a:r>
            <a:endParaRPr sz="1588">
              <a:latin typeface="Arial MT"/>
              <a:cs typeface="Arial MT"/>
            </a:endParaRPr>
          </a:p>
          <a:p>
            <a:pPr marL="666719" marR="6163" lvl="1" indent="-252120">
              <a:lnSpc>
                <a:spcPct val="120000"/>
              </a:lnSpc>
              <a:spcBef>
                <a:spcPts val="366"/>
              </a:spcBef>
              <a:buChar char="–"/>
              <a:tabLst>
                <a:tab pos="666158" algn="l"/>
                <a:tab pos="666719" algn="l"/>
              </a:tabLst>
            </a:pPr>
            <a:r>
              <a:rPr sz="1411" spc="-27" dirty="0">
                <a:latin typeface="Arial MT"/>
                <a:cs typeface="Arial MT"/>
              </a:rPr>
              <a:t>Por</a:t>
            </a:r>
            <a:r>
              <a:rPr sz="1411" spc="40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autorizar</a:t>
            </a:r>
            <a:r>
              <a:rPr sz="1411" spc="44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a</a:t>
            </a:r>
            <a:r>
              <a:rPr sz="1411" spc="35" dirty="0">
                <a:latin typeface="Arial MT"/>
                <a:cs typeface="Arial MT"/>
              </a:rPr>
              <a:t> </a:t>
            </a:r>
            <a:r>
              <a:rPr sz="1411" spc="-13" dirty="0">
                <a:latin typeface="Arial MT"/>
                <a:cs typeface="Arial MT"/>
              </a:rPr>
              <a:t>terceros</a:t>
            </a:r>
            <a:r>
              <a:rPr sz="1411" spc="44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la</a:t>
            </a:r>
            <a:r>
              <a:rPr sz="1411" spc="40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publicación</a:t>
            </a:r>
            <a:r>
              <a:rPr sz="1411" spc="35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de</a:t>
            </a:r>
            <a:r>
              <a:rPr sz="1411" spc="40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obras</a:t>
            </a:r>
            <a:r>
              <a:rPr sz="1411" spc="40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escritas</a:t>
            </a:r>
            <a:r>
              <a:rPr sz="1411" spc="44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en</a:t>
            </a:r>
            <a:r>
              <a:rPr sz="1411" spc="40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periódicos</a:t>
            </a:r>
            <a:r>
              <a:rPr sz="1411" spc="40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o</a:t>
            </a:r>
            <a:r>
              <a:rPr sz="1411" spc="40" dirty="0">
                <a:latin typeface="Arial MT"/>
                <a:cs typeface="Arial MT"/>
              </a:rPr>
              <a:t> </a:t>
            </a:r>
            <a:r>
              <a:rPr sz="1411" spc="-18" dirty="0">
                <a:latin typeface="Arial MT"/>
                <a:cs typeface="Arial MT"/>
              </a:rPr>
              <a:t>revistas, </a:t>
            </a:r>
            <a:r>
              <a:rPr sz="1411" spc="-380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si los enajena al </a:t>
            </a:r>
            <a:r>
              <a:rPr sz="1411" spc="-9" dirty="0">
                <a:latin typeface="Arial MT"/>
                <a:cs typeface="Arial MT"/>
              </a:rPr>
              <a:t>público </a:t>
            </a:r>
            <a:r>
              <a:rPr sz="1411" spc="-4" dirty="0">
                <a:latin typeface="Arial MT"/>
                <a:cs typeface="Arial MT"/>
              </a:rPr>
              <a:t>en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general</a:t>
            </a:r>
            <a:r>
              <a:rPr sz="1411" spc="-4" dirty="0">
                <a:latin typeface="Arial MT"/>
                <a:cs typeface="Arial MT"/>
              </a:rPr>
              <a:t> quien </a:t>
            </a:r>
            <a:r>
              <a:rPr sz="1411" spc="-9" dirty="0">
                <a:latin typeface="Arial MT"/>
                <a:cs typeface="Arial MT"/>
              </a:rPr>
              <a:t>efectúa</a:t>
            </a:r>
            <a:r>
              <a:rPr sz="1411" spc="4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el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18" dirty="0">
                <a:latin typeface="Arial MT"/>
                <a:cs typeface="Arial MT"/>
              </a:rPr>
              <a:t>pago.</a:t>
            </a:r>
            <a:endParaRPr sz="1411">
              <a:latin typeface="Arial MT"/>
              <a:cs typeface="Arial MT"/>
            </a:endParaRPr>
          </a:p>
          <a:p>
            <a:pPr marL="666719" marR="5042" lvl="1" indent="-252120">
              <a:lnSpc>
                <a:spcPct val="120000"/>
              </a:lnSpc>
              <a:spcBef>
                <a:spcPts val="339"/>
              </a:spcBef>
              <a:buChar char="–"/>
              <a:tabLst>
                <a:tab pos="666158" algn="l"/>
                <a:tab pos="666719" algn="l"/>
                <a:tab pos="1156953" algn="l"/>
                <a:tab pos="2113889" algn="l"/>
                <a:tab pos="3521281" algn="l"/>
                <a:tab pos="3970615" algn="l"/>
                <a:tab pos="4924751" algn="l"/>
                <a:tab pos="6213366" algn="l"/>
                <a:tab pos="6532719" algn="l"/>
              </a:tabLst>
            </a:pPr>
            <a:r>
              <a:rPr sz="1411" spc="-71" dirty="0">
                <a:latin typeface="Arial MT"/>
                <a:cs typeface="Arial MT"/>
              </a:rPr>
              <a:t>P</a:t>
            </a:r>
            <a:r>
              <a:rPr sz="1411" spc="-4" dirty="0">
                <a:latin typeface="Arial MT"/>
                <a:cs typeface="Arial MT"/>
              </a:rPr>
              <a:t>o</a:t>
            </a:r>
            <a:r>
              <a:rPr sz="1411" dirty="0">
                <a:latin typeface="Arial MT"/>
                <a:cs typeface="Arial MT"/>
              </a:rPr>
              <a:t>r	t</a:t>
            </a:r>
            <a:r>
              <a:rPr sz="1411" spc="-13" dirty="0">
                <a:latin typeface="Arial MT"/>
                <a:cs typeface="Arial MT"/>
              </a:rPr>
              <a:t>r</a:t>
            </a:r>
            <a:r>
              <a:rPr sz="1411" spc="-4" dirty="0">
                <a:latin typeface="Arial MT"/>
                <a:cs typeface="Arial MT"/>
              </a:rPr>
              <a:t>ansmiti</a:t>
            </a:r>
            <a:r>
              <a:rPr sz="1411" dirty="0">
                <a:latin typeface="Arial MT"/>
                <a:cs typeface="Arial MT"/>
              </a:rPr>
              <a:t>r	</a:t>
            </a:r>
            <a:r>
              <a:rPr sz="1411" spc="-31" dirty="0">
                <a:latin typeface="Arial MT"/>
                <a:cs typeface="Arial MT"/>
              </a:rPr>
              <a:t>t</a:t>
            </a:r>
            <a:r>
              <a:rPr sz="1411" spc="-4" dirty="0">
                <a:latin typeface="Arial MT"/>
                <a:cs typeface="Arial MT"/>
              </a:rPr>
              <a:t>empo</a:t>
            </a:r>
            <a:r>
              <a:rPr sz="1411" spc="-18" dirty="0">
                <a:latin typeface="Arial MT"/>
                <a:cs typeface="Arial MT"/>
              </a:rPr>
              <a:t>r</a:t>
            </a:r>
            <a:r>
              <a:rPr sz="1411" spc="-4" dirty="0">
                <a:latin typeface="Arial MT"/>
                <a:cs typeface="Arial MT"/>
              </a:rPr>
              <a:t>almen</a:t>
            </a:r>
            <a:r>
              <a:rPr sz="1411" spc="-31" dirty="0">
                <a:latin typeface="Arial MT"/>
                <a:cs typeface="Arial MT"/>
              </a:rPr>
              <a:t>t</a:t>
            </a:r>
            <a:r>
              <a:rPr sz="1411" dirty="0">
                <a:latin typeface="Arial MT"/>
                <a:cs typeface="Arial MT"/>
              </a:rPr>
              <a:t>e	</a:t>
            </a:r>
            <a:r>
              <a:rPr sz="1411" spc="-4" dirty="0">
                <a:latin typeface="Arial MT"/>
                <a:cs typeface="Arial MT"/>
              </a:rPr>
              <a:t>lo</a:t>
            </a:r>
            <a:r>
              <a:rPr sz="1411" dirty="0">
                <a:latin typeface="Arial MT"/>
                <a:cs typeface="Arial MT"/>
              </a:rPr>
              <a:t>s	</a:t>
            </a:r>
            <a:r>
              <a:rPr sz="1411" spc="-4" dirty="0">
                <a:latin typeface="Arial MT"/>
                <a:cs typeface="Arial MT"/>
              </a:rPr>
              <a:t>de</a:t>
            </a:r>
            <a:r>
              <a:rPr sz="1411" spc="-27" dirty="0">
                <a:latin typeface="Arial MT"/>
                <a:cs typeface="Arial MT"/>
              </a:rPr>
              <a:t>r</a:t>
            </a:r>
            <a:r>
              <a:rPr sz="1411" spc="-4" dirty="0">
                <a:latin typeface="Arial MT"/>
                <a:cs typeface="Arial MT"/>
              </a:rPr>
              <a:t>echo</a:t>
            </a:r>
            <a:r>
              <a:rPr sz="1411" dirty="0">
                <a:latin typeface="Arial MT"/>
                <a:cs typeface="Arial MT"/>
              </a:rPr>
              <a:t>s	</a:t>
            </a:r>
            <a:r>
              <a:rPr sz="1411" spc="-4" dirty="0">
                <a:latin typeface="Arial MT"/>
                <a:cs typeface="Arial MT"/>
              </a:rPr>
              <a:t>pat</a:t>
            </a:r>
            <a:r>
              <a:rPr sz="1411" spc="18" dirty="0">
                <a:latin typeface="Arial MT"/>
                <a:cs typeface="Arial MT"/>
              </a:rPr>
              <a:t>r</a:t>
            </a:r>
            <a:r>
              <a:rPr sz="1411" spc="-4" dirty="0">
                <a:latin typeface="Arial MT"/>
                <a:cs typeface="Arial MT"/>
              </a:rPr>
              <a:t>imoniale</a:t>
            </a:r>
            <a:r>
              <a:rPr sz="1411" dirty="0">
                <a:latin typeface="Arial MT"/>
                <a:cs typeface="Arial MT"/>
              </a:rPr>
              <a:t>s	u	o</a:t>
            </a:r>
            <a:r>
              <a:rPr sz="1411" spc="-31" dirty="0">
                <a:latin typeface="Arial MT"/>
                <a:cs typeface="Arial MT"/>
              </a:rPr>
              <a:t>t</a:t>
            </a:r>
            <a:r>
              <a:rPr sz="1411" spc="-4" dirty="0">
                <a:latin typeface="Arial MT"/>
                <a:cs typeface="Arial MT"/>
              </a:rPr>
              <a:t>o</a:t>
            </a:r>
            <a:r>
              <a:rPr sz="1411" spc="-27" dirty="0">
                <a:latin typeface="Arial MT"/>
                <a:cs typeface="Arial MT"/>
              </a:rPr>
              <a:t>rg</a:t>
            </a:r>
            <a:r>
              <a:rPr sz="1411" spc="-4" dirty="0">
                <a:latin typeface="Arial MT"/>
                <a:cs typeface="Arial MT"/>
              </a:rPr>
              <a:t>ar  </a:t>
            </a:r>
            <a:r>
              <a:rPr sz="1411" spc="-9" dirty="0">
                <a:latin typeface="Arial MT"/>
                <a:cs typeface="Arial MT"/>
              </a:rPr>
              <a:t>temporalmente</a:t>
            </a:r>
            <a:r>
              <a:rPr sz="1411" spc="13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licencias</a:t>
            </a:r>
            <a:r>
              <a:rPr sz="1411" spc="-9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de uso</a:t>
            </a:r>
            <a:r>
              <a:rPr sz="1411" dirty="0">
                <a:latin typeface="Arial MT"/>
                <a:cs typeface="Arial MT"/>
              </a:rPr>
              <a:t> a </a:t>
            </a:r>
            <a:r>
              <a:rPr sz="1411" spc="-13" dirty="0">
                <a:latin typeface="Arial MT"/>
                <a:cs typeface="Arial MT"/>
              </a:rPr>
              <a:t>terceros.</a:t>
            </a:r>
            <a:endParaRPr sz="1411">
              <a:latin typeface="Arial MT"/>
              <a:cs typeface="Arial MT"/>
            </a:endParaRPr>
          </a:p>
          <a:p>
            <a:pPr marL="666719" lvl="1" indent="-252120">
              <a:spcBef>
                <a:spcPts val="675"/>
              </a:spcBef>
              <a:buChar char="–"/>
              <a:tabLst>
                <a:tab pos="666158" algn="l"/>
                <a:tab pos="666719" algn="l"/>
              </a:tabLst>
            </a:pPr>
            <a:r>
              <a:rPr sz="1411" spc="-4" dirty="0">
                <a:latin typeface="Arial MT"/>
                <a:cs typeface="Arial MT"/>
              </a:rPr>
              <a:t>No</a:t>
            </a:r>
            <a:r>
              <a:rPr sz="1411" spc="-22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aplica</a:t>
            </a:r>
            <a:r>
              <a:rPr sz="1411" spc="-27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esta </a:t>
            </a:r>
            <a:r>
              <a:rPr sz="1411" spc="-13" dirty="0">
                <a:latin typeface="Arial MT"/>
                <a:cs typeface="Arial MT"/>
              </a:rPr>
              <a:t>exención:</a:t>
            </a:r>
            <a:endParaRPr sz="1411">
              <a:latin typeface="Arial MT"/>
              <a:cs typeface="Arial MT"/>
            </a:endParaRPr>
          </a:p>
          <a:p>
            <a:pPr marL="1019686" marR="4482" lvl="2" indent="-201696">
              <a:lnSpc>
                <a:spcPct val="120000"/>
              </a:lnSpc>
              <a:spcBef>
                <a:spcPts val="326"/>
              </a:spcBef>
              <a:buChar char="•"/>
              <a:tabLst>
                <a:tab pos="1019127" algn="l"/>
                <a:tab pos="1019686" algn="l"/>
              </a:tabLst>
            </a:pPr>
            <a:r>
              <a:rPr sz="1235" spc="-9" dirty="0">
                <a:latin typeface="Arial MT"/>
                <a:cs typeface="Arial MT"/>
              </a:rPr>
              <a:t>Ideas</a:t>
            </a:r>
            <a:r>
              <a:rPr sz="1235" spc="83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o</a:t>
            </a:r>
            <a:r>
              <a:rPr sz="1235" spc="83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frases</a:t>
            </a:r>
            <a:r>
              <a:rPr sz="1235" spc="88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publicitarias,</a:t>
            </a:r>
            <a:r>
              <a:rPr sz="1235" spc="88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logotipos,</a:t>
            </a:r>
            <a:r>
              <a:rPr sz="1235" spc="88" dirty="0">
                <a:latin typeface="Arial MT"/>
                <a:cs typeface="Arial MT"/>
              </a:rPr>
              <a:t> </a:t>
            </a:r>
            <a:r>
              <a:rPr sz="1235" spc="-13" dirty="0">
                <a:latin typeface="Arial MT"/>
                <a:cs typeface="Arial MT"/>
              </a:rPr>
              <a:t>emblemas,</a:t>
            </a:r>
            <a:r>
              <a:rPr sz="1235" spc="88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sellos</a:t>
            </a:r>
            <a:r>
              <a:rPr sz="1235" spc="88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distintivos,</a:t>
            </a:r>
            <a:r>
              <a:rPr sz="1235" spc="88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diseños</a:t>
            </a:r>
            <a:r>
              <a:rPr sz="1235" spc="88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o</a:t>
            </a:r>
            <a:r>
              <a:rPr sz="1235" spc="88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modelos </a:t>
            </a:r>
            <a:r>
              <a:rPr sz="1235" spc="-326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industriales,</a:t>
            </a:r>
            <a:r>
              <a:rPr sz="1235" spc="-22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manuales</a:t>
            </a:r>
            <a:r>
              <a:rPr sz="1235" spc="-18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operativos</a:t>
            </a:r>
            <a:r>
              <a:rPr sz="1235" spc="-18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u obras</a:t>
            </a:r>
            <a:r>
              <a:rPr sz="1235" spc="-18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de</a:t>
            </a:r>
            <a:r>
              <a:rPr sz="1235" spc="-9" dirty="0">
                <a:latin typeface="Arial MT"/>
                <a:cs typeface="Arial MT"/>
              </a:rPr>
              <a:t> </a:t>
            </a:r>
            <a:r>
              <a:rPr sz="1235" spc="4" dirty="0">
                <a:latin typeface="Arial MT"/>
                <a:cs typeface="Arial MT"/>
              </a:rPr>
              <a:t>arte</a:t>
            </a:r>
            <a:r>
              <a:rPr sz="1235" spc="-9" dirty="0">
                <a:latin typeface="Arial MT"/>
                <a:cs typeface="Arial MT"/>
              </a:rPr>
              <a:t> aplicado.</a:t>
            </a:r>
            <a:endParaRPr sz="1235">
              <a:latin typeface="Arial MT"/>
              <a:cs typeface="Arial MT"/>
            </a:endParaRPr>
          </a:p>
          <a:p>
            <a:pPr marL="1019127" marR="6723" lvl="2" indent="-201696">
              <a:lnSpc>
                <a:spcPct val="120000"/>
              </a:lnSpc>
              <a:spcBef>
                <a:spcPts val="295"/>
              </a:spcBef>
              <a:buChar char="•"/>
              <a:tabLst>
                <a:tab pos="1019127" algn="l"/>
                <a:tab pos="1019686" algn="l"/>
              </a:tabLst>
            </a:pPr>
            <a:r>
              <a:rPr sz="1235" spc="-9" dirty="0">
                <a:latin typeface="Arial MT"/>
                <a:cs typeface="Arial MT"/>
              </a:rPr>
              <a:t>Explotación</a:t>
            </a:r>
            <a:r>
              <a:rPr sz="1235" spc="79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de</a:t>
            </a:r>
            <a:r>
              <a:rPr sz="1235" spc="88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las</a:t>
            </a:r>
            <a:r>
              <a:rPr sz="1235" spc="79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obras</a:t>
            </a:r>
            <a:r>
              <a:rPr sz="1235" spc="83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escritas</a:t>
            </a:r>
            <a:r>
              <a:rPr sz="1235" spc="79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o</a:t>
            </a:r>
            <a:r>
              <a:rPr sz="1235" spc="83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musicales</a:t>
            </a:r>
            <a:r>
              <a:rPr sz="1235" spc="83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en</a:t>
            </a:r>
            <a:r>
              <a:rPr sz="1235" spc="83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actividades</a:t>
            </a:r>
            <a:r>
              <a:rPr sz="1235" spc="79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empresariales</a:t>
            </a:r>
            <a:r>
              <a:rPr sz="1235" spc="83" dirty="0">
                <a:latin typeface="Arial MT"/>
                <a:cs typeface="Arial MT"/>
              </a:rPr>
              <a:t> </a:t>
            </a:r>
            <a:r>
              <a:rPr sz="1235" spc="-9" dirty="0">
                <a:latin typeface="Arial MT"/>
                <a:cs typeface="Arial MT"/>
              </a:rPr>
              <a:t>distintas</a:t>
            </a:r>
            <a:r>
              <a:rPr sz="1235" spc="79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a </a:t>
            </a:r>
            <a:r>
              <a:rPr sz="1235" spc="-331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la</a:t>
            </a:r>
            <a:r>
              <a:rPr sz="1235" spc="-9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enajenación</a:t>
            </a:r>
            <a:r>
              <a:rPr sz="1235" spc="-22" dirty="0">
                <a:latin typeface="Arial MT"/>
                <a:cs typeface="Arial MT"/>
              </a:rPr>
              <a:t> </a:t>
            </a:r>
            <a:r>
              <a:rPr sz="1235" spc="-4" dirty="0">
                <a:latin typeface="Arial MT"/>
                <a:cs typeface="Arial MT"/>
              </a:rPr>
              <a:t>al</a:t>
            </a:r>
            <a:r>
              <a:rPr sz="1235" spc="-9" dirty="0">
                <a:latin typeface="Arial MT"/>
                <a:cs typeface="Arial MT"/>
              </a:rPr>
              <a:t> </a:t>
            </a:r>
            <a:r>
              <a:rPr sz="1235" spc="-13" dirty="0">
                <a:latin typeface="Arial MT"/>
                <a:cs typeface="Arial MT"/>
              </a:rPr>
              <a:t>público.</a:t>
            </a:r>
            <a:endParaRPr sz="1235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52252" y="1141007"/>
            <a:ext cx="7088280" cy="67656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</a:pPr>
            <a:r>
              <a:rPr sz="2735" spc="-22" dirty="0"/>
              <a:t>EXENTOS</a:t>
            </a:r>
            <a:r>
              <a:rPr sz="2735" spc="-9" dirty="0"/>
              <a:t> </a:t>
            </a:r>
            <a:r>
              <a:rPr sz="2735" spc="-4" dirty="0"/>
              <a:t>EN</a:t>
            </a:r>
            <a:r>
              <a:rPr sz="2735" spc="-9" dirty="0"/>
              <a:t> </a:t>
            </a:r>
            <a:r>
              <a:rPr sz="2735" spc="-53" dirty="0"/>
              <a:t>PRESTACIÓN</a:t>
            </a:r>
            <a:r>
              <a:rPr sz="2735" spc="-9" dirty="0"/>
              <a:t> </a:t>
            </a:r>
            <a:r>
              <a:rPr sz="2735" spc="-4" dirty="0"/>
              <a:t>DE</a:t>
            </a:r>
            <a:r>
              <a:rPr sz="2735" spc="-9" dirty="0"/>
              <a:t> </a:t>
            </a:r>
            <a:r>
              <a:rPr sz="2735" spc="-22" dirty="0"/>
              <a:t>SERVICIOS</a:t>
            </a:r>
            <a:endParaRPr sz="2735"/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588" spc="-9" dirty="0"/>
              <a:t>(A</a:t>
            </a:r>
            <a:r>
              <a:rPr sz="1588" spc="-53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97" dirty="0"/>
              <a:t> </a:t>
            </a:r>
            <a:r>
              <a:rPr sz="1588" spc="-71" dirty="0"/>
              <a:t>1</a:t>
            </a:r>
            <a:r>
              <a:rPr sz="1588" spc="-4" dirty="0"/>
              <a:t>5</a:t>
            </a:r>
            <a:r>
              <a:rPr sz="1588" spc="-9" dirty="0"/>
              <a:t> </a:t>
            </a:r>
            <a:r>
              <a:rPr sz="1588" spc="-4" dirty="0"/>
              <a:t>LI</a:t>
            </a:r>
            <a:r>
              <a:rPr sz="1588" spc="-128" dirty="0"/>
              <a:t>V</a:t>
            </a:r>
            <a:r>
              <a:rPr sz="1588" spc="-4" dirty="0"/>
              <a:t>A</a:t>
            </a:r>
            <a:r>
              <a:rPr sz="1588" dirty="0"/>
              <a:t>)</a:t>
            </a:r>
            <a:endParaRPr sz="1588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3531" y="922588"/>
            <a:ext cx="6785722" cy="1087967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ts val="3312"/>
              </a:lnSpc>
              <a:spcBef>
                <a:spcPts val="83"/>
              </a:spcBef>
            </a:pPr>
            <a:r>
              <a:rPr sz="4004" spc="-18" dirty="0"/>
              <a:t>EXENTOS</a:t>
            </a:r>
            <a:r>
              <a:rPr sz="4004" spc="-9" dirty="0"/>
              <a:t> </a:t>
            </a:r>
            <a:r>
              <a:rPr sz="4004" spc="-4" dirty="0"/>
              <a:t>EN USO O GOCE</a:t>
            </a:r>
            <a:r>
              <a:rPr sz="4004" spc="-150" dirty="0"/>
              <a:t> </a:t>
            </a:r>
            <a:r>
              <a:rPr sz="4004" spc="-4" dirty="0"/>
              <a:t>TEMPORAL</a:t>
            </a:r>
          </a:p>
          <a:p>
            <a:pPr marL="561" algn="ctr">
              <a:lnSpc>
                <a:spcPts val="1831"/>
              </a:lnSpc>
            </a:pPr>
            <a:r>
              <a:rPr sz="1501" spc="-4" dirty="0"/>
              <a:t>(A</a:t>
            </a:r>
            <a:r>
              <a:rPr sz="1501" spc="-53" dirty="0"/>
              <a:t>R</a:t>
            </a:r>
            <a:r>
              <a:rPr sz="1501" spc="-194" dirty="0"/>
              <a:t>T</a:t>
            </a:r>
            <a:r>
              <a:rPr sz="1501" dirty="0"/>
              <a:t>.</a:t>
            </a:r>
            <a:r>
              <a:rPr sz="1501" spc="-97" dirty="0"/>
              <a:t> </a:t>
            </a:r>
            <a:r>
              <a:rPr sz="1501" spc="-4" dirty="0"/>
              <a:t>20</a:t>
            </a:r>
            <a:r>
              <a:rPr sz="1501" spc="-9" dirty="0"/>
              <a:t> </a:t>
            </a:r>
            <a:r>
              <a:rPr sz="1501" dirty="0"/>
              <a:t>LI</a:t>
            </a:r>
            <a:r>
              <a:rPr sz="1501" spc="-128" dirty="0"/>
              <a:t>V</a:t>
            </a:r>
            <a:r>
              <a:rPr sz="1501" spc="-4" dirty="0"/>
              <a:t>A</a:t>
            </a:r>
            <a:r>
              <a:rPr sz="1501" dirty="0"/>
              <a:t>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71258" y="2262378"/>
            <a:ext cx="6735856" cy="2346419"/>
          </a:xfrm>
          <a:prstGeom prst="rect">
            <a:avLst/>
          </a:prstGeom>
        </p:spPr>
        <p:txBody>
          <a:bodyPr vert="horz" wrap="square" lIns="0" tIns="145676" rIns="0" bIns="0" rtlCol="0">
            <a:spAutoFit/>
          </a:bodyPr>
          <a:lstStyle/>
          <a:p>
            <a:pPr marL="313190" indent="-302545">
              <a:spcBef>
                <a:spcPts val="114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Casa </a:t>
            </a:r>
            <a:r>
              <a:rPr sz="1765" spc="-9" dirty="0">
                <a:latin typeface="Arial MT"/>
                <a:cs typeface="Arial MT"/>
              </a:rPr>
              <a:t>habitación.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lnSpc>
                <a:spcPct val="13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  <a:tab pos="1172640" algn="l"/>
                <a:tab pos="2399065" algn="l"/>
                <a:tab pos="2727942" algn="l"/>
                <a:tab pos="3866405" algn="l"/>
                <a:tab pos="4481579" algn="l"/>
                <a:tab pos="4810457" algn="l"/>
                <a:tab pos="5485579" algn="l"/>
                <a:tab pos="6599391" algn="l"/>
              </a:tabLst>
            </a:pPr>
            <a:r>
              <a:rPr sz="1765" spc="-44" dirty="0">
                <a:latin typeface="Arial MT"/>
                <a:cs typeface="Arial MT"/>
              </a:rPr>
              <a:t>F</a:t>
            </a:r>
            <a:r>
              <a:rPr sz="1765" spc="-4" dirty="0">
                <a:latin typeface="Arial MT"/>
                <a:cs typeface="Arial MT"/>
              </a:rPr>
              <a:t>incas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dedicadas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utilizadas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solo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31" dirty="0">
                <a:latin typeface="Arial MT"/>
                <a:cs typeface="Arial MT"/>
              </a:rPr>
              <a:t>f</a:t>
            </a:r>
            <a:r>
              <a:rPr sz="1765" spc="-4" dirty="0">
                <a:latin typeface="Arial MT"/>
                <a:cs typeface="Arial MT"/>
              </a:rPr>
              <a:t>ines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-22" dirty="0">
                <a:latin typeface="Arial MT"/>
                <a:cs typeface="Arial MT"/>
              </a:rPr>
              <a:t>g</a:t>
            </a:r>
            <a:r>
              <a:rPr sz="1765" spc="13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í</a:t>
            </a:r>
            <a:r>
              <a:rPr sz="1765" spc="-4" dirty="0">
                <a:latin typeface="Arial MT"/>
                <a:cs typeface="Arial MT"/>
              </a:rPr>
              <a:t>colas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o  </a:t>
            </a:r>
            <a:r>
              <a:rPr sz="1765" spc="-13" dirty="0">
                <a:latin typeface="Arial MT"/>
                <a:cs typeface="Arial MT"/>
              </a:rPr>
              <a:t>ganaderas.</a:t>
            </a:r>
            <a:endParaRPr sz="1765">
              <a:latin typeface="Arial MT"/>
              <a:cs typeface="Arial MT"/>
            </a:endParaRPr>
          </a:p>
          <a:p>
            <a:pPr marL="313190" marR="5042" indent="-302545">
              <a:lnSpc>
                <a:spcPct val="13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Bienes</a:t>
            </a:r>
            <a:r>
              <a:rPr sz="1765" spc="30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tangibles</a:t>
            </a:r>
            <a:r>
              <a:rPr sz="1765" spc="31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otorgados</a:t>
            </a:r>
            <a:r>
              <a:rPr sz="1765" spc="31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31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residentes</a:t>
            </a:r>
            <a:r>
              <a:rPr sz="1765" spc="31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31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31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extranjero</a:t>
            </a:r>
            <a:r>
              <a:rPr sz="1765" spc="3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sin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establecimiento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permanente.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05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Libros,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periódicos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revistas.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8398" y="848454"/>
            <a:ext cx="2131281" cy="932220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18" dirty="0"/>
              <a:t>SUJETOS</a:t>
            </a:r>
          </a:p>
          <a:p>
            <a:pPr marL="1120" algn="ctr">
              <a:lnSpc>
                <a:spcPct val="100000"/>
              </a:lnSpc>
              <a:spcBef>
                <a:spcPts val="44"/>
              </a:spcBef>
            </a:pPr>
            <a:r>
              <a:rPr sz="1588" spc="-4" dirty="0"/>
              <a:t>(A</a:t>
            </a:r>
            <a:r>
              <a:rPr sz="1588" spc="-53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97" dirty="0"/>
              <a:t> </a:t>
            </a:r>
            <a:r>
              <a:rPr sz="1588" spc="-4" dirty="0"/>
              <a:t>1</a:t>
            </a:r>
            <a:r>
              <a:rPr sz="1588" dirty="0"/>
              <a:t> LI</a:t>
            </a:r>
            <a:r>
              <a:rPr sz="1588" spc="-128" dirty="0"/>
              <a:t>V</a:t>
            </a:r>
            <a:r>
              <a:rPr sz="1588" dirty="0"/>
              <a:t>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71258" y="2019803"/>
            <a:ext cx="6976782" cy="233560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190" marR="4482" indent="-302545">
              <a:lnSpc>
                <a:spcPct val="120000"/>
              </a:lnSpc>
              <a:spcBef>
                <a:spcPts val="8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Personas</a:t>
            </a:r>
            <a:r>
              <a:rPr sz="1765" spc="13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físicas</a:t>
            </a:r>
            <a:r>
              <a:rPr sz="1765" spc="14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14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morales</a:t>
            </a:r>
            <a:r>
              <a:rPr sz="1765" spc="14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que,</a:t>
            </a:r>
            <a:r>
              <a:rPr sz="1765" spc="14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137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territorio</a:t>
            </a:r>
            <a:r>
              <a:rPr sz="1765" spc="14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nacional,</a:t>
            </a:r>
            <a:r>
              <a:rPr sz="1765" spc="14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realicen</a:t>
            </a:r>
            <a:r>
              <a:rPr sz="1765" spc="14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los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actos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spc="-9" dirty="0">
                <a:latin typeface="Arial MT"/>
                <a:cs typeface="Arial MT"/>
              </a:rPr>
              <a:t>actividades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siguientes: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35"/>
              </a:spcBef>
              <a:buFont typeface="Arial MT"/>
              <a:buChar char="•"/>
            </a:pPr>
            <a:endParaRPr sz="1808">
              <a:latin typeface="Arial MT"/>
              <a:cs typeface="Arial MT"/>
            </a:endParaRPr>
          </a:p>
          <a:p>
            <a:pPr marL="666158" lvl="1" indent="-252681">
              <a:buChar char="–"/>
              <a:tabLst>
                <a:tab pos="666158" algn="l"/>
                <a:tab pos="666719" algn="l"/>
              </a:tabLst>
            </a:pPr>
            <a:r>
              <a:rPr sz="1765" spc="-9" dirty="0">
                <a:latin typeface="Arial MT"/>
                <a:cs typeface="Arial MT"/>
              </a:rPr>
              <a:t>Enajenen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bienes.</a:t>
            </a:r>
            <a:endParaRPr sz="1765">
              <a:latin typeface="Arial MT"/>
              <a:cs typeface="Arial MT"/>
            </a:endParaRPr>
          </a:p>
          <a:p>
            <a:pPr marL="666158" lvl="1" indent="-252681">
              <a:spcBef>
                <a:spcPts val="847"/>
              </a:spcBef>
              <a:buChar char="–"/>
              <a:tabLst>
                <a:tab pos="666158" algn="l"/>
                <a:tab pos="666719" algn="l"/>
              </a:tabLst>
            </a:pPr>
            <a:r>
              <a:rPr sz="1765" spc="-31" dirty="0">
                <a:latin typeface="Arial MT"/>
                <a:cs typeface="Arial MT"/>
              </a:rPr>
              <a:t>Presten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servicios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independientes.</a:t>
            </a:r>
            <a:endParaRPr sz="1765">
              <a:latin typeface="Arial MT"/>
              <a:cs typeface="Arial MT"/>
            </a:endParaRPr>
          </a:p>
          <a:p>
            <a:pPr marL="666158" lvl="1" indent="-252681">
              <a:spcBef>
                <a:spcPts val="847"/>
              </a:spcBef>
              <a:buChar char="–"/>
              <a:tabLst>
                <a:tab pos="666158" algn="l"/>
                <a:tab pos="666719" algn="l"/>
              </a:tabLst>
            </a:pPr>
            <a:r>
              <a:rPr sz="1765" spc="-13" dirty="0">
                <a:latin typeface="Arial MT"/>
                <a:cs typeface="Arial MT"/>
              </a:rPr>
              <a:t>Otorguen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 uso o</a:t>
            </a:r>
            <a:r>
              <a:rPr sz="1765" spc="-9" dirty="0">
                <a:latin typeface="Arial MT"/>
                <a:cs typeface="Arial MT"/>
              </a:rPr>
              <a:t> goce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temporal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9" dirty="0">
                <a:latin typeface="Arial MT"/>
                <a:cs typeface="Arial MT"/>
              </a:rPr>
              <a:t>bienes.</a:t>
            </a:r>
            <a:endParaRPr sz="1765">
              <a:latin typeface="Arial MT"/>
              <a:cs typeface="Arial MT"/>
            </a:endParaRPr>
          </a:p>
          <a:p>
            <a:pPr marL="666158" lvl="1" indent="-252681">
              <a:spcBef>
                <a:spcPts val="847"/>
              </a:spcBef>
              <a:buChar char="–"/>
              <a:tabLst>
                <a:tab pos="666158" algn="l"/>
                <a:tab pos="666719" algn="l"/>
              </a:tabLst>
            </a:pPr>
            <a:r>
              <a:rPr sz="1765" dirty="0">
                <a:latin typeface="Arial MT"/>
                <a:cs typeface="Arial MT"/>
              </a:rPr>
              <a:t>Importen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servicios.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1188" y="1008086"/>
            <a:ext cx="7766697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18" dirty="0"/>
              <a:t>EXENTOS</a:t>
            </a:r>
            <a:r>
              <a:rPr spc="-13" dirty="0"/>
              <a:t> </a:t>
            </a:r>
            <a:r>
              <a:rPr spc="-4" dirty="0"/>
              <a:t>EN</a:t>
            </a:r>
            <a:r>
              <a:rPr spc="-9" dirty="0"/>
              <a:t> </a:t>
            </a:r>
            <a:r>
              <a:rPr spc="-44" dirty="0"/>
              <a:t>IMPORTACIONES</a:t>
            </a:r>
          </a:p>
          <a:p>
            <a:pPr marL="561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4" dirty="0"/>
              <a:t>2</a:t>
            </a:r>
            <a:r>
              <a:rPr sz="1411" dirty="0"/>
              <a:t>5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864897" y="2029215"/>
            <a:ext cx="6720167" cy="3192126"/>
          </a:xfrm>
          <a:prstGeom prst="rect">
            <a:avLst/>
          </a:prstGeom>
        </p:spPr>
        <p:txBody>
          <a:bodyPr vert="horz" wrap="square" lIns="0" tIns="64994" rIns="0" bIns="0" rtlCol="0">
            <a:spAutoFit/>
          </a:bodyPr>
          <a:lstStyle/>
          <a:p>
            <a:pPr marL="313190" indent="-302545">
              <a:spcBef>
                <a:spcPts val="51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Importaciones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no</a:t>
            </a:r>
            <a:r>
              <a:rPr sz="1765" spc="-9" dirty="0">
                <a:latin typeface="Arial MT"/>
                <a:cs typeface="Arial MT"/>
              </a:rPr>
              <a:t> consumadas.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19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Importaciones</a:t>
            </a:r>
            <a:r>
              <a:rPr sz="1765" spc="-13" dirty="0">
                <a:latin typeface="Arial MT"/>
                <a:cs typeface="Arial MT"/>
              </a:rPr>
              <a:t> temporales.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Retorno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exportados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temporalmente.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spc="-13" dirty="0">
                <a:latin typeface="Arial MT"/>
                <a:cs typeface="Arial MT"/>
              </a:rPr>
              <a:t>tránsito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spc="-18" dirty="0">
                <a:latin typeface="Arial MT"/>
                <a:cs typeface="Arial MT"/>
              </a:rPr>
              <a:t>transbordo.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Régimen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aduanero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recinto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fiscalizado</a:t>
            </a:r>
            <a:r>
              <a:rPr sz="1765" spc="31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estratégico.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Equipajes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 </a:t>
            </a:r>
            <a:r>
              <a:rPr sz="1765" spc="-9" dirty="0">
                <a:latin typeface="Arial MT"/>
                <a:cs typeface="Arial MT"/>
              </a:rPr>
              <a:t>menajes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9" dirty="0">
                <a:latin typeface="Arial MT"/>
                <a:cs typeface="Arial MT"/>
              </a:rPr>
              <a:t>casa.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servicios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27" dirty="0">
                <a:latin typeface="Arial MT"/>
                <a:cs typeface="Arial MT"/>
              </a:rPr>
              <a:t>exentos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tasa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cero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spc="-22" dirty="0">
                <a:latin typeface="Arial MT"/>
                <a:cs typeface="Arial MT"/>
              </a:rPr>
              <a:t>México.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19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donados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residentes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extranjero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al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gobierno.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Obras</a:t>
            </a:r>
            <a:r>
              <a:rPr sz="1765" spc="8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97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arte</a:t>
            </a:r>
            <a:r>
              <a:rPr sz="1765" spc="9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9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destinen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9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su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exhibición</a:t>
            </a:r>
            <a:r>
              <a:rPr sz="1765" spc="97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pública</a:t>
            </a:r>
            <a:r>
              <a:rPr sz="1765" spc="9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8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forma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permanente.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5805" y="2190409"/>
            <a:ext cx="6659095" cy="1438957"/>
          </a:xfrm>
          <a:prstGeom prst="rect">
            <a:avLst/>
          </a:prstGeom>
        </p:spPr>
        <p:txBody>
          <a:bodyPr vert="horz" wrap="square" lIns="0" tIns="118782" rIns="0" bIns="0" rtlCol="0">
            <a:spAutoFit/>
          </a:bodyPr>
          <a:lstStyle/>
          <a:p>
            <a:pPr marL="313190" indent="-302545">
              <a:spcBef>
                <a:spcPts val="935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Obras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4" dirty="0">
                <a:latin typeface="Arial MT"/>
                <a:cs typeface="Arial MT"/>
              </a:rPr>
              <a:t>arte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mexicanos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importadas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 </a:t>
            </a:r>
            <a:r>
              <a:rPr sz="1765" spc="-9" dirty="0">
                <a:latin typeface="Arial MT"/>
                <a:cs typeface="Arial MT"/>
              </a:rPr>
              <a:t>ellos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mismos.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84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Oro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</a:t>
            </a:r>
            <a:r>
              <a:rPr sz="1765" spc="-9" dirty="0">
                <a:latin typeface="Arial MT"/>
                <a:cs typeface="Arial MT"/>
              </a:rPr>
              <a:t> contenido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mínimo </a:t>
            </a:r>
            <a:r>
              <a:rPr sz="1765" spc="-4" dirty="0">
                <a:latin typeface="Arial MT"/>
                <a:cs typeface="Arial MT"/>
              </a:rPr>
              <a:t>del </a:t>
            </a:r>
            <a:r>
              <a:rPr sz="1765" spc="-9" dirty="0">
                <a:latin typeface="Arial MT"/>
                <a:cs typeface="Arial MT"/>
              </a:rPr>
              <a:t>80%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lnSpc>
                <a:spcPct val="12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  <a:tab pos="1492552" algn="l"/>
                <a:tab pos="1955333" algn="l"/>
                <a:tab pos="2962134" algn="l"/>
                <a:tab pos="4478778" algn="l"/>
                <a:tab pos="5484459" algn="l"/>
                <a:tab pos="6071618" algn="l"/>
              </a:tabLst>
            </a:pPr>
            <a:r>
              <a:rPr sz="1765" spc="-146" dirty="0">
                <a:latin typeface="Arial MT"/>
                <a:cs typeface="Arial MT"/>
              </a:rPr>
              <a:t>V</a:t>
            </a:r>
            <a:r>
              <a:rPr sz="1765" spc="-4" dirty="0">
                <a:latin typeface="Arial MT"/>
                <a:cs typeface="Arial MT"/>
              </a:rPr>
              <a:t>ehículos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d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agen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diplomático</a:t>
            </a:r>
            <a:r>
              <a:rPr sz="1765" spc="-35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,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iemp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62" dirty="0">
                <a:latin typeface="Arial MT"/>
                <a:cs typeface="Arial MT"/>
              </a:rPr>
              <a:t>e</a:t>
            </a:r>
            <a:r>
              <a:rPr sz="1765" spc="-9" dirty="0">
                <a:latin typeface="Arial MT"/>
                <a:cs typeface="Arial MT"/>
              </a:rPr>
              <a:t>x</a:t>
            </a:r>
            <a:r>
              <a:rPr sz="1765" spc="-4" dirty="0">
                <a:latin typeface="Arial MT"/>
                <a:cs typeface="Arial MT"/>
              </a:rPr>
              <a:t>is</a:t>
            </a:r>
            <a:r>
              <a:rPr sz="1765" spc="-27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a  </a:t>
            </a:r>
            <a:r>
              <a:rPr sz="1765" spc="-13" dirty="0">
                <a:latin typeface="Arial MT"/>
                <a:cs typeface="Arial MT"/>
              </a:rPr>
              <a:t>reciprocidad.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31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8058" y="727705"/>
            <a:ext cx="9278471" cy="719237"/>
          </a:xfrm>
          <a:prstGeom prst="rect">
            <a:avLst/>
          </a:prstGeom>
        </p:spPr>
        <p:txBody>
          <a:bodyPr vert="horz" wrap="square" lIns="0" tIns="8045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</a:pPr>
            <a:r>
              <a:rPr sz="2735" spc="-22" dirty="0"/>
              <a:t>EXENTOS </a:t>
            </a:r>
            <a:r>
              <a:rPr sz="2735" spc="-4" dirty="0"/>
              <a:t>EN</a:t>
            </a:r>
            <a:r>
              <a:rPr sz="2735" spc="-18" dirty="0"/>
              <a:t> </a:t>
            </a:r>
            <a:r>
              <a:rPr sz="2735" spc="-44" dirty="0"/>
              <a:t>IMPORTACIONES</a:t>
            </a:r>
            <a:endParaRPr sz="2735"/>
          </a:p>
          <a:p>
            <a:pPr marL="1120" algn="ctr">
              <a:lnSpc>
                <a:spcPct val="100000"/>
              </a:lnSpc>
              <a:spcBef>
                <a:spcPts val="48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4" dirty="0"/>
              <a:t>2</a:t>
            </a:r>
            <a:r>
              <a:rPr sz="1411" dirty="0"/>
              <a:t>5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6345" y="903960"/>
            <a:ext cx="5207599" cy="687857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3"/>
              </a:spcBef>
            </a:pPr>
            <a:r>
              <a:rPr spc="-35" dirty="0"/>
              <a:t>CASOS</a:t>
            </a:r>
            <a:r>
              <a:rPr spc="-44" dirty="0"/>
              <a:t> </a:t>
            </a:r>
            <a:r>
              <a:rPr spc="-13" dirty="0"/>
              <a:t>PRÁCTICOS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08056" y="1592356"/>
            <a:ext cx="4913779" cy="4046613"/>
          </a:xfrm>
          <a:prstGeom prst="rect">
            <a:avLst/>
          </a:prstGeom>
        </p:spPr>
        <p:txBody>
          <a:bodyPr vert="horz" wrap="square" lIns="0" tIns="35298" rIns="0" bIns="0" rtlCol="0">
            <a:spAutoFit/>
          </a:bodyPr>
          <a:lstStyle/>
          <a:p>
            <a:pPr marL="313750" indent="-302545">
              <a:spcBef>
                <a:spcPts val="278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31" dirty="0">
                <a:latin typeface="Arial MT"/>
                <a:cs typeface="Arial MT"/>
              </a:rPr>
              <a:t>Venta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computadora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usada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por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22" dirty="0">
                <a:latin typeface="Arial MT"/>
                <a:cs typeface="Arial MT"/>
              </a:rPr>
              <a:t>S.C.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Enajenación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esquilmos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origen </a:t>
            </a:r>
            <a:r>
              <a:rPr sz="1588" spc="-4" dirty="0">
                <a:latin typeface="Arial MT"/>
                <a:cs typeface="Arial MT"/>
              </a:rPr>
              <a:t>animal.</a:t>
            </a:r>
            <a:endParaRPr sz="1588">
              <a:latin typeface="Arial MT"/>
              <a:cs typeface="Arial MT"/>
            </a:endParaRPr>
          </a:p>
          <a:p>
            <a:pPr marL="414598">
              <a:spcBef>
                <a:spcPts val="184"/>
              </a:spcBef>
              <a:tabLst>
                <a:tab pos="666158" algn="l"/>
              </a:tabLst>
            </a:pPr>
            <a:r>
              <a:rPr sz="1500" spc="-4" dirty="0">
                <a:latin typeface="Arial MT"/>
                <a:cs typeface="Arial MT"/>
              </a:rPr>
              <a:t>–	</a:t>
            </a:r>
            <a:r>
              <a:rPr sz="1500" spc="-9" dirty="0">
                <a:latin typeface="Arial MT"/>
                <a:cs typeface="Arial MT"/>
              </a:rPr>
              <a:t>(huesos,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cuernos,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pelos,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plumas,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pezuñas,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picos).</a:t>
            </a:r>
            <a:endParaRPr sz="1500">
              <a:latin typeface="Arial MT"/>
              <a:cs typeface="Arial MT"/>
            </a:endParaRPr>
          </a:p>
          <a:p>
            <a:pPr marL="313750" indent="-302545">
              <a:spcBef>
                <a:spcPts val="185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Accesorios</a:t>
            </a:r>
            <a:r>
              <a:rPr sz="1588" spc="-22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dentales.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Alcohol</a:t>
            </a:r>
            <a:r>
              <a:rPr sz="1588" spc="-35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etílico.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Algodón.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94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9" dirty="0">
                <a:latin typeface="Arial MT"/>
                <a:cs typeface="Arial MT"/>
              </a:rPr>
              <a:t>Anteojos </a:t>
            </a:r>
            <a:r>
              <a:rPr sz="1588" dirty="0">
                <a:latin typeface="Arial MT"/>
                <a:cs typeface="Arial MT"/>
              </a:rPr>
              <a:t>y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accesorios.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9" dirty="0">
                <a:latin typeface="Arial MT"/>
                <a:cs typeface="Arial MT"/>
              </a:rPr>
              <a:t>Aparatos </a:t>
            </a:r>
            <a:r>
              <a:rPr sz="1588" dirty="0">
                <a:latin typeface="Arial MT"/>
                <a:cs typeface="Arial MT"/>
              </a:rPr>
              <a:t>y</a:t>
            </a:r>
            <a:r>
              <a:rPr sz="1588" spc="-79" dirty="0">
                <a:latin typeface="Arial MT"/>
                <a:cs typeface="Arial MT"/>
              </a:rPr>
              <a:t> </a:t>
            </a:r>
            <a:r>
              <a:rPr sz="1588" spc="4" dirty="0">
                <a:latin typeface="Arial MT"/>
                <a:cs typeface="Arial MT"/>
              </a:rPr>
              <a:t>Artículos</a:t>
            </a:r>
            <a:r>
              <a:rPr sz="1588" spc="-4" dirty="0">
                <a:latin typeface="Arial MT"/>
                <a:cs typeface="Arial MT"/>
              </a:rPr>
              <a:t> ortopédicos.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9" dirty="0">
                <a:latin typeface="Arial MT"/>
                <a:cs typeface="Arial MT"/>
              </a:rPr>
              <a:t>Arena,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27" dirty="0">
                <a:latin typeface="Arial MT"/>
                <a:cs typeface="Arial MT"/>
              </a:rPr>
              <a:t>grava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y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roca.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4" dirty="0">
                <a:latin typeface="Arial MT"/>
                <a:cs typeface="Arial MT"/>
              </a:rPr>
              <a:t>Servicios</a:t>
            </a:r>
            <a:r>
              <a:rPr sz="1588" spc="-71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funerarios.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Cobijas</a:t>
            </a:r>
            <a:r>
              <a:rPr sz="1588" spc="-44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y</a:t>
            </a:r>
            <a:r>
              <a:rPr sz="1588" spc="-40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colchones.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94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13" dirty="0">
                <a:latin typeface="Arial MT"/>
                <a:cs typeface="Arial MT"/>
              </a:rPr>
              <a:t>Paletas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hielo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sabores.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Molinos</a:t>
            </a:r>
            <a:r>
              <a:rPr sz="1588" spc="-9" dirty="0">
                <a:latin typeface="Arial MT"/>
                <a:cs typeface="Arial MT"/>
              </a:rPr>
              <a:t> para </a:t>
            </a:r>
            <a:r>
              <a:rPr sz="1588" spc="-4" dirty="0">
                <a:latin typeface="Arial MT"/>
                <a:cs typeface="Arial MT"/>
              </a:rPr>
              <a:t>pastura </a:t>
            </a:r>
            <a:r>
              <a:rPr sz="1588" dirty="0">
                <a:latin typeface="Arial MT"/>
                <a:cs typeface="Arial MT"/>
              </a:rPr>
              <a:t>y </a:t>
            </a:r>
            <a:r>
              <a:rPr sz="1588" spc="-9" dirty="0">
                <a:latin typeface="Arial MT"/>
                <a:cs typeface="Arial MT"/>
              </a:rPr>
              <a:t>granos </a:t>
            </a:r>
            <a:r>
              <a:rPr sz="1588" spc="-4" dirty="0">
                <a:latin typeface="Arial MT"/>
                <a:cs typeface="Arial MT"/>
              </a:rPr>
              <a:t>de uso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agrícola.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9" dirty="0">
                <a:latin typeface="Arial MT"/>
                <a:cs typeface="Arial MT"/>
              </a:rPr>
              <a:t>Redes</a:t>
            </a:r>
            <a:r>
              <a:rPr sz="1588" spc="-31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para</a:t>
            </a:r>
            <a:r>
              <a:rPr sz="1588" spc="-27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pesca.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Música</a:t>
            </a:r>
            <a:r>
              <a:rPr sz="1588" spc="-9" dirty="0">
                <a:latin typeface="Arial MT"/>
                <a:cs typeface="Arial MT"/>
              </a:rPr>
              <a:t> impresa </a:t>
            </a:r>
            <a:r>
              <a:rPr sz="1588" spc="-4" dirty="0">
                <a:latin typeface="Arial MT"/>
                <a:cs typeface="Arial MT"/>
              </a:rPr>
              <a:t>en hojas</a:t>
            </a:r>
            <a:r>
              <a:rPr sz="1588" spc="-9" dirty="0">
                <a:latin typeface="Arial MT"/>
                <a:cs typeface="Arial MT"/>
              </a:rPr>
              <a:t> sueltas.</a:t>
            </a:r>
            <a:endParaRPr sz="1588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2833" y="923458"/>
            <a:ext cx="4708072" cy="687857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3"/>
              </a:spcBef>
            </a:pPr>
            <a:r>
              <a:rPr spc="-35" dirty="0"/>
              <a:t>CASOS</a:t>
            </a:r>
            <a:r>
              <a:rPr spc="-44" dirty="0"/>
              <a:t> </a:t>
            </a:r>
            <a:r>
              <a:rPr spc="-13" dirty="0"/>
              <a:t>PRÁCTICOS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0274" y="1715395"/>
            <a:ext cx="4450976" cy="4060142"/>
          </a:xfrm>
          <a:prstGeom prst="rect">
            <a:avLst/>
          </a:prstGeom>
        </p:spPr>
        <p:txBody>
          <a:bodyPr vert="horz" wrap="square" lIns="0" tIns="35298" rIns="0" bIns="0" rtlCol="0">
            <a:spAutoFit/>
          </a:bodyPr>
          <a:lstStyle/>
          <a:p>
            <a:pPr marL="313750" indent="-302545">
              <a:spcBef>
                <a:spcPts val="278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9" dirty="0">
                <a:latin typeface="Arial MT"/>
                <a:cs typeface="Arial MT"/>
              </a:rPr>
              <a:t>Libro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música,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18" dirty="0">
                <a:latin typeface="Arial MT"/>
                <a:cs typeface="Arial MT"/>
              </a:rPr>
              <a:t>venta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librería.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9" dirty="0">
                <a:latin typeface="Arial MT"/>
                <a:cs typeface="Arial MT"/>
              </a:rPr>
              <a:t>Libro</a:t>
            </a:r>
            <a:r>
              <a:rPr sz="1588" spc="-4" dirty="0">
                <a:latin typeface="Arial MT"/>
                <a:cs typeface="Arial MT"/>
              </a:rPr>
              <a:t> de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música, </a:t>
            </a:r>
            <a:r>
              <a:rPr sz="1588" spc="-18" dirty="0">
                <a:latin typeface="Arial MT"/>
                <a:cs typeface="Arial MT"/>
              </a:rPr>
              <a:t>venta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por la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editorial.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Construcción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 </a:t>
            </a:r>
            <a:r>
              <a:rPr sz="1588" spc="-9" dirty="0">
                <a:latin typeface="Arial MT"/>
                <a:cs typeface="Arial MT"/>
              </a:rPr>
              <a:t>invernadero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hidropónico.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94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Enajenación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colmenas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polinizadoras.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Enajenación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refacc.</a:t>
            </a:r>
            <a:r>
              <a:rPr sz="1588" spc="-101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para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equipo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agrícola.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22" dirty="0">
                <a:latin typeface="Arial MT"/>
                <a:cs typeface="Arial MT"/>
              </a:rPr>
              <a:t>Productos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químicos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para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medicina de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patente.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Pieles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animales </a:t>
            </a:r>
            <a:r>
              <a:rPr sz="1588" dirty="0">
                <a:latin typeface="Arial MT"/>
                <a:cs typeface="Arial MT"/>
              </a:rPr>
              <a:t>curtidas.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Alimentos</a:t>
            </a:r>
            <a:r>
              <a:rPr sz="1588" spc="-22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preparados</a:t>
            </a:r>
            <a:r>
              <a:rPr sz="1588" spc="-22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pizza.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94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18" dirty="0">
                <a:latin typeface="Arial MT"/>
                <a:cs typeface="Arial MT"/>
              </a:rPr>
              <a:t>Pollo</a:t>
            </a:r>
            <a:r>
              <a:rPr sz="1588" spc="-35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rostizado.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18" dirty="0">
                <a:latin typeface="Arial MT"/>
                <a:cs typeface="Arial MT"/>
              </a:rPr>
              <a:t>Pollo</a:t>
            </a:r>
            <a:r>
              <a:rPr sz="1588" spc="-4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crudo.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Indemnización por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cheque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no </a:t>
            </a:r>
            <a:r>
              <a:rPr sz="1588" spc="-18" dirty="0">
                <a:latin typeface="Arial MT"/>
                <a:cs typeface="Arial MT"/>
              </a:rPr>
              <a:t>pagado.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Cancelería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para </a:t>
            </a:r>
            <a:r>
              <a:rPr sz="1588" spc="-4" dirty="0">
                <a:latin typeface="Arial MT"/>
                <a:cs typeface="Arial MT"/>
              </a:rPr>
              <a:t>casas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22" dirty="0">
                <a:latin typeface="Arial MT"/>
                <a:cs typeface="Arial MT"/>
              </a:rPr>
              <a:t>nuevas.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22" dirty="0">
                <a:latin typeface="Arial MT"/>
                <a:cs typeface="Arial MT"/>
              </a:rPr>
              <a:t>Concreto.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94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9" dirty="0">
                <a:latin typeface="Arial MT"/>
                <a:cs typeface="Arial MT"/>
              </a:rPr>
              <a:t>Libros</a:t>
            </a:r>
            <a:r>
              <a:rPr sz="1588" spc="-22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electrónicos.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189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Florería.</a:t>
            </a:r>
            <a:endParaRPr sz="1588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87559" y="1596837"/>
            <a:ext cx="1088091" cy="4328833"/>
          </a:xfrm>
          <a:custGeom>
            <a:avLst/>
            <a:gdLst/>
            <a:ahLst/>
            <a:cxnLst/>
            <a:rect l="l" t="t" r="r" b="b"/>
            <a:pathLst>
              <a:path w="1233170" h="4906009">
                <a:moveTo>
                  <a:pt x="1232916" y="0"/>
                </a:moveTo>
                <a:lnTo>
                  <a:pt x="0" y="0"/>
                </a:lnTo>
                <a:lnTo>
                  <a:pt x="0" y="4905756"/>
                </a:lnTo>
                <a:lnTo>
                  <a:pt x="4572" y="4905756"/>
                </a:lnTo>
                <a:lnTo>
                  <a:pt x="9144" y="4905756"/>
                </a:lnTo>
                <a:lnTo>
                  <a:pt x="1223772" y="4905756"/>
                </a:lnTo>
                <a:lnTo>
                  <a:pt x="1228344" y="4905756"/>
                </a:lnTo>
                <a:lnTo>
                  <a:pt x="1232916" y="4905756"/>
                </a:lnTo>
                <a:lnTo>
                  <a:pt x="12329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2434" y="892393"/>
            <a:ext cx="9278471" cy="965317"/>
          </a:xfrm>
          <a:prstGeom prst="rect">
            <a:avLst/>
          </a:prstGeom>
        </p:spPr>
        <p:txBody>
          <a:bodyPr vert="horz" wrap="square" lIns="0" tIns="57710" rIns="0" bIns="0" rtlCol="0" anchor="ctr">
            <a:spAutoFit/>
          </a:bodyPr>
          <a:lstStyle/>
          <a:p>
            <a:pPr marL="1120" algn="ctr">
              <a:lnSpc>
                <a:spcPct val="100000"/>
              </a:lnSpc>
              <a:spcBef>
                <a:spcPts val="83"/>
              </a:spcBef>
            </a:pPr>
            <a:r>
              <a:rPr spc="-9" dirty="0"/>
              <a:t>DETERMINACIÓN</a:t>
            </a:r>
            <a:r>
              <a:rPr spc="-31" dirty="0"/>
              <a:t> </a:t>
            </a:r>
            <a:r>
              <a:rPr spc="-4" dirty="0"/>
              <a:t>DEL</a:t>
            </a:r>
            <a:r>
              <a:rPr spc="-27" dirty="0"/>
              <a:t> </a:t>
            </a:r>
            <a:r>
              <a:rPr spc="-22" dirty="0"/>
              <a:t>IMPUESTO</a:t>
            </a:r>
          </a:p>
          <a:p>
            <a:pPr marL="1120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dirty="0"/>
              <a:t>1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101666" y="2235797"/>
            <a:ext cx="4312584" cy="2917699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1492">
              <a:spcBef>
                <a:spcPts val="83"/>
              </a:spcBef>
            </a:pP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trasladado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efectivamente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cobrado.</a:t>
            </a:r>
            <a:endParaRPr sz="1765">
              <a:latin typeface="Arial MT"/>
              <a:cs typeface="Arial MT"/>
            </a:endParaRPr>
          </a:p>
          <a:p>
            <a:pPr marL="11205">
              <a:spcBef>
                <a:spcPts val="1420"/>
              </a:spcBef>
            </a:pPr>
            <a:r>
              <a:rPr sz="1765" spc="-9" dirty="0">
                <a:latin typeface="Arial MT"/>
                <a:cs typeface="Arial MT"/>
              </a:rPr>
              <a:t>Menos:</a:t>
            </a:r>
            <a:endParaRPr sz="1765">
              <a:latin typeface="Arial MT"/>
              <a:cs typeface="Arial MT"/>
            </a:endParaRPr>
          </a:p>
          <a:p>
            <a:pPr marL="514886" marR="4482">
              <a:lnSpc>
                <a:spcPct val="160000"/>
              </a:lnSpc>
            </a:pP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acreditable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efectivamente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pagado.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pagado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importaciones.</a:t>
            </a:r>
            <a:endParaRPr sz="1765">
              <a:latin typeface="Arial MT"/>
              <a:cs typeface="Arial MT"/>
            </a:endParaRPr>
          </a:p>
          <a:p>
            <a:pPr marL="514886">
              <a:spcBef>
                <a:spcPts val="1270"/>
              </a:spcBef>
            </a:pP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spc="-3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retenido.</a:t>
            </a:r>
            <a:endParaRPr sz="1765">
              <a:latin typeface="Arial MT"/>
              <a:cs typeface="Arial MT"/>
            </a:endParaRPr>
          </a:p>
          <a:p>
            <a:pPr marL="111492">
              <a:spcBef>
                <a:spcPts val="1270"/>
              </a:spcBef>
            </a:pPr>
            <a:r>
              <a:rPr sz="1765" spc="-9" dirty="0">
                <a:latin typeface="Arial MT"/>
                <a:cs typeface="Arial MT"/>
              </a:rPr>
              <a:t>Igual</a:t>
            </a:r>
            <a:endParaRPr sz="1765">
              <a:latin typeface="Arial MT"/>
              <a:cs typeface="Arial MT"/>
            </a:endParaRPr>
          </a:p>
          <a:p>
            <a:pPr marL="514886">
              <a:spcBef>
                <a:spcPts val="1270"/>
              </a:spcBef>
            </a:pP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cargo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4" dirty="0">
                <a:latin typeface="Arial MT"/>
                <a:cs typeface="Arial MT"/>
              </a:rPr>
              <a:t>favor.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0356" y="870526"/>
            <a:ext cx="9278471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" algn="ctr">
              <a:lnSpc>
                <a:spcPct val="100000"/>
              </a:lnSpc>
              <a:spcBef>
                <a:spcPts val="83"/>
              </a:spcBef>
            </a:pPr>
            <a:r>
              <a:rPr spc="-18" dirty="0"/>
              <a:t>TRASLACIÓN</a:t>
            </a:r>
          </a:p>
          <a:p>
            <a:pPr marL="1120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dirty="0"/>
              <a:t>1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924736" y="2195567"/>
            <a:ext cx="6009714" cy="2786951"/>
          </a:xfrm>
          <a:prstGeom prst="rect">
            <a:avLst/>
          </a:prstGeom>
        </p:spPr>
        <p:txBody>
          <a:bodyPr vert="horz" wrap="square" lIns="0" tIns="122144" rIns="0" bIns="0" rtlCol="0">
            <a:spAutoFit/>
          </a:bodyPr>
          <a:lstStyle/>
          <a:p>
            <a:pPr marL="313190" indent="-302545">
              <a:spcBef>
                <a:spcPts val="96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spc="-31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trasladado.</a:t>
            </a:r>
            <a:endParaRPr sz="1765">
              <a:latin typeface="Arial MT"/>
              <a:cs typeface="Arial MT"/>
            </a:endParaRPr>
          </a:p>
          <a:p>
            <a:pPr marL="666719" lvl="1" indent="-252120">
              <a:spcBef>
                <a:spcPts val="794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22" dirty="0">
                <a:latin typeface="Arial MT"/>
                <a:cs typeface="Arial MT"/>
              </a:rPr>
              <a:t>Es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4" dirty="0">
                <a:latin typeface="Arial MT"/>
                <a:cs typeface="Arial MT"/>
              </a:rPr>
              <a:t>IVA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correspondiente</a:t>
            </a:r>
            <a:r>
              <a:rPr sz="1588" spc="-4" dirty="0">
                <a:latin typeface="Arial MT"/>
                <a:cs typeface="Arial MT"/>
              </a:rPr>
              <a:t> 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las </a:t>
            </a:r>
            <a:r>
              <a:rPr sz="1588" spc="-13" dirty="0">
                <a:latin typeface="Arial MT"/>
                <a:cs typeface="Arial MT"/>
              </a:rPr>
              <a:t>ventas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o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ingresos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spc="-18" dirty="0">
                <a:latin typeface="Arial MT"/>
                <a:cs typeface="Arial MT"/>
              </a:rPr>
              <a:t>gravados.</a:t>
            </a:r>
            <a:endParaRPr sz="1588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buFont typeface="Arial MT"/>
              <a:buChar char="–"/>
            </a:pPr>
            <a:endParaRPr sz="1853">
              <a:latin typeface="Arial MT"/>
              <a:cs typeface="Arial MT"/>
            </a:endParaRPr>
          </a:p>
          <a:p>
            <a:pPr lvl="1">
              <a:spcBef>
                <a:spcPts val="4"/>
              </a:spcBef>
              <a:buFont typeface="Arial MT"/>
              <a:buChar char="–"/>
            </a:pPr>
            <a:endParaRPr sz="2074">
              <a:latin typeface="Arial MT"/>
              <a:cs typeface="Arial MT"/>
            </a:endParaRPr>
          </a:p>
          <a:p>
            <a:pPr marL="313190" indent="-302545">
              <a:spcBef>
                <a:spcPts val="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31" dirty="0">
                <a:latin typeface="Arial MT"/>
                <a:cs typeface="Arial MT"/>
              </a:rPr>
              <a:t>Traslación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impuesto.</a:t>
            </a:r>
            <a:endParaRPr sz="1765">
              <a:latin typeface="Arial MT"/>
              <a:cs typeface="Arial MT"/>
            </a:endParaRPr>
          </a:p>
          <a:p>
            <a:pPr marL="666719" lvl="1" indent="-252120">
              <a:spcBef>
                <a:spcPts val="1182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22" dirty="0">
                <a:latin typeface="Arial MT"/>
                <a:cs typeface="Arial MT"/>
              </a:rPr>
              <a:t>Es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cobro </a:t>
            </a:r>
            <a:r>
              <a:rPr sz="1588" spc="-4" dirty="0">
                <a:latin typeface="Arial MT"/>
                <a:cs typeface="Arial MT"/>
              </a:rPr>
              <a:t>o </a:t>
            </a:r>
            <a:r>
              <a:rPr sz="1588" spc="-9" dirty="0">
                <a:latin typeface="Arial MT"/>
                <a:cs typeface="Arial MT"/>
              </a:rPr>
              <a:t>cargo </a:t>
            </a:r>
            <a:r>
              <a:rPr sz="1588" spc="-4" dirty="0">
                <a:latin typeface="Arial MT"/>
                <a:cs typeface="Arial MT"/>
              </a:rPr>
              <a:t>de un </a:t>
            </a:r>
            <a:r>
              <a:rPr sz="1588" spc="-9" dirty="0">
                <a:latin typeface="Arial MT"/>
                <a:cs typeface="Arial MT"/>
              </a:rPr>
              <a:t>monto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equivalente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impuesto.</a:t>
            </a:r>
            <a:endParaRPr sz="1588">
              <a:latin typeface="Arial MT"/>
              <a:cs typeface="Arial MT"/>
            </a:endParaRPr>
          </a:p>
          <a:p>
            <a:pPr marL="666719" lvl="1" indent="-252120">
              <a:spcBef>
                <a:spcPts val="1143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4" dirty="0">
                <a:latin typeface="Arial MT"/>
                <a:cs typeface="Arial MT"/>
              </a:rPr>
              <a:t>Debe</a:t>
            </a:r>
            <a:r>
              <a:rPr sz="1588" spc="-9" dirty="0">
                <a:latin typeface="Arial MT"/>
                <a:cs typeface="Arial MT"/>
              </a:rPr>
              <a:t> hacerse</a:t>
            </a:r>
            <a:r>
              <a:rPr sz="1588" spc="-4" dirty="0">
                <a:latin typeface="Arial MT"/>
                <a:cs typeface="Arial MT"/>
              </a:rPr>
              <a:t> en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forma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expresa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y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por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separado.</a:t>
            </a:r>
            <a:endParaRPr sz="1588">
              <a:latin typeface="Arial MT"/>
              <a:cs typeface="Arial MT"/>
            </a:endParaRPr>
          </a:p>
          <a:p>
            <a:pPr marL="666719" lvl="1" indent="-252120">
              <a:spcBef>
                <a:spcPts val="1143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18" dirty="0">
                <a:latin typeface="Arial MT"/>
                <a:cs typeface="Arial MT"/>
              </a:rPr>
              <a:t>Aun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cuando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 </a:t>
            </a:r>
            <a:r>
              <a:rPr sz="1588" spc="-18" dirty="0">
                <a:latin typeface="Arial MT"/>
                <a:cs typeface="Arial MT"/>
              </a:rPr>
              <a:t>retenga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impuesto.</a:t>
            </a:r>
            <a:endParaRPr sz="1588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561" algn="ctr">
              <a:lnSpc>
                <a:spcPct val="100000"/>
              </a:lnSpc>
              <a:spcBef>
                <a:spcPts val="83"/>
              </a:spcBef>
            </a:pPr>
            <a:r>
              <a:rPr spc="-44" dirty="0"/>
              <a:t>ACREDITAMIENTO</a:t>
            </a:r>
          </a:p>
          <a:p>
            <a:pPr marL="1120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dirty="0"/>
              <a:t>4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3616">
              <a:lnSpc>
                <a:spcPts val="1257"/>
              </a:lnSpc>
            </a:pPr>
            <a:fld id="{81D60167-4931-47E6-BA6A-407CBD079E47}" type="slidenum">
              <a:rPr dirty="0"/>
              <a:pPr marL="33616">
                <a:lnSpc>
                  <a:spcPts val="1257"/>
                </a:lnSpc>
              </a:pPr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88341" y="3429000"/>
            <a:ext cx="6015317" cy="63321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2325" marR="4482" indent="-1681">
              <a:lnSpc>
                <a:spcPct val="120000"/>
              </a:lnSpc>
              <a:spcBef>
                <a:spcPts val="88"/>
              </a:spcBef>
            </a:pPr>
            <a:r>
              <a:rPr sz="1765" spc="-13" dirty="0">
                <a:latin typeface="Arial MT"/>
                <a:cs typeface="Arial MT"/>
              </a:rPr>
              <a:t>Restar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impuesto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acreditable,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cantidad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resulte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aplicar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actos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actividades,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tasas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correspondientes.</a:t>
            </a:r>
            <a:endParaRPr sz="1765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3667" y="1159888"/>
            <a:ext cx="8508653" cy="932220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22" dirty="0"/>
              <a:t>REQUISITOS</a:t>
            </a:r>
            <a:r>
              <a:rPr spc="-40" dirty="0"/>
              <a:t> </a:t>
            </a:r>
            <a:r>
              <a:rPr spc="-4" dirty="0"/>
              <a:t>DEL</a:t>
            </a:r>
            <a:r>
              <a:rPr spc="-163" dirty="0"/>
              <a:t> </a:t>
            </a:r>
            <a:r>
              <a:rPr spc="-44" dirty="0"/>
              <a:t>ACREDITAMIENTO</a:t>
            </a:r>
          </a:p>
          <a:p>
            <a:pPr marL="1681" algn="ctr">
              <a:lnSpc>
                <a:spcPct val="100000"/>
              </a:lnSpc>
              <a:spcBef>
                <a:spcPts val="44"/>
              </a:spcBef>
            </a:pPr>
            <a:r>
              <a:rPr sz="1588" spc="-4" dirty="0"/>
              <a:t>(A</a:t>
            </a:r>
            <a:r>
              <a:rPr sz="1588" spc="-53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97" dirty="0"/>
              <a:t> </a:t>
            </a:r>
            <a:r>
              <a:rPr sz="1588" spc="-4" dirty="0"/>
              <a:t>5</a:t>
            </a:r>
            <a:r>
              <a:rPr sz="1588" dirty="0"/>
              <a:t> LI</a:t>
            </a:r>
            <a:r>
              <a:rPr sz="1588" spc="-128" dirty="0"/>
              <a:t>V</a:t>
            </a:r>
            <a:r>
              <a:rPr sz="1588" dirty="0"/>
              <a:t>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37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99005" y="2428397"/>
            <a:ext cx="6530228" cy="3005120"/>
          </a:xfrm>
          <a:prstGeom prst="rect">
            <a:avLst/>
          </a:prstGeom>
        </p:spPr>
        <p:txBody>
          <a:bodyPr vert="horz" wrap="square" lIns="0" tIns="91887" rIns="0" bIns="0" rtlCol="0">
            <a:spAutoFit/>
          </a:bodyPr>
          <a:lstStyle/>
          <a:p>
            <a:pPr marL="313190" indent="-302545">
              <a:spcBef>
                <a:spcPts val="72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Estrictamente indispensables.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Correspondan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 </a:t>
            </a:r>
            <a:r>
              <a:rPr sz="1765" spc="-13" dirty="0">
                <a:latin typeface="Arial MT"/>
                <a:cs typeface="Arial MT"/>
              </a:rPr>
              <a:t>actos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gravados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27" dirty="0">
                <a:latin typeface="Arial MT"/>
                <a:cs typeface="Arial MT"/>
              </a:rPr>
              <a:t>16%</a:t>
            </a:r>
            <a:r>
              <a:rPr sz="1765" spc="-4" dirty="0">
                <a:latin typeface="Arial MT"/>
                <a:cs typeface="Arial MT"/>
              </a:rPr>
              <a:t> o </a:t>
            </a:r>
            <a:r>
              <a:rPr sz="1765" spc="-9" dirty="0">
                <a:latin typeface="Arial MT"/>
                <a:cs typeface="Arial MT"/>
              </a:rPr>
              <a:t>0%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Sean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deducibles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 </a:t>
            </a:r>
            <a:r>
              <a:rPr sz="1765" spc="-4" dirty="0">
                <a:latin typeface="Arial MT"/>
                <a:cs typeface="Arial MT"/>
              </a:rPr>
              <a:t>ISR</a:t>
            </a:r>
            <a:r>
              <a:rPr sz="1765" spc="-13" dirty="0">
                <a:latin typeface="Arial MT"/>
                <a:cs typeface="Arial MT"/>
              </a:rPr>
              <a:t> total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spc="-13" dirty="0">
                <a:latin typeface="Arial MT"/>
                <a:cs typeface="Arial MT"/>
              </a:rPr>
              <a:t>parcialmente.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deducción</a:t>
            </a:r>
            <a:r>
              <a:rPr sz="1765" spc="27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inmediata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 </a:t>
            </a:r>
            <a:r>
              <a:rPr sz="1765" spc="-9" dirty="0">
                <a:latin typeface="Arial MT"/>
                <a:cs typeface="Arial MT"/>
              </a:rPr>
              <a:t>considera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totalmente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deducible.</a:t>
            </a:r>
            <a:endParaRPr sz="1765">
              <a:latin typeface="Arial MT"/>
              <a:cs typeface="Arial MT"/>
            </a:endParaRPr>
          </a:p>
          <a:p>
            <a:pPr marL="313190" marR="4482" indent="-302545" algn="just">
              <a:lnSpc>
                <a:spcPct val="110000"/>
              </a:lnSpc>
              <a:spcBef>
                <a:spcPts val="427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inversiones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gastos</a:t>
            </a:r>
            <a:r>
              <a:rPr sz="1765" spc="-13" dirty="0">
                <a:latin typeface="Arial MT"/>
                <a:cs typeface="Arial MT"/>
              </a:rPr>
              <a:t> preoperativos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podrá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estimar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el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destino de los </a:t>
            </a:r>
            <a:r>
              <a:rPr sz="1765" spc="-9" dirty="0">
                <a:latin typeface="Arial MT"/>
                <a:cs typeface="Arial MT"/>
              </a:rPr>
              <a:t>mismos, </a:t>
            </a:r>
            <a:r>
              <a:rPr sz="1765" spc="-4" dirty="0">
                <a:latin typeface="Arial MT"/>
                <a:cs typeface="Arial MT"/>
              </a:rPr>
              <a:t>si en la estimación </a:t>
            </a:r>
            <a:r>
              <a:rPr sz="1765" spc="-13" dirty="0">
                <a:latin typeface="Arial MT"/>
                <a:cs typeface="Arial MT"/>
              </a:rPr>
              <a:t>resulta diferencia 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 no </a:t>
            </a:r>
            <a:r>
              <a:rPr sz="1765" spc="-27" dirty="0">
                <a:latin typeface="Arial MT"/>
                <a:cs typeface="Arial MT"/>
              </a:rPr>
              <a:t>exceda </a:t>
            </a:r>
            <a:r>
              <a:rPr sz="1765" spc="-4" dirty="0">
                <a:latin typeface="Arial MT"/>
                <a:cs typeface="Arial MT"/>
              </a:rPr>
              <a:t>del </a:t>
            </a:r>
            <a:r>
              <a:rPr sz="1765" spc="-35" dirty="0">
                <a:latin typeface="Arial MT"/>
                <a:cs typeface="Arial MT"/>
              </a:rPr>
              <a:t>10% </a:t>
            </a:r>
            <a:r>
              <a:rPr sz="1765" spc="-4" dirty="0">
                <a:latin typeface="Arial MT"/>
                <a:cs typeface="Arial MT"/>
              </a:rPr>
              <a:t>del </a:t>
            </a:r>
            <a:r>
              <a:rPr sz="1765" spc="-9" dirty="0">
                <a:latin typeface="Arial MT"/>
                <a:cs typeface="Arial MT"/>
              </a:rPr>
              <a:t>impuesto </a:t>
            </a:r>
            <a:r>
              <a:rPr sz="1765" spc="-18" dirty="0">
                <a:latin typeface="Arial MT"/>
                <a:cs typeface="Arial MT"/>
              </a:rPr>
              <a:t>pagado, </a:t>
            </a:r>
            <a:r>
              <a:rPr sz="1765" spc="-4" dirty="0">
                <a:latin typeface="Arial MT"/>
                <a:cs typeface="Arial MT"/>
              </a:rPr>
              <a:t>no se </a:t>
            </a:r>
            <a:r>
              <a:rPr sz="1765" spc="-13" dirty="0">
                <a:latin typeface="Arial MT"/>
                <a:cs typeface="Arial MT"/>
              </a:rPr>
              <a:t>pagarán 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recargos,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siempre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pague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spc="-9" dirty="0">
                <a:latin typeface="Arial MT"/>
                <a:cs typeface="Arial MT"/>
              </a:rPr>
              <a:t>forma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espontánea.</a:t>
            </a:r>
            <a:endParaRPr sz="1765">
              <a:latin typeface="Arial MT"/>
              <a:cs typeface="Arial MT"/>
            </a:endParaRPr>
          </a:p>
          <a:p>
            <a:pPr marL="313190" indent="-302545" algn="just">
              <a:spcBef>
                <a:spcPts val="636"/>
              </a:spcBef>
              <a:buChar char="•"/>
              <a:tabLst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Comprobante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requisitos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fiscales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(CFDI).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1694" y="2552950"/>
            <a:ext cx="6719608" cy="130602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190" marR="4482" indent="-302545">
              <a:lnSpc>
                <a:spcPct val="110000"/>
              </a:lnSpc>
              <a:spcBef>
                <a:spcPts val="88"/>
              </a:spcBef>
              <a:buChar char="•"/>
              <a:tabLst>
                <a:tab pos="313190" algn="l"/>
                <a:tab pos="313750" algn="l"/>
                <a:tab pos="1520005" algn="l"/>
                <a:tab pos="3038891" algn="l"/>
                <a:tab pos="3266919" algn="l"/>
                <a:tab pos="3706730" algn="l"/>
                <a:tab pos="4754430" algn="l"/>
                <a:tab pos="5119164" algn="l"/>
                <a:tab pos="5409943" algn="l"/>
              </a:tabLst>
            </a:pPr>
            <a:r>
              <a:rPr sz="1765" spc="-220" dirty="0">
                <a:latin typeface="Arial MT"/>
                <a:cs typeface="Arial MT"/>
              </a:rPr>
              <a:t>T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asladado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62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xp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esamen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epa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ado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comp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oban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  </a:t>
            </a:r>
            <a:r>
              <a:rPr sz="1765" spc="-9" dirty="0">
                <a:latin typeface="Arial MT"/>
                <a:cs typeface="Arial MT"/>
              </a:rPr>
              <a:t>(CFDI).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Efectivamente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pagado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mes de que 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trate.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Si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hay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retención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enterada</a:t>
            </a:r>
            <a:r>
              <a:rPr sz="1765" spc="-4" dirty="0">
                <a:latin typeface="Arial MT"/>
                <a:cs typeface="Arial MT"/>
              </a:rPr>
              <a:t> 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plazos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establecidos.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38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65400" y="1124451"/>
            <a:ext cx="8661200" cy="932220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22" dirty="0"/>
              <a:t>REQUISITOS</a:t>
            </a:r>
            <a:r>
              <a:rPr spc="-40" dirty="0"/>
              <a:t> </a:t>
            </a:r>
            <a:r>
              <a:rPr spc="-4" dirty="0"/>
              <a:t>DEL</a:t>
            </a:r>
            <a:r>
              <a:rPr spc="-163" dirty="0"/>
              <a:t> </a:t>
            </a:r>
            <a:r>
              <a:rPr spc="-44" dirty="0"/>
              <a:t>ACREDITAMIENTO</a:t>
            </a:r>
          </a:p>
          <a:p>
            <a:pPr marL="1681" algn="ctr">
              <a:lnSpc>
                <a:spcPct val="100000"/>
              </a:lnSpc>
              <a:spcBef>
                <a:spcPts val="44"/>
              </a:spcBef>
            </a:pPr>
            <a:r>
              <a:rPr sz="1588" spc="-4" dirty="0"/>
              <a:t>(A</a:t>
            </a:r>
            <a:r>
              <a:rPr sz="1588" spc="-53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97" dirty="0"/>
              <a:t> </a:t>
            </a:r>
            <a:r>
              <a:rPr sz="1588" spc="-4" dirty="0"/>
              <a:t>5</a:t>
            </a:r>
            <a:r>
              <a:rPr sz="1588" dirty="0"/>
              <a:t> LI</a:t>
            </a:r>
            <a:r>
              <a:rPr sz="1588" spc="-128" dirty="0"/>
              <a:t>V</a:t>
            </a:r>
            <a:r>
              <a:rPr sz="1588" dirty="0"/>
              <a:t>A)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4303" y="933967"/>
            <a:ext cx="6496956" cy="973333"/>
          </a:xfrm>
          <a:prstGeom prst="rect">
            <a:avLst/>
          </a:prstGeom>
        </p:spPr>
        <p:txBody>
          <a:bodyPr vert="horz" wrap="square" lIns="0" tIns="38661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304"/>
              </a:spcBef>
            </a:pPr>
            <a:r>
              <a:rPr spc="-22" dirty="0"/>
              <a:t>EFECTIVAMENTE</a:t>
            </a:r>
            <a:r>
              <a:rPr spc="-31" dirty="0"/>
              <a:t> </a:t>
            </a:r>
            <a:r>
              <a:rPr spc="-22" dirty="0"/>
              <a:t>COBRADAS</a:t>
            </a:r>
          </a:p>
          <a:p>
            <a:pPr marR="216823" algn="ctr">
              <a:lnSpc>
                <a:spcPct val="100000"/>
              </a:lnSpc>
              <a:spcBef>
                <a:spcPts val="123"/>
              </a:spcBef>
            </a:pPr>
            <a:r>
              <a:rPr sz="1588" spc="-9" dirty="0"/>
              <a:t>(A</a:t>
            </a:r>
            <a:r>
              <a:rPr sz="1588" spc="-53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97" dirty="0"/>
              <a:t> </a:t>
            </a:r>
            <a:r>
              <a:rPr sz="1588" spc="-189" dirty="0"/>
              <a:t>1</a:t>
            </a:r>
            <a:r>
              <a:rPr sz="1588" spc="-4" dirty="0"/>
              <a:t>-</a:t>
            </a:r>
            <a:r>
              <a:rPr sz="1588" dirty="0"/>
              <a:t>B </a:t>
            </a:r>
            <a:r>
              <a:rPr sz="1588" spc="-4" dirty="0"/>
              <a:t>LI</a:t>
            </a:r>
            <a:r>
              <a:rPr sz="1588" spc="-128" dirty="0"/>
              <a:t>V</a:t>
            </a:r>
            <a:r>
              <a:rPr sz="1588" spc="-4" dirty="0"/>
              <a:t>A)</a:t>
            </a:r>
            <a:endParaRPr sz="1588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39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81343" y="2054737"/>
            <a:ext cx="6977343" cy="3576428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13190" indent="-302545">
              <a:spcBef>
                <a:spcPts val="30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reciban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7" dirty="0">
                <a:latin typeface="Arial MT"/>
                <a:cs typeface="Arial MT"/>
              </a:rPr>
              <a:t>efectivo,</a:t>
            </a:r>
            <a:r>
              <a:rPr sz="1765" spc="-9" dirty="0">
                <a:latin typeface="Arial MT"/>
                <a:cs typeface="Arial MT"/>
              </a:rPr>
              <a:t> bienes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servicios.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21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Anticipos,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depósitos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cualquier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otro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concepto.</a:t>
            </a:r>
            <a:endParaRPr sz="1765">
              <a:latin typeface="Arial MT"/>
              <a:cs typeface="Arial MT"/>
            </a:endParaRPr>
          </a:p>
          <a:p>
            <a:pPr marL="313190" marR="6163" indent="-302545">
              <a:lnSpc>
                <a:spcPts val="1906"/>
              </a:lnSpc>
              <a:spcBef>
                <a:spcPts val="449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331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interés</a:t>
            </a:r>
            <a:r>
              <a:rPr sz="1765" spc="33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spc="33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acreedor</a:t>
            </a:r>
            <a:r>
              <a:rPr sz="1765" spc="33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quede</a:t>
            </a:r>
            <a:r>
              <a:rPr sz="1765" spc="33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satisfecho</a:t>
            </a:r>
            <a:r>
              <a:rPr sz="1765" spc="33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32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cualquier</a:t>
            </a:r>
            <a:r>
              <a:rPr sz="1765" spc="33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forma</a:t>
            </a:r>
            <a:r>
              <a:rPr sz="1765" spc="3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extinción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obligaciones.</a:t>
            </a:r>
            <a:endParaRPr sz="1765">
              <a:latin typeface="Arial MT"/>
              <a:cs typeface="Arial MT"/>
            </a:endParaRPr>
          </a:p>
          <a:p>
            <a:pPr marL="301984" marR="4739303" indent="-301984" algn="r">
              <a:spcBef>
                <a:spcPts val="180"/>
              </a:spcBef>
              <a:buChar char="•"/>
              <a:tabLst>
                <a:tab pos="301984" algn="l"/>
                <a:tab pos="313750" algn="l"/>
              </a:tabLst>
            </a:pPr>
            <a:r>
              <a:rPr sz="1765" spc="-22" dirty="0">
                <a:latin typeface="Arial MT"/>
                <a:cs typeface="Arial MT"/>
              </a:rPr>
              <a:t>Pague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cheque.</a:t>
            </a:r>
            <a:endParaRPr sz="1765">
              <a:latin typeface="Arial MT"/>
              <a:cs typeface="Arial MT"/>
            </a:endParaRPr>
          </a:p>
          <a:p>
            <a:pPr marL="251560" marR="4777400" lvl="1" indent="-251560" algn="r">
              <a:spcBef>
                <a:spcPts val="199"/>
              </a:spcBef>
              <a:buChar char="–"/>
              <a:tabLst>
                <a:tab pos="251560" algn="l"/>
                <a:tab pos="252120" algn="l"/>
              </a:tabLst>
            </a:pPr>
            <a:r>
              <a:rPr sz="1588" spc="-13" dirty="0">
                <a:latin typeface="Arial MT"/>
                <a:cs typeface="Arial MT"/>
              </a:rPr>
              <a:t>Cobre</a:t>
            </a:r>
            <a:r>
              <a:rPr sz="1588" spc="-2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-2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cheque.</a:t>
            </a:r>
            <a:endParaRPr sz="1588">
              <a:latin typeface="Arial MT"/>
              <a:cs typeface="Arial MT"/>
            </a:endParaRPr>
          </a:p>
          <a:p>
            <a:pPr marL="666719" lvl="1" indent="-252120">
              <a:spcBef>
                <a:spcPts val="194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27" dirty="0">
                <a:latin typeface="Arial MT"/>
                <a:cs typeface="Arial MT"/>
              </a:rPr>
              <a:t>Transmita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 cheque 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un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22" dirty="0">
                <a:latin typeface="Arial MT"/>
                <a:cs typeface="Arial MT"/>
              </a:rPr>
              <a:t>tercero,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que no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sea en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procuración.</a:t>
            </a:r>
            <a:endParaRPr sz="1588">
              <a:latin typeface="Arial MT"/>
              <a:cs typeface="Arial MT"/>
            </a:endParaRPr>
          </a:p>
          <a:p>
            <a:pPr marL="313190" indent="-302545">
              <a:spcBef>
                <a:spcPts val="20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Títulos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18" dirty="0">
                <a:latin typeface="Arial MT"/>
                <a:cs typeface="Arial MT"/>
              </a:rPr>
              <a:t>crédito</a:t>
            </a:r>
            <a:r>
              <a:rPr sz="1765" spc="-9" dirty="0">
                <a:latin typeface="Arial MT"/>
                <a:cs typeface="Arial MT"/>
              </a:rPr>
              <a:t> distintos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 </a:t>
            </a:r>
            <a:r>
              <a:rPr sz="1765" spc="-9" dirty="0">
                <a:latin typeface="Arial MT"/>
                <a:cs typeface="Arial MT"/>
              </a:rPr>
              <a:t>cheque.</a:t>
            </a:r>
            <a:endParaRPr sz="1765">
              <a:latin typeface="Arial MT"/>
              <a:cs typeface="Arial MT"/>
            </a:endParaRPr>
          </a:p>
          <a:p>
            <a:pPr marL="666719" lvl="1" indent="-252120">
              <a:spcBef>
                <a:spcPts val="199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4" dirty="0">
                <a:latin typeface="Arial MT"/>
                <a:cs typeface="Arial MT"/>
              </a:rPr>
              <a:t>Se</a:t>
            </a:r>
            <a:r>
              <a:rPr sz="1588" spc="-31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cobren.</a:t>
            </a:r>
            <a:endParaRPr sz="1588">
              <a:latin typeface="Arial MT"/>
              <a:cs typeface="Arial MT"/>
            </a:endParaRPr>
          </a:p>
          <a:p>
            <a:pPr marL="666719" marR="4482" lvl="1" indent="-252120">
              <a:lnSpc>
                <a:spcPts val="1711"/>
              </a:lnSpc>
              <a:spcBef>
                <a:spcPts val="410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27" dirty="0">
                <a:latin typeface="Arial MT"/>
                <a:cs typeface="Arial MT"/>
              </a:rPr>
              <a:t>Transmita</a:t>
            </a:r>
            <a:r>
              <a:rPr sz="1588" spc="150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</a:t>
            </a:r>
            <a:r>
              <a:rPr sz="1588" spc="15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un</a:t>
            </a:r>
            <a:r>
              <a:rPr sz="1588" spc="154" dirty="0">
                <a:latin typeface="Arial MT"/>
                <a:cs typeface="Arial MT"/>
              </a:rPr>
              <a:t> </a:t>
            </a:r>
            <a:r>
              <a:rPr sz="1588" spc="-22" dirty="0">
                <a:latin typeface="Arial MT"/>
                <a:cs typeface="Arial MT"/>
              </a:rPr>
              <a:t>tercero,</a:t>
            </a:r>
            <a:r>
              <a:rPr sz="1588" spc="15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los</a:t>
            </a:r>
            <a:r>
              <a:rPr sz="1588" spc="150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documentos</a:t>
            </a:r>
            <a:r>
              <a:rPr sz="1588" spc="15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pendientes</a:t>
            </a:r>
            <a:r>
              <a:rPr sz="1588" spc="15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154" dirty="0">
                <a:latin typeface="Arial MT"/>
                <a:cs typeface="Arial MT"/>
              </a:rPr>
              <a:t> </a:t>
            </a:r>
            <a:r>
              <a:rPr sz="1588" spc="-18" dirty="0">
                <a:latin typeface="Arial MT"/>
                <a:cs typeface="Arial MT"/>
              </a:rPr>
              <a:t>cobro,</a:t>
            </a:r>
            <a:r>
              <a:rPr sz="1588" spc="150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que</a:t>
            </a:r>
            <a:r>
              <a:rPr sz="1588" spc="15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no </a:t>
            </a:r>
            <a:r>
              <a:rPr sz="1588" spc="-42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sea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spc="-9" dirty="0">
                <a:latin typeface="Arial MT"/>
                <a:cs typeface="Arial MT"/>
              </a:rPr>
              <a:t> procuración.</a:t>
            </a:r>
            <a:endParaRPr sz="1588">
              <a:latin typeface="Arial MT"/>
              <a:cs typeface="Arial MT"/>
            </a:endParaRPr>
          </a:p>
          <a:p>
            <a:pPr marL="313190" marR="5603" indent="-302545">
              <a:lnSpc>
                <a:spcPts val="1906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  <a:tab pos="708178" algn="l"/>
                <a:tab pos="1558104" algn="l"/>
                <a:tab pos="2953170" algn="l"/>
                <a:tab pos="3649022" algn="l"/>
                <a:tab pos="4499508" algn="l"/>
                <a:tab pos="5810533" algn="l"/>
                <a:tab pos="6054810" algn="l"/>
              </a:tabLst>
            </a:pPr>
            <a:r>
              <a:rPr sz="1765" spc="-4" dirty="0">
                <a:latin typeface="Arial MT"/>
                <a:cs typeface="Arial MT"/>
              </a:rPr>
              <a:t>Se	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ciban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d</a:t>
            </a:r>
            <a:r>
              <a:rPr sz="1765" spc="-4" dirty="0">
                <a:latin typeface="Arial MT"/>
                <a:cs typeface="Arial MT"/>
              </a:rPr>
              <a:t>ocumen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35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,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53" dirty="0">
                <a:latin typeface="Arial MT"/>
                <a:cs typeface="Arial MT"/>
              </a:rPr>
              <a:t>v</a:t>
            </a:r>
            <a:r>
              <a:rPr sz="1765" spc="-4" dirty="0">
                <a:latin typeface="Arial MT"/>
                <a:cs typeface="Arial MT"/>
              </a:rPr>
              <a:t>ale</a:t>
            </a:r>
            <a:r>
              <a:rPr sz="1765" spc="-31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,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22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arje</a:t>
            </a:r>
            <a:r>
              <a:rPr sz="1765" spc="-27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-4" dirty="0">
                <a:latin typeface="Arial MT"/>
                <a:cs typeface="Arial MT"/>
              </a:rPr>
              <a:t>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lect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ónicas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cualquier  </a:t>
            </a:r>
            <a:r>
              <a:rPr sz="1765" spc="-13" dirty="0">
                <a:latin typeface="Arial MT"/>
                <a:cs typeface="Arial MT"/>
              </a:rPr>
              <a:t>otro </a:t>
            </a:r>
            <a:r>
              <a:rPr sz="1765" spc="-9" dirty="0">
                <a:latin typeface="Arial MT"/>
                <a:cs typeface="Arial MT"/>
              </a:rPr>
              <a:t>medio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recibido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spc="-18" dirty="0">
                <a:latin typeface="Arial MT"/>
                <a:cs typeface="Arial MT"/>
              </a:rPr>
              <a:t>aceptado.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68278" y="838069"/>
            <a:ext cx="5698570" cy="687857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3"/>
              </a:spcBef>
            </a:pPr>
            <a:r>
              <a:rPr spc="-22" dirty="0"/>
              <a:t>SUJETO</a:t>
            </a:r>
            <a:r>
              <a:rPr spc="-40" dirty="0"/>
              <a:t> </a:t>
            </a:r>
            <a:r>
              <a:rPr spc="-4" dirty="0"/>
              <a:t>ECONÓMICO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71258" y="1725926"/>
            <a:ext cx="5239310" cy="4084941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Ciudadano.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Jubilados.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Pensionados.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Pequeños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productores.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Comerciantes.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Entidades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sector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público.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Organismos</a:t>
            </a:r>
            <a:r>
              <a:rPr sz="1765" spc="-4" dirty="0">
                <a:latin typeface="Arial MT"/>
                <a:cs typeface="Arial MT"/>
              </a:rPr>
              <a:t> sin </a:t>
            </a:r>
            <a:r>
              <a:rPr sz="1765" spc="-9" dirty="0">
                <a:latin typeface="Arial MT"/>
                <a:cs typeface="Arial MT"/>
              </a:rPr>
              <a:t>fines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lucro.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Instituciones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9" dirty="0">
                <a:latin typeface="Arial MT"/>
                <a:cs typeface="Arial MT"/>
              </a:rPr>
              <a:t> beneficencia.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Instituciones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9" dirty="0">
                <a:latin typeface="Arial MT"/>
                <a:cs typeface="Arial MT"/>
              </a:rPr>
              <a:t>enseñanza.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Sindicatos.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Agrupaciones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patronales.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Extranjeros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 </a:t>
            </a:r>
            <a:r>
              <a:rPr sz="1765" spc="-9" dirty="0">
                <a:latin typeface="Arial MT"/>
                <a:cs typeface="Arial MT"/>
              </a:rPr>
              <a:t>consumos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México.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Miembros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9" dirty="0">
                <a:latin typeface="Arial MT"/>
                <a:cs typeface="Arial MT"/>
              </a:rPr>
              <a:t>embajadas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 </a:t>
            </a:r>
            <a:r>
              <a:rPr sz="1765" spc="-9" dirty="0">
                <a:latin typeface="Arial MT"/>
                <a:cs typeface="Arial MT"/>
              </a:rPr>
              <a:t>consulados.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Delegaciones</a:t>
            </a:r>
            <a:r>
              <a:rPr sz="1765" spc="27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oficiales,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científicas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humanitarias.</a:t>
            </a:r>
            <a:endParaRPr sz="1765" dirty="0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31" dirty="0">
                <a:latin typeface="Arial MT"/>
                <a:cs typeface="Arial MT"/>
              </a:rPr>
              <a:t>Turistas,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etc...</a:t>
            </a:r>
            <a:endParaRPr sz="1765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982" y="1146440"/>
            <a:ext cx="6836148" cy="608658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</a:pPr>
            <a:r>
              <a:rPr sz="2471" spc="-18" dirty="0"/>
              <a:t>PROCEDIMIENTO</a:t>
            </a:r>
            <a:r>
              <a:rPr sz="2471" spc="-4" dirty="0"/>
              <a:t> </a:t>
            </a:r>
            <a:r>
              <a:rPr sz="2471" spc="-79" dirty="0"/>
              <a:t>PARA</a:t>
            </a:r>
            <a:r>
              <a:rPr sz="2471" dirty="0"/>
              <a:t> </a:t>
            </a:r>
            <a:r>
              <a:rPr sz="2471" spc="-4" dirty="0"/>
              <a:t>EL</a:t>
            </a:r>
            <a:r>
              <a:rPr sz="2471" spc="-123" dirty="0"/>
              <a:t> </a:t>
            </a:r>
            <a:r>
              <a:rPr sz="2471" spc="-44" dirty="0"/>
              <a:t>ACREDITAMIENTO</a:t>
            </a:r>
            <a:endParaRPr sz="2471"/>
          </a:p>
          <a:p>
            <a:pPr marL="1120" algn="ctr">
              <a:lnSpc>
                <a:spcPct val="100000"/>
              </a:lnSpc>
              <a:spcBef>
                <a:spcPts val="40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dirty="0"/>
              <a:t>5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3" y="1956100"/>
            <a:ext cx="6977343" cy="3841497"/>
          </a:xfrm>
          <a:prstGeom prst="rect">
            <a:avLst/>
          </a:prstGeom>
        </p:spPr>
        <p:txBody>
          <a:bodyPr vert="horz" wrap="square" lIns="0" tIns="41462" rIns="0" bIns="0" rtlCol="0">
            <a:spAutoFit/>
          </a:bodyPr>
          <a:lstStyle/>
          <a:p>
            <a:pPr marL="313190" marR="5042" indent="-302545">
              <a:lnSpc>
                <a:spcPts val="1906"/>
              </a:lnSpc>
              <a:spcBef>
                <a:spcPts val="326"/>
              </a:spcBef>
              <a:buChar char="•"/>
              <a:tabLst>
                <a:tab pos="313190" algn="l"/>
                <a:tab pos="313750" algn="l"/>
                <a:tab pos="812948" algn="l"/>
                <a:tab pos="1219142" algn="l"/>
                <a:tab pos="2290374" algn="l"/>
                <a:tab pos="3155426" algn="l"/>
                <a:tab pos="3673674" algn="l"/>
                <a:tab pos="3954368" algn="l"/>
                <a:tab pos="4596434" algn="l"/>
                <a:tab pos="5617241" algn="l"/>
                <a:tab pos="6023996" algn="l"/>
                <a:tab pos="6840306" algn="l"/>
              </a:tabLst>
            </a:pPr>
            <a:r>
              <a:rPr sz="1765" spc="-9" dirty="0">
                <a:latin typeface="Arial MT"/>
                <a:cs typeface="Arial MT"/>
              </a:rPr>
              <a:t>I</a:t>
            </a:r>
            <a:r>
              <a:rPr sz="1765" spc="-150" dirty="0">
                <a:latin typeface="Arial MT"/>
                <a:cs typeface="Arial MT"/>
              </a:rPr>
              <a:t>V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d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comp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-35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,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4" dirty="0">
                <a:latin typeface="Arial MT"/>
                <a:cs typeface="Arial MT"/>
              </a:rPr>
              <a:t>g</a:t>
            </a:r>
            <a:r>
              <a:rPr sz="1765" spc="-9" dirty="0">
                <a:latin typeface="Arial MT"/>
                <a:cs typeface="Arial MT"/>
              </a:rPr>
              <a:t>as</a:t>
            </a:r>
            <a:r>
              <a:rPr sz="1765" spc="-48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o</a:t>
            </a:r>
            <a:r>
              <a:rPr sz="1765" spc="-35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,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us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goc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8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empo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-4" dirty="0">
                <a:latin typeface="Arial MT"/>
                <a:cs typeface="Arial MT"/>
              </a:rPr>
              <a:t>l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d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biene</a:t>
            </a:r>
            <a:r>
              <a:rPr sz="1765" spc="-4" dirty="0">
                <a:latin typeface="Arial MT"/>
                <a:cs typeface="Arial MT"/>
              </a:rPr>
              <a:t>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o  importaciones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realizar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actos:</a:t>
            </a:r>
            <a:endParaRPr sz="1765">
              <a:latin typeface="Arial MT"/>
              <a:cs typeface="Arial MT"/>
            </a:endParaRPr>
          </a:p>
          <a:p>
            <a:pPr marL="666719" lvl="1" indent="-252120">
              <a:spcBef>
                <a:spcPts val="168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13" dirty="0">
                <a:latin typeface="Arial MT"/>
                <a:cs typeface="Arial MT"/>
              </a:rPr>
              <a:t>Gravados</a:t>
            </a:r>
            <a:r>
              <a:rPr sz="1588" spc="-4" dirty="0">
                <a:latin typeface="Arial MT"/>
                <a:cs typeface="Arial MT"/>
              </a:rPr>
              <a:t> a </a:t>
            </a:r>
            <a:r>
              <a:rPr sz="1588" spc="-9" dirty="0">
                <a:latin typeface="Arial MT"/>
                <a:cs typeface="Arial MT"/>
              </a:rPr>
              <a:t>tasa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spc="-27" dirty="0">
                <a:latin typeface="Arial MT"/>
                <a:cs typeface="Arial MT"/>
              </a:rPr>
              <a:t>16%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y </a:t>
            </a:r>
            <a:r>
              <a:rPr sz="1588" spc="-4" dirty="0">
                <a:latin typeface="Arial MT"/>
                <a:cs typeface="Arial MT"/>
              </a:rPr>
              <a:t>0%</a:t>
            </a:r>
            <a:r>
              <a:rPr sz="1588" spc="-9" dirty="0">
                <a:latin typeface="Arial MT"/>
                <a:cs typeface="Arial MT"/>
              </a:rPr>
              <a:t> será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acreditable </a:t>
            </a:r>
            <a:r>
              <a:rPr sz="1588" spc="-4" dirty="0">
                <a:latin typeface="Arial MT"/>
                <a:cs typeface="Arial MT"/>
              </a:rPr>
              <a:t>al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22" dirty="0">
                <a:latin typeface="Arial MT"/>
                <a:cs typeface="Arial MT"/>
              </a:rPr>
              <a:t>100%.</a:t>
            </a:r>
            <a:endParaRPr sz="1588">
              <a:latin typeface="Arial MT"/>
              <a:cs typeface="Arial MT"/>
            </a:endParaRPr>
          </a:p>
          <a:p>
            <a:pPr marL="666719" lvl="1" indent="-252120">
              <a:spcBef>
                <a:spcPts val="189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13" dirty="0">
                <a:latin typeface="Arial MT"/>
                <a:cs typeface="Arial MT"/>
              </a:rPr>
              <a:t>Exentos </a:t>
            </a:r>
            <a:r>
              <a:rPr sz="1588" spc="-4" dirty="0">
                <a:latin typeface="Arial MT"/>
                <a:cs typeface="Arial MT"/>
              </a:rPr>
              <a:t>no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será acreditable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35" dirty="0">
                <a:latin typeface="Arial MT"/>
                <a:cs typeface="Arial MT"/>
              </a:rPr>
              <a:t>IVA.</a:t>
            </a:r>
            <a:endParaRPr sz="1588">
              <a:latin typeface="Arial MT"/>
              <a:cs typeface="Arial MT"/>
            </a:endParaRPr>
          </a:p>
          <a:p>
            <a:pPr marL="666719" marR="5603" lvl="1" indent="-252120">
              <a:lnSpc>
                <a:spcPts val="1711"/>
              </a:lnSpc>
              <a:spcBef>
                <a:spcPts val="410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13" dirty="0">
                <a:latin typeface="Arial MT"/>
                <a:cs typeface="Arial MT"/>
              </a:rPr>
              <a:t>Gravados</a:t>
            </a:r>
            <a:r>
              <a:rPr sz="1588" spc="13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y</a:t>
            </a:r>
            <a:r>
              <a:rPr sz="1588" spc="13" dirty="0">
                <a:latin typeface="Arial MT"/>
                <a:cs typeface="Arial MT"/>
              </a:rPr>
              <a:t> </a:t>
            </a:r>
            <a:r>
              <a:rPr sz="1588" spc="-22" dirty="0">
                <a:latin typeface="Arial MT"/>
                <a:cs typeface="Arial MT"/>
              </a:rPr>
              <a:t>exentos</a:t>
            </a:r>
            <a:r>
              <a:rPr sz="1588" spc="1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será</a:t>
            </a:r>
            <a:r>
              <a:rPr sz="1588" spc="22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acreditable</a:t>
            </a:r>
            <a:r>
              <a:rPr sz="1588" spc="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</a:t>
            </a:r>
            <a:r>
              <a:rPr sz="1588" spc="1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proporción</a:t>
            </a:r>
            <a:r>
              <a:rPr sz="1588" spc="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que</a:t>
            </a:r>
            <a:r>
              <a:rPr sz="1588" spc="1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representen</a:t>
            </a:r>
            <a:r>
              <a:rPr sz="1588" spc="22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los </a:t>
            </a:r>
            <a:r>
              <a:rPr sz="1588" spc="-427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actos </a:t>
            </a:r>
            <a:r>
              <a:rPr sz="1588" spc="-4" dirty="0">
                <a:latin typeface="Arial MT"/>
                <a:cs typeface="Arial MT"/>
              </a:rPr>
              <a:t>en el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mes</a:t>
            </a:r>
            <a:r>
              <a:rPr sz="1588" spc="-4" dirty="0">
                <a:latin typeface="Arial MT"/>
                <a:cs typeface="Arial MT"/>
              </a:rPr>
              <a:t> de que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 </a:t>
            </a:r>
            <a:r>
              <a:rPr sz="1588" spc="-13" dirty="0">
                <a:latin typeface="Arial MT"/>
                <a:cs typeface="Arial MT"/>
              </a:rPr>
              <a:t>trate.</a:t>
            </a:r>
            <a:endParaRPr sz="1588">
              <a:latin typeface="Arial MT"/>
              <a:cs typeface="Arial MT"/>
            </a:endParaRPr>
          </a:p>
          <a:p>
            <a:pPr lvl="1">
              <a:spcBef>
                <a:spcPts val="27"/>
              </a:spcBef>
              <a:buFont typeface="Arial MT"/>
              <a:buChar char="–"/>
            </a:pPr>
            <a:endParaRPr sz="2162">
              <a:latin typeface="Arial MT"/>
              <a:cs typeface="Arial MT"/>
            </a:endParaRPr>
          </a:p>
          <a:p>
            <a:pPr marL="313190" indent="-302545" algn="just"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inversiones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activo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fijo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si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destinan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actos:</a:t>
            </a:r>
            <a:endParaRPr sz="1765">
              <a:latin typeface="Arial MT"/>
              <a:cs typeface="Arial MT"/>
            </a:endParaRPr>
          </a:p>
          <a:p>
            <a:pPr marL="666719" marR="5603" lvl="1" indent="-252120" algn="just">
              <a:lnSpc>
                <a:spcPts val="1711"/>
              </a:lnSpc>
              <a:spcBef>
                <a:spcPts val="419"/>
              </a:spcBef>
              <a:buChar char="–"/>
              <a:tabLst>
                <a:tab pos="666719" algn="l"/>
              </a:tabLst>
            </a:pPr>
            <a:r>
              <a:rPr sz="1588" spc="-13" dirty="0">
                <a:latin typeface="Arial MT"/>
                <a:cs typeface="Arial MT"/>
              </a:rPr>
              <a:t>Gravados </a:t>
            </a:r>
            <a:r>
              <a:rPr sz="1588" spc="-4" dirty="0">
                <a:latin typeface="Arial MT"/>
                <a:cs typeface="Arial MT"/>
              </a:rPr>
              <a:t>a </a:t>
            </a:r>
            <a:r>
              <a:rPr sz="1588" spc="-9" dirty="0">
                <a:latin typeface="Arial MT"/>
                <a:cs typeface="Arial MT"/>
              </a:rPr>
              <a:t>tasa </a:t>
            </a:r>
            <a:r>
              <a:rPr sz="1588" spc="-27" dirty="0">
                <a:latin typeface="Arial MT"/>
                <a:cs typeface="Arial MT"/>
              </a:rPr>
              <a:t>16% </a:t>
            </a:r>
            <a:r>
              <a:rPr sz="1588" dirty="0">
                <a:latin typeface="Arial MT"/>
                <a:cs typeface="Arial MT"/>
              </a:rPr>
              <a:t>y 0% </a:t>
            </a:r>
            <a:r>
              <a:rPr sz="1588" spc="-9" dirty="0">
                <a:latin typeface="Arial MT"/>
                <a:cs typeface="Arial MT"/>
              </a:rPr>
              <a:t>será acreditable </a:t>
            </a:r>
            <a:r>
              <a:rPr sz="1588" spc="-4" dirty="0">
                <a:latin typeface="Arial MT"/>
                <a:cs typeface="Arial MT"/>
              </a:rPr>
              <a:t>al </a:t>
            </a:r>
            <a:r>
              <a:rPr sz="1588" spc="-27" dirty="0">
                <a:latin typeface="Arial MT"/>
                <a:cs typeface="Arial MT"/>
              </a:rPr>
              <a:t>100% </a:t>
            </a:r>
            <a:r>
              <a:rPr sz="1588" spc="-4" dirty="0">
                <a:latin typeface="Arial MT"/>
                <a:cs typeface="Arial MT"/>
              </a:rPr>
              <a:t>en el </a:t>
            </a:r>
            <a:r>
              <a:rPr sz="1588" dirty="0">
                <a:latin typeface="Arial MT"/>
                <a:cs typeface="Arial MT"/>
              </a:rPr>
              <a:t>mes </a:t>
            </a:r>
            <a:r>
              <a:rPr sz="1588" spc="-4" dirty="0">
                <a:latin typeface="Arial MT"/>
                <a:cs typeface="Arial MT"/>
              </a:rPr>
              <a:t>de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adquisición.</a:t>
            </a:r>
            <a:endParaRPr sz="1588">
              <a:latin typeface="Arial MT"/>
              <a:cs typeface="Arial MT"/>
            </a:endParaRPr>
          </a:p>
          <a:p>
            <a:pPr marL="666719" lvl="1" indent="-252120" algn="just">
              <a:spcBef>
                <a:spcPts val="168"/>
              </a:spcBef>
              <a:buChar char="–"/>
              <a:tabLst>
                <a:tab pos="666719" algn="l"/>
              </a:tabLst>
            </a:pPr>
            <a:r>
              <a:rPr sz="1588" spc="-13" dirty="0">
                <a:latin typeface="Arial MT"/>
                <a:cs typeface="Arial MT"/>
              </a:rPr>
              <a:t>Exentos </a:t>
            </a:r>
            <a:r>
              <a:rPr sz="1588" spc="-4" dirty="0">
                <a:latin typeface="Arial MT"/>
                <a:cs typeface="Arial MT"/>
              </a:rPr>
              <a:t>no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será acreditable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35" dirty="0">
                <a:latin typeface="Arial MT"/>
                <a:cs typeface="Arial MT"/>
              </a:rPr>
              <a:t>IVA.</a:t>
            </a:r>
            <a:endParaRPr sz="1588">
              <a:latin typeface="Arial MT"/>
              <a:cs typeface="Arial MT"/>
            </a:endParaRPr>
          </a:p>
          <a:p>
            <a:pPr marL="666719" marR="4482" lvl="1" indent="-252120" algn="just">
              <a:lnSpc>
                <a:spcPts val="1711"/>
              </a:lnSpc>
              <a:spcBef>
                <a:spcPts val="410"/>
              </a:spcBef>
              <a:buChar char="–"/>
              <a:tabLst>
                <a:tab pos="666719" algn="l"/>
              </a:tabLst>
            </a:pPr>
            <a:r>
              <a:rPr sz="1588" spc="-13" dirty="0">
                <a:latin typeface="Arial MT"/>
                <a:cs typeface="Arial MT"/>
              </a:rPr>
              <a:t>Gravados </a:t>
            </a:r>
            <a:r>
              <a:rPr sz="1588" dirty="0">
                <a:latin typeface="Arial MT"/>
                <a:cs typeface="Arial MT"/>
              </a:rPr>
              <a:t>y </a:t>
            </a:r>
            <a:r>
              <a:rPr sz="1588" spc="-22" dirty="0">
                <a:latin typeface="Arial MT"/>
                <a:cs typeface="Arial MT"/>
              </a:rPr>
              <a:t>exentos </a:t>
            </a:r>
            <a:r>
              <a:rPr sz="1588" spc="-9" dirty="0">
                <a:latin typeface="Arial MT"/>
                <a:cs typeface="Arial MT"/>
              </a:rPr>
              <a:t>será </a:t>
            </a:r>
            <a:r>
              <a:rPr sz="1588" spc="-13" dirty="0">
                <a:latin typeface="Arial MT"/>
                <a:cs typeface="Arial MT"/>
              </a:rPr>
              <a:t>acreditable </a:t>
            </a:r>
            <a:r>
              <a:rPr sz="1588" spc="-4" dirty="0">
                <a:latin typeface="Arial MT"/>
                <a:cs typeface="Arial MT"/>
              </a:rPr>
              <a:t>la </a:t>
            </a:r>
            <a:r>
              <a:rPr sz="1588" spc="-9" dirty="0">
                <a:latin typeface="Arial MT"/>
                <a:cs typeface="Arial MT"/>
              </a:rPr>
              <a:t>proporción </a:t>
            </a:r>
            <a:r>
              <a:rPr sz="1588" spc="-4" dirty="0">
                <a:latin typeface="Arial MT"/>
                <a:cs typeface="Arial MT"/>
              </a:rPr>
              <a:t>que </a:t>
            </a:r>
            <a:r>
              <a:rPr sz="1588" spc="-13" dirty="0">
                <a:latin typeface="Arial MT"/>
                <a:cs typeface="Arial MT"/>
              </a:rPr>
              <a:t>representen </a:t>
            </a:r>
            <a:r>
              <a:rPr sz="1588" spc="-4" dirty="0">
                <a:latin typeface="Arial MT"/>
                <a:cs typeface="Arial MT"/>
              </a:rPr>
              <a:t>los </a:t>
            </a:r>
            <a:r>
              <a:rPr sz="1588" spc="-432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actos </a:t>
            </a:r>
            <a:r>
              <a:rPr sz="1588" spc="-4" dirty="0">
                <a:latin typeface="Arial MT"/>
                <a:cs typeface="Arial MT"/>
              </a:rPr>
              <a:t>en el mes de que se </a:t>
            </a:r>
            <a:r>
              <a:rPr sz="1588" spc="-13" dirty="0">
                <a:latin typeface="Arial MT"/>
                <a:cs typeface="Arial MT"/>
              </a:rPr>
              <a:t>trate,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este</a:t>
            </a:r>
            <a:r>
              <a:rPr sz="1588" spc="415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procedimiento se </a:t>
            </a:r>
            <a:r>
              <a:rPr sz="1588" spc="-4" dirty="0">
                <a:latin typeface="Arial MT"/>
                <a:cs typeface="Arial MT"/>
              </a:rPr>
              <a:t>aplicará a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todas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las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inversiones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que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adquieran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durante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los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próximos</a:t>
            </a:r>
            <a:r>
              <a:rPr sz="1588" spc="415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60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meses.</a:t>
            </a:r>
            <a:endParaRPr sz="1588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4991" y="728725"/>
            <a:ext cx="7110537" cy="687857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3"/>
              </a:spcBef>
            </a:pPr>
            <a:r>
              <a:rPr spc="-13" dirty="0"/>
              <a:t>AJUSTE</a:t>
            </a:r>
            <a:r>
              <a:rPr spc="-172" dirty="0"/>
              <a:t> </a:t>
            </a:r>
            <a:r>
              <a:rPr spc="-4" dirty="0"/>
              <a:t>AL</a:t>
            </a:r>
            <a:r>
              <a:rPr spc="-168" dirty="0"/>
              <a:t> </a:t>
            </a:r>
            <a:r>
              <a:rPr spc="-44" dirty="0"/>
              <a:t>ACREDITAMIENTO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81343" y="1416588"/>
            <a:ext cx="6976782" cy="4450694"/>
          </a:xfrm>
          <a:prstGeom prst="rect">
            <a:avLst/>
          </a:prstGeom>
        </p:spPr>
        <p:txBody>
          <a:bodyPr vert="horz" wrap="square" lIns="0" tIns="114860" rIns="0" bIns="0" rtlCol="0">
            <a:spAutoFit/>
          </a:bodyPr>
          <a:lstStyle/>
          <a:p>
            <a:pPr marR="184328" algn="ctr">
              <a:spcBef>
                <a:spcPts val="904"/>
              </a:spcBef>
            </a:pPr>
            <a:r>
              <a:rPr sz="1411" spc="-4" dirty="0">
                <a:latin typeface="Arial MT"/>
                <a:cs typeface="Arial MT"/>
              </a:rPr>
              <a:t>(A</a:t>
            </a:r>
            <a:r>
              <a:rPr sz="1411" spc="-44" dirty="0">
                <a:latin typeface="Arial MT"/>
                <a:cs typeface="Arial MT"/>
              </a:rPr>
              <a:t>R</a:t>
            </a:r>
            <a:r>
              <a:rPr sz="1411" spc="-172" dirty="0">
                <a:latin typeface="Arial MT"/>
                <a:cs typeface="Arial MT"/>
              </a:rPr>
              <a:t>T</a:t>
            </a:r>
            <a:r>
              <a:rPr sz="1411" dirty="0">
                <a:latin typeface="Arial MT"/>
                <a:cs typeface="Arial MT"/>
              </a:rPr>
              <a:t>.</a:t>
            </a:r>
            <a:r>
              <a:rPr sz="1411" spc="-88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5-</a:t>
            </a:r>
            <a:r>
              <a:rPr sz="1411" dirty="0">
                <a:latin typeface="Arial MT"/>
                <a:cs typeface="Arial MT"/>
              </a:rPr>
              <a:t>A</a:t>
            </a:r>
            <a:r>
              <a:rPr sz="1411" spc="-4" dirty="0">
                <a:latin typeface="Arial MT"/>
                <a:cs typeface="Arial MT"/>
              </a:rPr>
              <a:t> LI</a:t>
            </a:r>
            <a:r>
              <a:rPr sz="1411" spc="-115" dirty="0">
                <a:latin typeface="Arial MT"/>
                <a:cs typeface="Arial MT"/>
              </a:rPr>
              <a:t>V</a:t>
            </a:r>
            <a:r>
              <a:rPr sz="1411" spc="-4" dirty="0">
                <a:latin typeface="Arial MT"/>
                <a:cs typeface="Arial MT"/>
              </a:rPr>
              <a:t>A)</a:t>
            </a:r>
            <a:endParaRPr sz="1411">
              <a:latin typeface="Arial MT"/>
              <a:cs typeface="Arial MT"/>
            </a:endParaRPr>
          </a:p>
          <a:p>
            <a:pPr marL="313190" indent="-302545" algn="just">
              <a:spcBef>
                <a:spcPts val="1019"/>
              </a:spcBef>
              <a:buChar char="•"/>
              <a:tabLst>
                <a:tab pos="313750" algn="l"/>
              </a:tabLst>
            </a:pPr>
            <a:r>
              <a:rPr sz="1765" spc="-31" dirty="0">
                <a:latin typeface="Arial MT"/>
                <a:cs typeface="Arial MT"/>
              </a:rPr>
              <a:t>Tratándose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inversiones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activo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fijo,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gastos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 </a:t>
            </a:r>
            <a:r>
              <a:rPr sz="1765" spc="-13" dirty="0">
                <a:latin typeface="Arial MT"/>
                <a:cs typeface="Arial MT"/>
              </a:rPr>
              <a:t>cargos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diferidos.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22"/>
              </a:spcBef>
              <a:buFont typeface="Arial MT"/>
              <a:buChar char="•"/>
            </a:pPr>
            <a:endParaRPr sz="2559">
              <a:latin typeface="Arial MT"/>
              <a:cs typeface="Arial MT"/>
            </a:endParaRPr>
          </a:p>
          <a:p>
            <a:pPr marL="313190" indent="-302545" algn="just"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Si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contribuyente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tiene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actos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gravados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27" dirty="0">
                <a:latin typeface="Arial MT"/>
                <a:cs typeface="Arial MT"/>
              </a:rPr>
              <a:t>exentos.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22"/>
              </a:spcBef>
              <a:buFont typeface="Arial MT"/>
              <a:buChar char="•"/>
            </a:pPr>
            <a:endParaRPr sz="2559">
              <a:latin typeface="Arial MT"/>
              <a:cs typeface="Arial MT"/>
            </a:endParaRPr>
          </a:p>
          <a:p>
            <a:pPr marL="313190" indent="-302545" algn="just"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Y se </a:t>
            </a:r>
            <a:r>
              <a:rPr sz="1765" spc="-9" dirty="0">
                <a:latin typeface="Arial MT"/>
                <a:cs typeface="Arial MT"/>
              </a:rPr>
              <a:t>aplico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una </a:t>
            </a:r>
            <a:r>
              <a:rPr sz="1765" spc="-13" dirty="0">
                <a:latin typeface="Arial MT"/>
                <a:cs typeface="Arial MT"/>
              </a:rPr>
              <a:t>proporción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acreditable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las </a:t>
            </a:r>
            <a:r>
              <a:rPr sz="1765" spc="-18" dirty="0">
                <a:latin typeface="Arial MT"/>
                <a:cs typeface="Arial MT"/>
              </a:rPr>
              <a:t>inversiones.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22"/>
              </a:spcBef>
              <a:buFont typeface="Arial MT"/>
              <a:buChar char="•"/>
            </a:pPr>
            <a:endParaRPr sz="2559">
              <a:latin typeface="Arial MT"/>
              <a:cs typeface="Arial MT"/>
            </a:endParaRPr>
          </a:p>
          <a:p>
            <a:pPr marL="313190" marR="4482" indent="-302545">
              <a:spcBef>
                <a:spcPts val="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Si</a:t>
            </a:r>
            <a:r>
              <a:rPr sz="1765" spc="29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esa</a:t>
            </a:r>
            <a:r>
              <a:rPr sz="1765" spc="30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proporción</a:t>
            </a:r>
            <a:r>
              <a:rPr sz="1765" spc="300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varia</a:t>
            </a:r>
            <a:r>
              <a:rPr sz="1765" spc="30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30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los</a:t>
            </a:r>
            <a:r>
              <a:rPr sz="1765" spc="29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meses</a:t>
            </a:r>
            <a:r>
              <a:rPr sz="1765" spc="300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posteriores</a:t>
            </a:r>
            <a:r>
              <a:rPr sz="1765" spc="29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30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mas</a:t>
            </a:r>
            <a:r>
              <a:rPr sz="1765" spc="29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30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un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3%,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debe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hacer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ajuste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reintegrar</a:t>
            </a:r>
            <a:r>
              <a:rPr sz="1765" spc="-4" dirty="0">
                <a:latin typeface="Arial MT"/>
                <a:cs typeface="Arial MT"/>
              </a:rPr>
              <a:t> el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acreditable.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18"/>
              </a:spcBef>
              <a:buFont typeface="Arial MT"/>
              <a:buChar char="•"/>
            </a:pPr>
            <a:endParaRPr sz="2559">
              <a:latin typeface="Arial MT"/>
              <a:cs typeface="Arial MT"/>
            </a:endParaRPr>
          </a:p>
          <a:p>
            <a:pPr marL="313190" indent="-302545" algn="just">
              <a:spcBef>
                <a:spcPts val="4"/>
              </a:spcBef>
              <a:buChar char="•"/>
              <a:tabLst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Cuando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disminuya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aumente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proporción.</a:t>
            </a:r>
            <a:endParaRPr sz="1765">
              <a:latin typeface="Arial MT"/>
              <a:cs typeface="Arial MT"/>
            </a:endParaRPr>
          </a:p>
          <a:p>
            <a:pPr marL="666719" marR="4482" indent="-252120" algn="just">
              <a:spcBef>
                <a:spcPts val="383"/>
              </a:spcBef>
            </a:pPr>
            <a:r>
              <a:rPr sz="1588" spc="-4" dirty="0">
                <a:latin typeface="Arial MT"/>
                <a:cs typeface="Arial MT"/>
              </a:rPr>
              <a:t>–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deberá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reintegrar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4" dirty="0">
                <a:latin typeface="Arial MT"/>
                <a:cs typeface="Arial MT"/>
              </a:rPr>
              <a:t>IVA</a:t>
            </a:r>
            <a:r>
              <a:rPr sz="1588" spc="-40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acreditado</a:t>
            </a:r>
            <a:r>
              <a:rPr sz="1588" spc="42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o</a:t>
            </a:r>
            <a:r>
              <a:rPr sz="1588" spc="437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incrementar</a:t>
            </a:r>
            <a:r>
              <a:rPr sz="1588" spc="42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acreditamiento, </a:t>
            </a:r>
            <a:r>
              <a:rPr sz="1588" spc="-4" dirty="0">
                <a:latin typeface="Arial MT"/>
                <a:cs typeface="Arial MT"/>
              </a:rPr>
              <a:t>actualizado desde el </a:t>
            </a:r>
            <a:r>
              <a:rPr sz="1588" dirty="0">
                <a:latin typeface="Arial MT"/>
                <a:cs typeface="Arial MT"/>
              </a:rPr>
              <a:t>mes </a:t>
            </a:r>
            <a:r>
              <a:rPr sz="1588" spc="-4" dirty="0">
                <a:latin typeface="Arial MT"/>
                <a:cs typeface="Arial MT"/>
              </a:rPr>
              <a:t>de </a:t>
            </a:r>
            <a:r>
              <a:rPr sz="1588" spc="-9" dirty="0">
                <a:latin typeface="Arial MT"/>
                <a:cs typeface="Arial MT"/>
              </a:rPr>
              <a:t>acreditamiento hasta </a:t>
            </a:r>
            <a:r>
              <a:rPr sz="1588" spc="-4" dirty="0">
                <a:latin typeface="Arial MT"/>
                <a:cs typeface="Arial MT"/>
              </a:rPr>
              <a:t>el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mes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 variación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 la</a:t>
            </a:r>
            <a:r>
              <a:rPr sz="1588" spc="-9" dirty="0">
                <a:latin typeface="Arial MT"/>
                <a:cs typeface="Arial MT"/>
              </a:rPr>
              <a:t> proporción.</a:t>
            </a:r>
            <a:endParaRPr sz="1588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1308" y="974548"/>
            <a:ext cx="7397709" cy="845208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z="4004" spc="-18" dirty="0"/>
              <a:t>PROCEDIMIENTO</a:t>
            </a:r>
            <a:r>
              <a:rPr sz="4004" spc="-4" dirty="0"/>
              <a:t> </a:t>
            </a:r>
            <a:r>
              <a:rPr sz="4004" spc="-88" dirty="0"/>
              <a:t>PARA</a:t>
            </a:r>
            <a:r>
              <a:rPr sz="4004" spc="-4" dirty="0"/>
              <a:t> EL</a:t>
            </a:r>
            <a:r>
              <a:rPr sz="4004" spc="-146" dirty="0"/>
              <a:t> </a:t>
            </a:r>
            <a:r>
              <a:rPr sz="4004" spc="-13" dirty="0"/>
              <a:t>AJUSTE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335" spc="-4" dirty="0"/>
              <a:t>(A</a:t>
            </a:r>
            <a:r>
              <a:rPr sz="1335" spc="-44" dirty="0"/>
              <a:t>R</a:t>
            </a:r>
            <a:r>
              <a:rPr sz="1335" spc="-172" dirty="0"/>
              <a:t>T</a:t>
            </a:r>
            <a:r>
              <a:rPr sz="1335" dirty="0"/>
              <a:t>.</a:t>
            </a:r>
            <a:r>
              <a:rPr sz="1335" spc="-88" dirty="0"/>
              <a:t> </a:t>
            </a:r>
            <a:r>
              <a:rPr sz="1335" spc="-4" dirty="0"/>
              <a:t>5-</a:t>
            </a:r>
            <a:r>
              <a:rPr sz="1335" dirty="0"/>
              <a:t>A</a:t>
            </a:r>
            <a:r>
              <a:rPr sz="1335" spc="-4" dirty="0"/>
              <a:t> LI</a:t>
            </a:r>
            <a:r>
              <a:rPr sz="1335" spc="-115" dirty="0"/>
              <a:t>V</a:t>
            </a:r>
            <a:r>
              <a:rPr sz="1335" spc="-4" dirty="0"/>
              <a:t>A)</a:t>
            </a:r>
            <a:endParaRPr sz="133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83" y="1910881"/>
            <a:ext cx="5330638" cy="3585951"/>
          </a:xfrm>
          <a:prstGeom prst="rect">
            <a:avLst/>
          </a:prstGeom>
        </p:spPr>
        <p:txBody>
          <a:bodyPr vert="horz" wrap="square" lIns="0" tIns="64994" rIns="0" bIns="0" rtlCol="0">
            <a:spAutoFit/>
          </a:bodyPr>
          <a:lstStyle/>
          <a:p>
            <a:pPr marR="1653909" algn="ctr">
              <a:spcBef>
                <a:spcPts val="512"/>
              </a:spcBef>
            </a:pP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spc="-13" dirty="0">
                <a:latin typeface="Arial MT"/>
                <a:cs typeface="Arial MT"/>
              </a:rPr>
              <a:t> acreditable</a:t>
            </a:r>
            <a:r>
              <a:rPr sz="1765" spc="-4" dirty="0">
                <a:latin typeface="Arial MT"/>
                <a:cs typeface="Arial MT"/>
              </a:rPr>
              <a:t> de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inversión.</a:t>
            </a:r>
            <a:endParaRPr sz="1765">
              <a:latin typeface="Arial MT"/>
              <a:cs typeface="Arial MT"/>
            </a:endParaRPr>
          </a:p>
          <a:p>
            <a:pPr marR="1776048" algn="ctr">
              <a:spcBef>
                <a:spcPts val="419"/>
              </a:spcBef>
            </a:pPr>
            <a:r>
              <a:rPr sz="1765" spc="-35" dirty="0">
                <a:latin typeface="Arial MT"/>
                <a:cs typeface="Arial MT"/>
              </a:rPr>
              <a:t>Por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%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deducción</a:t>
            </a:r>
            <a:r>
              <a:rPr sz="1765" u="heavy" spc="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según</a:t>
            </a:r>
            <a:r>
              <a:rPr sz="1765" u="heavy" spc="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la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LISR.</a:t>
            </a:r>
            <a:endParaRPr sz="1765">
              <a:latin typeface="Arial MT"/>
              <a:cs typeface="Arial MT"/>
            </a:endParaRPr>
          </a:p>
          <a:p>
            <a:pPr marR="866174" algn="ctr">
              <a:spcBef>
                <a:spcPts val="427"/>
              </a:spcBef>
            </a:pP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acreditable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conforme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porcentaje.</a:t>
            </a:r>
            <a:endParaRPr sz="1765">
              <a:latin typeface="Arial MT"/>
              <a:cs typeface="Arial MT"/>
            </a:endParaRPr>
          </a:p>
          <a:p>
            <a:pPr marR="3638377" algn="ctr">
              <a:spcBef>
                <a:spcPts val="419"/>
              </a:spcBef>
            </a:pPr>
            <a:r>
              <a:rPr sz="1765" spc="-9" dirty="0">
                <a:latin typeface="Arial MT"/>
                <a:cs typeface="Arial MT"/>
              </a:rPr>
              <a:t>Ent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:</a:t>
            </a:r>
            <a:r>
              <a:rPr sz="1765" spc="-97" dirty="0">
                <a:latin typeface="Arial MT"/>
                <a:cs typeface="Arial MT"/>
              </a:rPr>
              <a:t> </a:t>
            </a:r>
            <a:r>
              <a:rPr sz="1765" u="heavy" spc="-7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1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 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mese</a:t>
            </a:r>
            <a:r>
              <a:rPr sz="1765" u="heavy" spc="-3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.</a:t>
            </a:r>
            <a:endParaRPr sz="1765">
              <a:latin typeface="Arial MT"/>
              <a:cs typeface="Arial MT"/>
            </a:endParaRPr>
          </a:p>
          <a:p>
            <a:pPr marR="2236028" algn="ctr">
              <a:spcBef>
                <a:spcPts val="427"/>
              </a:spcBef>
            </a:pP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acreditable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mensual.</a:t>
            </a:r>
            <a:endParaRPr sz="1765">
              <a:latin typeface="Arial MT"/>
              <a:cs typeface="Arial MT"/>
            </a:endParaRPr>
          </a:p>
          <a:p>
            <a:pPr algn="ctr">
              <a:spcBef>
                <a:spcPts val="419"/>
              </a:spcBef>
            </a:pPr>
            <a:r>
              <a:rPr sz="1765" spc="-13" dirty="0">
                <a:latin typeface="Arial MT"/>
                <a:cs typeface="Arial MT"/>
              </a:rPr>
              <a:t>Por:</a:t>
            </a:r>
            <a:r>
              <a:rPr sz="1765" spc="-93" dirty="0">
                <a:latin typeface="Arial MT"/>
                <a:cs typeface="Arial MT"/>
              </a:rPr>
              <a:t> </a:t>
            </a:r>
            <a:r>
              <a:rPr sz="1765" u="heavy" spc="-27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Factor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acreditamiento</a:t>
            </a:r>
            <a:r>
              <a:rPr sz="1765" u="heavy" spc="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del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mes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adquisición.</a:t>
            </a:r>
            <a:endParaRPr sz="1765">
              <a:latin typeface="Arial MT"/>
              <a:cs typeface="Arial MT"/>
            </a:endParaRPr>
          </a:p>
          <a:p>
            <a:pPr marR="41460" algn="ctr">
              <a:spcBef>
                <a:spcPts val="427"/>
              </a:spcBef>
            </a:pPr>
            <a:r>
              <a:rPr sz="1765" u="heavy" spc="-22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Proporción</a:t>
            </a:r>
            <a:r>
              <a:rPr sz="1765" u="heavy" spc="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5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IVA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acreditable</a:t>
            </a:r>
            <a:r>
              <a:rPr sz="1765" u="heavy" spc="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mes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 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adquisición.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18"/>
              </a:spcBef>
            </a:pPr>
            <a:endParaRPr sz="2559">
              <a:latin typeface="Arial MT"/>
              <a:cs typeface="Arial MT"/>
            </a:endParaRPr>
          </a:p>
          <a:p>
            <a:pPr marR="2226503" algn="ctr">
              <a:spcBef>
                <a:spcPts val="4"/>
              </a:spcBef>
            </a:pPr>
            <a:r>
              <a:rPr sz="1765" spc="-9" dirty="0">
                <a:latin typeface="Arial MT"/>
                <a:cs typeface="Arial MT"/>
              </a:rPr>
              <a:t>I</a:t>
            </a:r>
            <a:r>
              <a:rPr sz="1765" spc="-150" dirty="0">
                <a:latin typeface="Arial MT"/>
                <a:cs typeface="Arial MT"/>
              </a:rPr>
              <a:t>V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-93" dirty="0">
                <a:latin typeface="Arial MT"/>
                <a:cs typeface="Arial MT"/>
              </a:rPr>
              <a:t> </a:t>
            </a:r>
            <a:r>
              <a:rPr sz="1765" spc="-44" dirty="0">
                <a:latin typeface="Arial MT"/>
                <a:cs typeface="Arial MT"/>
              </a:rPr>
              <a:t>A</a:t>
            </a:r>
            <a:r>
              <a:rPr sz="1765" spc="-9" dirty="0">
                <a:latin typeface="Arial MT"/>
                <a:cs typeface="Arial MT"/>
              </a:rPr>
              <a:t>c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edi</a:t>
            </a:r>
            <a:r>
              <a:rPr sz="1765" spc="-22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-44" dirty="0">
                <a:latin typeface="Arial MT"/>
                <a:cs typeface="Arial MT"/>
              </a:rPr>
              <a:t>b</a:t>
            </a:r>
            <a:r>
              <a:rPr sz="1765" spc="-9" dirty="0">
                <a:latin typeface="Arial MT"/>
                <a:cs typeface="Arial MT"/>
              </a:rPr>
              <a:t>l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mensual.</a:t>
            </a:r>
            <a:endParaRPr sz="1765">
              <a:latin typeface="Arial MT"/>
              <a:cs typeface="Arial MT"/>
            </a:endParaRPr>
          </a:p>
          <a:p>
            <a:pPr marR="154634" algn="ctr">
              <a:spcBef>
                <a:spcPts val="419"/>
              </a:spcBef>
            </a:pPr>
            <a:r>
              <a:rPr sz="1765" spc="-13" dirty="0">
                <a:latin typeface="Arial MT"/>
                <a:cs typeface="Arial MT"/>
              </a:rPr>
              <a:t>Por:</a:t>
            </a:r>
            <a:r>
              <a:rPr sz="1765" spc="-97" dirty="0">
                <a:latin typeface="Arial MT"/>
                <a:cs typeface="Arial MT"/>
              </a:rPr>
              <a:t> </a:t>
            </a:r>
            <a:r>
              <a:rPr sz="1765" u="heavy" spc="-27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Factor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de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acreditamiento</a:t>
            </a:r>
            <a:r>
              <a:rPr sz="1765" u="heavy" spc="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del mes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 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diferencia.</a:t>
            </a:r>
            <a:endParaRPr sz="1765">
              <a:latin typeface="Arial MT"/>
              <a:cs typeface="Arial MT"/>
            </a:endParaRPr>
          </a:p>
          <a:p>
            <a:pPr marR="201696" algn="ctr">
              <a:spcBef>
                <a:spcPts val="427"/>
              </a:spcBef>
            </a:pPr>
            <a:r>
              <a:rPr sz="1765" u="heavy" spc="-22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Proporción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5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IVA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acreditable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mes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diferencia.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8056" y="2298829"/>
            <a:ext cx="5716121" cy="2916150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190" marR="4482">
              <a:lnSpc>
                <a:spcPct val="120000"/>
              </a:lnSpc>
              <a:spcBef>
                <a:spcPts val="88"/>
              </a:spcBef>
            </a:pPr>
            <a:r>
              <a:rPr sz="1765" spc="-22" dirty="0">
                <a:latin typeface="Arial MT"/>
                <a:cs typeface="Arial MT"/>
              </a:rPr>
              <a:t>Proporción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53" dirty="0">
                <a:latin typeface="Arial MT"/>
                <a:cs typeface="Arial MT"/>
              </a:rPr>
              <a:t>IVA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acreditable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mes 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adquisición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menos: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u="heavy" spc="-22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Proporción</a:t>
            </a:r>
            <a:r>
              <a:rPr sz="1765" u="heavy" spc="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5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IVA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acreditable</a:t>
            </a:r>
            <a:r>
              <a:rPr sz="1765" u="heavy" spc="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mes de 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diferencia.</a:t>
            </a:r>
            <a:endParaRPr sz="1765">
              <a:latin typeface="Arial MT"/>
              <a:cs typeface="Arial MT"/>
            </a:endParaRPr>
          </a:p>
          <a:p>
            <a:pPr marL="313190">
              <a:spcBef>
                <a:spcPts val="424"/>
              </a:spcBef>
            </a:pPr>
            <a:r>
              <a:rPr sz="1765" spc="-18" dirty="0">
                <a:latin typeface="Arial MT"/>
                <a:cs typeface="Arial MT"/>
              </a:rPr>
              <a:t>Diferencia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reintegrar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acreditar.</a:t>
            </a:r>
            <a:endParaRPr sz="1765">
              <a:latin typeface="Arial MT"/>
              <a:cs typeface="Arial MT"/>
            </a:endParaRPr>
          </a:p>
          <a:p>
            <a:pPr marL="11205">
              <a:spcBef>
                <a:spcPts val="424"/>
              </a:spcBef>
            </a:pPr>
            <a:r>
              <a:rPr sz="1765" spc="-13" dirty="0">
                <a:latin typeface="Arial MT"/>
                <a:cs typeface="Arial MT"/>
              </a:rPr>
              <a:t>Por:</a:t>
            </a:r>
            <a:endParaRPr sz="1765">
              <a:latin typeface="Arial MT"/>
              <a:cs typeface="Arial MT"/>
            </a:endParaRPr>
          </a:p>
          <a:p>
            <a:pPr marL="313190">
              <a:spcBef>
                <a:spcPts val="419"/>
              </a:spcBef>
            </a:pPr>
            <a:r>
              <a:rPr sz="1765" u="heavy" spc="-27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Factor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actualización.</a:t>
            </a:r>
            <a:endParaRPr sz="1765">
              <a:latin typeface="Arial MT"/>
              <a:cs typeface="Arial MT"/>
            </a:endParaRPr>
          </a:p>
          <a:p>
            <a:pPr marL="313750">
              <a:spcBef>
                <a:spcPts val="427"/>
              </a:spcBef>
            </a:pPr>
            <a:r>
              <a:rPr sz="1765" u="heavy" spc="-18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Diferencia</a:t>
            </a:r>
            <a:r>
              <a:rPr sz="1765" u="heavy" spc="18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por</a:t>
            </a:r>
            <a:r>
              <a:rPr sz="1765" u="heavy" spc="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18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reintegrar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o</a:t>
            </a:r>
            <a:r>
              <a:rPr sz="1765" u="heavy" spc="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por</a:t>
            </a:r>
            <a:r>
              <a:rPr sz="1765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acreditar</a:t>
            </a:r>
            <a:r>
              <a:rPr sz="1765" u="heavy" spc="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765" u="heavy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actual.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4"/>
              </a:spcBef>
            </a:pPr>
            <a:endParaRPr sz="2206">
              <a:latin typeface="Arial MT"/>
              <a:cs typeface="Arial MT"/>
            </a:endParaRPr>
          </a:p>
          <a:p>
            <a:pPr marL="565870" marR="2566585" indent="-554665">
              <a:lnSpc>
                <a:spcPct val="120000"/>
              </a:lnSpc>
            </a:pPr>
            <a:r>
              <a:rPr sz="1765" spc="-71" dirty="0">
                <a:latin typeface="Arial MT"/>
                <a:cs typeface="Arial MT"/>
              </a:rPr>
              <a:t>F.A.</a:t>
            </a:r>
            <a:r>
              <a:rPr sz="1765" spc="-66" dirty="0">
                <a:latin typeface="Arial MT"/>
                <a:cs typeface="Arial MT"/>
              </a:rPr>
              <a:t> </a:t>
            </a:r>
            <a:r>
              <a:rPr sz="1765" u="heavy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INPC Mes de </a:t>
            </a:r>
            <a:r>
              <a:rPr sz="1765" u="heavy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diferencia. </a:t>
            </a:r>
            <a:r>
              <a:rPr sz="1765" spc="-9" dirty="0">
                <a:latin typeface="Arial MT"/>
                <a:cs typeface="Arial MT"/>
              </a:rPr>
              <a:t> INPC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Mes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9" dirty="0">
                <a:latin typeface="Arial MT"/>
                <a:cs typeface="Arial MT"/>
              </a:rPr>
              <a:t> adquisición.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6783" y="1037530"/>
            <a:ext cx="5860677" cy="64931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</a:pPr>
            <a:r>
              <a:rPr sz="2735" spc="-18" dirty="0"/>
              <a:t>PROCEDIMIENTO</a:t>
            </a:r>
            <a:r>
              <a:rPr sz="2735" spc="-27" dirty="0"/>
              <a:t> </a:t>
            </a:r>
            <a:r>
              <a:rPr sz="2735" spc="-83" dirty="0"/>
              <a:t>PARA</a:t>
            </a:r>
            <a:r>
              <a:rPr sz="2735" spc="-27" dirty="0"/>
              <a:t> </a:t>
            </a:r>
            <a:r>
              <a:rPr sz="2735" spc="-4" dirty="0"/>
              <a:t>EL</a:t>
            </a:r>
            <a:r>
              <a:rPr sz="2735" spc="-154" dirty="0"/>
              <a:t> </a:t>
            </a:r>
            <a:r>
              <a:rPr sz="2735" spc="-13" dirty="0"/>
              <a:t>AJUSTE</a:t>
            </a:r>
            <a:endParaRPr sz="2735"/>
          </a:p>
          <a:p>
            <a:pPr algn="ctr">
              <a:lnSpc>
                <a:spcPct val="100000"/>
              </a:lnSpc>
              <a:spcBef>
                <a:spcPts val="48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5-</a:t>
            </a:r>
            <a:r>
              <a:rPr sz="1411" dirty="0"/>
              <a:t>A</a:t>
            </a:r>
            <a:r>
              <a:rPr sz="1411" spc="-4" dirty="0"/>
              <a:t> 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9673" y="901656"/>
            <a:ext cx="7708874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OPCIÓN</a:t>
            </a:r>
            <a:r>
              <a:rPr spc="-31" dirty="0"/>
              <a:t> </a:t>
            </a:r>
            <a:r>
              <a:rPr spc="-4" dirty="0"/>
              <a:t>DE</a:t>
            </a:r>
            <a:r>
              <a:rPr spc="-163" dirty="0"/>
              <a:t> </a:t>
            </a:r>
            <a:r>
              <a:rPr spc="-44" dirty="0"/>
              <a:t>ACREDITAMIENTO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5-</a:t>
            </a:r>
            <a:r>
              <a:rPr sz="1411" dirty="0"/>
              <a:t>B</a:t>
            </a:r>
            <a:r>
              <a:rPr sz="1411" spc="-4" dirty="0"/>
              <a:t> 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08057" y="1908837"/>
            <a:ext cx="7104529" cy="377888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190" marR="4482" indent="-302545" algn="just">
              <a:lnSpc>
                <a:spcPct val="110000"/>
              </a:lnSpc>
              <a:spcBef>
                <a:spcPts val="88"/>
              </a:spcBef>
              <a:buChar char="•"/>
              <a:tabLst>
                <a:tab pos="313750" algn="l"/>
              </a:tabLst>
            </a:pPr>
            <a:r>
              <a:rPr sz="1765" spc="-27" dirty="0">
                <a:latin typeface="Arial MT"/>
                <a:cs typeface="Arial MT"/>
              </a:rPr>
              <a:t>Tratándose </a:t>
            </a:r>
            <a:r>
              <a:rPr sz="1765" spc="-4" dirty="0">
                <a:latin typeface="Arial MT"/>
                <a:cs typeface="Arial MT"/>
              </a:rPr>
              <a:t>de bienes </a:t>
            </a:r>
            <a:r>
              <a:rPr sz="1765" spc="-18" dirty="0">
                <a:latin typeface="Arial MT"/>
                <a:cs typeface="Arial MT"/>
              </a:rPr>
              <a:t>diferentes </a:t>
            </a:r>
            <a:r>
              <a:rPr sz="1765" spc="-4" dirty="0">
                <a:latin typeface="Arial MT"/>
                <a:cs typeface="Arial MT"/>
              </a:rPr>
              <a:t>a las </a:t>
            </a:r>
            <a:r>
              <a:rPr sz="1765" spc="-18" dirty="0">
                <a:latin typeface="Arial MT"/>
                <a:cs typeface="Arial MT"/>
              </a:rPr>
              <a:t>inversiones, </a:t>
            </a:r>
            <a:r>
              <a:rPr sz="1765" spc="4" dirty="0">
                <a:latin typeface="Arial MT"/>
                <a:cs typeface="Arial MT"/>
              </a:rPr>
              <a:t>servicios </a:t>
            </a:r>
            <a:r>
              <a:rPr sz="1765" spc="-4" dirty="0">
                <a:latin typeface="Arial MT"/>
                <a:cs typeface="Arial MT"/>
              </a:rPr>
              <a:t>o el uso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goce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temporal</a:t>
            </a:r>
            <a:r>
              <a:rPr sz="1765" spc="-4" dirty="0">
                <a:latin typeface="Arial MT"/>
                <a:cs typeface="Arial MT"/>
              </a:rPr>
              <a:t> 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bienes.</a:t>
            </a:r>
            <a:endParaRPr sz="1765">
              <a:latin typeface="Arial MT"/>
              <a:cs typeface="Arial MT"/>
            </a:endParaRPr>
          </a:p>
          <a:p>
            <a:pPr marL="313190" marR="5603" indent="-302545" algn="just">
              <a:lnSpc>
                <a:spcPct val="11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lugar</a:t>
            </a:r>
            <a:r>
              <a:rPr sz="1765" spc="46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</a:t>
            </a:r>
            <a:r>
              <a:rPr sz="1765" spc="-4" dirty="0">
                <a:latin typeface="Arial MT"/>
                <a:cs typeface="Arial MT"/>
              </a:rPr>
              <a:t> aplicar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los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procedimientos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anteriores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spc="-4" dirty="0">
                <a:latin typeface="Arial MT"/>
                <a:cs typeface="Arial MT"/>
              </a:rPr>
              <a:t> el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acreditamiento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0" dirty="0">
                <a:latin typeface="Arial MT"/>
                <a:cs typeface="Arial MT"/>
              </a:rPr>
              <a:t>IVA,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podrán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aplicar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siguiente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procedimiento.</a:t>
            </a:r>
            <a:endParaRPr sz="1765">
              <a:latin typeface="Arial MT"/>
              <a:cs typeface="Arial MT"/>
            </a:endParaRPr>
          </a:p>
          <a:p>
            <a:pPr marL="313190" marR="5042" indent="-302545" algn="just">
              <a:lnSpc>
                <a:spcPct val="11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Aplicar</a:t>
            </a:r>
            <a:r>
              <a:rPr sz="1765" spc="40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39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proporción</a:t>
            </a:r>
            <a:r>
              <a:rPr sz="1765" spc="39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spc="40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año</a:t>
            </a:r>
            <a:r>
              <a:rPr sz="1765" spc="38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393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calendario</a:t>
            </a:r>
            <a:r>
              <a:rPr sz="1765" spc="39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inmediato</a:t>
            </a:r>
            <a:r>
              <a:rPr sz="1765" spc="40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anterior</a:t>
            </a:r>
            <a:r>
              <a:rPr sz="1765" spc="39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al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mes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9" dirty="0">
                <a:latin typeface="Arial MT"/>
                <a:cs typeface="Arial MT"/>
              </a:rPr>
              <a:t>adquisición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activo.</a:t>
            </a:r>
            <a:endParaRPr sz="1765">
              <a:latin typeface="Arial MT"/>
              <a:cs typeface="Arial MT"/>
            </a:endParaRPr>
          </a:p>
          <a:p>
            <a:pPr marL="313190" marR="4482" indent="-302545" algn="just">
              <a:lnSpc>
                <a:spcPct val="11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Cuando se inicien actividades y en el año </a:t>
            </a:r>
            <a:r>
              <a:rPr sz="1765" spc="-9" dirty="0">
                <a:latin typeface="Arial MT"/>
                <a:cs typeface="Arial MT"/>
              </a:rPr>
              <a:t>siguiente </a:t>
            </a:r>
            <a:r>
              <a:rPr sz="1765" spc="-4" dirty="0">
                <a:latin typeface="Arial MT"/>
                <a:cs typeface="Arial MT"/>
              </a:rPr>
              <a:t>la </a:t>
            </a:r>
            <a:r>
              <a:rPr sz="1765" spc="-13" dirty="0">
                <a:latin typeface="Arial MT"/>
                <a:cs typeface="Arial MT"/>
              </a:rPr>
              <a:t>proporción </a:t>
            </a:r>
            <a:r>
              <a:rPr sz="1765" spc="-4" dirty="0">
                <a:latin typeface="Arial MT"/>
                <a:cs typeface="Arial MT"/>
              </a:rPr>
              <a:t>se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aplicará</a:t>
            </a:r>
            <a:r>
              <a:rPr sz="1765" spc="42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considerando</a:t>
            </a:r>
            <a:r>
              <a:rPr sz="1765" spc="42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las</a:t>
            </a:r>
            <a:r>
              <a:rPr sz="1765" spc="42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actividades</a:t>
            </a:r>
            <a:r>
              <a:rPr sz="1765" spc="42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spc="42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mes</a:t>
            </a:r>
            <a:r>
              <a:rPr sz="1765" spc="42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42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inicio</a:t>
            </a:r>
            <a:r>
              <a:rPr sz="1765" spc="427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hasta</a:t>
            </a:r>
            <a:r>
              <a:rPr sz="1765" spc="43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mes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9" dirty="0">
                <a:latin typeface="Arial MT"/>
                <a:cs typeface="Arial MT"/>
              </a:rPr>
              <a:t>cálculo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impuesto.</a:t>
            </a:r>
            <a:endParaRPr sz="1765">
              <a:latin typeface="Arial MT"/>
              <a:cs typeface="Arial MT"/>
            </a:endParaRPr>
          </a:p>
          <a:p>
            <a:pPr marL="313190" marR="4482" indent="-302545" algn="just">
              <a:lnSpc>
                <a:spcPct val="11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Los que ejerzan </a:t>
            </a:r>
            <a:r>
              <a:rPr sz="1765" spc="-9" dirty="0">
                <a:latin typeface="Arial MT"/>
                <a:cs typeface="Arial MT"/>
              </a:rPr>
              <a:t>esta </a:t>
            </a:r>
            <a:r>
              <a:rPr sz="1765" spc="-4" dirty="0">
                <a:latin typeface="Arial MT"/>
                <a:cs typeface="Arial MT"/>
              </a:rPr>
              <a:t>opción deberán </a:t>
            </a:r>
            <a:r>
              <a:rPr sz="1765" dirty="0">
                <a:latin typeface="Arial MT"/>
                <a:cs typeface="Arial MT"/>
              </a:rPr>
              <a:t>aplicarla </a:t>
            </a:r>
            <a:r>
              <a:rPr sz="1765" spc="-4" dirty="0">
                <a:latin typeface="Arial MT"/>
                <a:cs typeface="Arial MT"/>
              </a:rPr>
              <a:t>a la adquisición de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bienes,</a:t>
            </a:r>
            <a:r>
              <a:rPr sz="1765" spc="-4" dirty="0">
                <a:latin typeface="Arial MT"/>
                <a:cs typeface="Arial MT"/>
              </a:rPr>
              <a:t> 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4" dirty="0">
                <a:latin typeface="Arial MT"/>
                <a:cs typeface="Arial MT"/>
              </a:rPr>
              <a:t>servicios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uso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goce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temporal</a:t>
            </a:r>
            <a:r>
              <a:rPr sz="1765" spc="-4" dirty="0">
                <a:latin typeface="Arial MT"/>
                <a:cs typeface="Arial MT"/>
              </a:rPr>
              <a:t> 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bienes</a:t>
            </a:r>
            <a:r>
              <a:rPr sz="1765" spc="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un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periodo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sesenta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meses.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5047" y="2093260"/>
            <a:ext cx="6977343" cy="3522228"/>
          </a:xfrm>
          <a:prstGeom prst="rect">
            <a:avLst/>
          </a:prstGeom>
        </p:spPr>
        <p:txBody>
          <a:bodyPr vert="horz" wrap="square" lIns="0" tIns="83484" rIns="0" bIns="0" rtlCol="0">
            <a:spAutoFit/>
          </a:bodyPr>
          <a:lstStyle/>
          <a:p>
            <a:pPr marL="313750" indent="-302545" algn="just">
              <a:spcBef>
                <a:spcPts val="657"/>
              </a:spcBef>
              <a:buChar char="•"/>
              <a:tabLst>
                <a:tab pos="313750" algn="l"/>
              </a:tabLst>
            </a:pPr>
            <a:r>
              <a:rPr sz="1588" spc="-27" dirty="0">
                <a:latin typeface="Arial MT"/>
                <a:cs typeface="Arial MT"/>
              </a:rPr>
              <a:t>Tratándose</a:t>
            </a:r>
            <a:r>
              <a:rPr sz="1588" spc="-4" dirty="0">
                <a:latin typeface="Arial MT"/>
                <a:cs typeface="Arial MT"/>
              </a:rPr>
              <a:t> de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inversiones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activo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22" dirty="0">
                <a:latin typeface="Arial MT"/>
                <a:cs typeface="Arial MT"/>
              </a:rPr>
              <a:t>fijo,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gastos</a:t>
            </a:r>
            <a:r>
              <a:rPr sz="1588" dirty="0">
                <a:latin typeface="Arial MT"/>
                <a:cs typeface="Arial MT"/>
              </a:rPr>
              <a:t> y</a:t>
            </a:r>
            <a:r>
              <a:rPr sz="1588" spc="9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cargos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diferidos.</a:t>
            </a:r>
            <a:endParaRPr sz="1588">
              <a:latin typeface="Arial MT"/>
              <a:cs typeface="Arial MT"/>
            </a:endParaRPr>
          </a:p>
          <a:p>
            <a:pPr marL="313750" marR="5603" indent="-302545" algn="just">
              <a:lnSpc>
                <a:spcPct val="110000"/>
              </a:lnSpc>
              <a:spcBef>
                <a:spcPts val="383"/>
              </a:spcBef>
              <a:buChar char="•"/>
              <a:tabLst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spc="23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lugar</a:t>
            </a:r>
            <a:r>
              <a:rPr sz="1588" spc="23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23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aplicar</a:t>
            </a:r>
            <a:r>
              <a:rPr sz="1588" spc="22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los</a:t>
            </a:r>
            <a:r>
              <a:rPr sz="1588" spc="239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procedimientos</a:t>
            </a:r>
            <a:r>
              <a:rPr sz="1588" spc="239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anteriores</a:t>
            </a:r>
            <a:r>
              <a:rPr sz="1588" spc="23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para</a:t>
            </a:r>
            <a:r>
              <a:rPr sz="1588" spc="23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239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acreditamiento </a:t>
            </a:r>
            <a:r>
              <a:rPr sz="1588" spc="-432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del </a:t>
            </a:r>
            <a:r>
              <a:rPr sz="1588" spc="-44" dirty="0">
                <a:latin typeface="Arial MT"/>
                <a:cs typeface="Arial MT"/>
              </a:rPr>
              <a:t>IVA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dichas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inversiones,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podrán aplicar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siguiente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procedimiento.</a:t>
            </a:r>
            <a:endParaRPr sz="1588">
              <a:latin typeface="Arial MT"/>
              <a:cs typeface="Arial MT"/>
            </a:endParaRPr>
          </a:p>
          <a:p>
            <a:pPr marL="313750" marR="4482" indent="-302545" algn="just">
              <a:lnSpc>
                <a:spcPct val="110000"/>
              </a:lnSpc>
              <a:spcBef>
                <a:spcPts val="380"/>
              </a:spcBef>
              <a:buChar char="•"/>
              <a:tabLst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Aplicar la </a:t>
            </a:r>
            <a:r>
              <a:rPr sz="1588" spc="-9" dirty="0">
                <a:latin typeface="Arial MT"/>
                <a:cs typeface="Arial MT"/>
              </a:rPr>
              <a:t>proporción </a:t>
            </a:r>
            <a:r>
              <a:rPr sz="1588" spc="-4" dirty="0">
                <a:latin typeface="Arial MT"/>
                <a:cs typeface="Arial MT"/>
              </a:rPr>
              <a:t>del año de </a:t>
            </a:r>
            <a:r>
              <a:rPr sz="1588" dirty="0">
                <a:latin typeface="Arial MT"/>
                <a:cs typeface="Arial MT"/>
              </a:rPr>
              <a:t>calendario </a:t>
            </a:r>
            <a:r>
              <a:rPr sz="1588" spc="-4" dirty="0">
                <a:latin typeface="Arial MT"/>
                <a:cs typeface="Arial MT"/>
              </a:rPr>
              <a:t>inmediato anterior al </a:t>
            </a:r>
            <a:r>
              <a:rPr sz="1588" dirty="0">
                <a:latin typeface="Arial MT"/>
                <a:cs typeface="Arial MT"/>
              </a:rPr>
              <a:t>mes </a:t>
            </a:r>
            <a:r>
              <a:rPr sz="1588" spc="-4" dirty="0">
                <a:latin typeface="Arial MT"/>
                <a:cs typeface="Arial MT"/>
              </a:rPr>
              <a:t>de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adquisición</a:t>
            </a:r>
            <a:r>
              <a:rPr sz="1588" spc="-22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8" dirty="0">
                <a:latin typeface="Arial MT"/>
                <a:cs typeface="Arial MT"/>
              </a:rPr>
              <a:t>activo.</a:t>
            </a:r>
            <a:endParaRPr sz="1588">
              <a:latin typeface="Arial MT"/>
              <a:cs typeface="Arial MT"/>
            </a:endParaRPr>
          </a:p>
          <a:p>
            <a:pPr marL="313750" indent="-302545" algn="just">
              <a:spcBef>
                <a:spcPts val="574"/>
              </a:spcBef>
              <a:buChar char="•"/>
              <a:tabLst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este</a:t>
            </a:r>
            <a:r>
              <a:rPr sz="1588" spc="-4" dirty="0">
                <a:latin typeface="Arial MT"/>
                <a:cs typeface="Arial MT"/>
              </a:rPr>
              <a:t> caso no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18" dirty="0">
                <a:latin typeface="Arial MT"/>
                <a:cs typeface="Arial MT"/>
              </a:rPr>
              <a:t>hay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ajuste.</a:t>
            </a:r>
            <a:endParaRPr sz="1588">
              <a:latin typeface="Arial MT"/>
              <a:cs typeface="Arial MT"/>
            </a:endParaRPr>
          </a:p>
          <a:p>
            <a:pPr marL="313750" marR="5603" indent="-302545" algn="just">
              <a:lnSpc>
                <a:spcPct val="110000"/>
              </a:lnSpc>
              <a:spcBef>
                <a:spcPts val="380"/>
              </a:spcBef>
              <a:buChar char="•"/>
              <a:tabLst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Cuando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inicien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actividades</a:t>
            </a:r>
            <a:r>
              <a:rPr sz="1588" dirty="0">
                <a:latin typeface="Arial MT"/>
                <a:cs typeface="Arial MT"/>
              </a:rPr>
              <a:t> y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año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siguiente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proporción</a:t>
            </a:r>
            <a:r>
              <a:rPr sz="1588" spc="-4" dirty="0">
                <a:latin typeface="Arial MT"/>
                <a:cs typeface="Arial MT"/>
              </a:rPr>
              <a:t> se </a:t>
            </a:r>
            <a:r>
              <a:rPr sz="1588" spc="-432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aplicará considerando las actividades del </a:t>
            </a:r>
            <a:r>
              <a:rPr sz="1588" dirty="0">
                <a:latin typeface="Arial MT"/>
                <a:cs typeface="Arial MT"/>
              </a:rPr>
              <a:t>mes </a:t>
            </a:r>
            <a:r>
              <a:rPr sz="1588" spc="-4" dirty="0">
                <a:latin typeface="Arial MT"/>
                <a:cs typeface="Arial MT"/>
              </a:rPr>
              <a:t>de inicio </a:t>
            </a:r>
            <a:r>
              <a:rPr sz="1588" spc="-9" dirty="0">
                <a:latin typeface="Arial MT"/>
                <a:cs typeface="Arial MT"/>
              </a:rPr>
              <a:t>hasta </a:t>
            </a:r>
            <a:r>
              <a:rPr sz="1588" spc="-4" dirty="0">
                <a:latin typeface="Arial MT"/>
                <a:cs typeface="Arial MT"/>
              </a:rPr>
              <a:t>el </a:t>
            </a:r>
            <a:r>
              <a:rPr sz="1588" dirty="0">
                <a:latin typeface="Arial MT"/>
                <a:cs typeface="Arial MT"/>
              </a:rPr>
              <a:t>mes </a:t>
            </a:r>
            <a:r>
              <a:rPr sz="1588" spc="-4" dirty="0">
                <a:latin typeface="Arial MT"/>
                <a:cs typeface="Arial MT"/>
              </a:rPr>
              <a:t>de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cálculo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del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impuesto.</a:t>
            </a:r>
            <a:endParaRPr sz="1588">
              <a:latin typeface="Arial MT"/>
              <a:cs typeface="Arial MT"/>
            </a:endParaRPr>
          </a:p>
          <a:p>
            <a:pPr marL="313750" marR="4482" indent="-302545" algn="just">
              <a:lnSpc>
                <a:spcPct val="110000"/>
              </a:lnSpc>
              <a:spcBef>
                <a:spcPts val="380"/>
              </a:spcBef>
              <a:buChar char="•"/>
              <a:tabLst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Los que ejerzan </a:t>
            </a:r>
            <a:r>
              <a:rPr sz="1588" spc="-9" dirty="0">
                <a:latin typeface="Arial MT"/>
                <a:cs typeface="Arial MT"/>
              </a:rPr>
              <a:t>esta </a:t>
            </a:r>
            <a:r>
              <a:rPr sz="1588" spc="-4" dirty="0">
                <a:latin typeface="Arial MT"/>
                <a:cs typeface="Arial MT"/>
              </a:rPr>
              <a:t>opción deberán </a:t>
            </a:r>
            <a:r>
              <a:rPr sz="1588" dirty="0">
                <a:latin typeface="Arial MT"/>
                <a:cs typeface="Arial MT"/>
              </a:rPr>
              <a:t>aplicarla </a:t>
            </a:r>
            <a:r>
              <a:rPr sz="1588" spc="-4" dirty="0">
                <a:latin typeface="Arial MT"/>
                <a:cs typeface="Arial MT"/>
              </a:rPr>
              <a:t>a la adquisición de </a:t>
            </a:r>
            <a:r>
              <a:rPr sz="1588" spc="-9" dirty="0">
                <a:latin typeface="Arial MT"/>
                <a:cs typeface="Arial MT"/>
              </a:rPr>
              <a:t>bienes, </a:t>
            </a:r>
            <a:r>
              <a:rPr sz="1588" spc="-4" dirty="0">
                <a:latin typeface="Arial MT"/>
                <a:cs typeface="Arial MT"/>
              </a:rPr>
              <a:t> de </a:t>
            </a:r>
            <a:r>
              <a:rPr sz="1588" dirty="0">
                <a:latin typeface="Arial MT"/>
                <a:cs typeface="Arial MT"/>
              </a:rPr>
              <a:t>servicios </a:t>
            </a:r>
            <a:r>
              <a:rPr sz="1588" spc="-4" dirty="0">
                <a:latin typeface="Arial MT"/>
                <a:cs typeface="Arial MT"/>
              </a:rPr>
              <a:t>o uso o goce </a:t>
            </a:r>
            <a:r>
              <a:rPr sz="1588" spc="-9" dirty="0">
                <a:latin typeface="Arial MT"/>
                <a:cs typeface="Arial MT"/>
              </a:rPr>
              <a:t>temporal </a:t>
            </a:r>
            <a:r>
              <a:rPr sz="1588" spc="-4" dirty="0">
                <a:latin typeface="Arial MT"/>
                <a:cs typeface="Arial MT"/>
              </a:rPr>
              <a:t>de bienes por un </a:t>
            </a:r>
            <a:r>
              <a:rPr sz="1588" dirty="0">
                <a:latin typeface="Arial MT"/>
                <a:cs typeface="Arial MT"/>
              </a:rPr>
              <a:t>periodo </a:t>
            </a:r>
            <a:r>
              <a:rPr sz="1588" spc="-4" dirty="0">
                <a:latin typeface="Arial MT"/>
                <a:cs typeface="Arial MT"/>
              </a:rPr>
              <a:t>de sesenta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meses.</a:t>
            </a:r>
            <a:endParaRPr sz="1588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0932" y="963677"/>
            <a:ext cx="7565573" cy="932220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OPCIÓN</a:t>
            </a:r>
            <a:r>
              <a:rPr spc="-31" dirty="0"/>
              <a:t> </a:t>
            </a:r>
            <a:r>
              <a:rPr spc="-4" dirty="0"/>
              <a:t>DE</a:t>
            </a:r>
            <a:r>
              <a:rPr spc="-163" dirty="0"/>
              <a:t> </a:t>
            </a:r>
            <a:r>
              <a:rPr spc="-44" dirty="0"/>
              <a:t>ACREDITAMIENTO</a:t>
            </a:r>
          </a:p>
          <a:p>
            <a:pPr algn="ctr">
              <a:lnSpc>
                <a:spcPct val="100000"/>
              </a:lnSpc>
              <a:spcBef>
                <a:spcPts val="44"/>
              </a:spcBef>
            </a:pPr>
            <a:r>
              <a:rPr sz="1588" spc="-4" dirty="0"/>
              <a:t>(A</a:t>
            </a:r>
            <a:r>
              <a:rPr sz="1588" spc="-53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97" dirty="0"/>
              <a:t> </a:t>
            </a:r>
            <a:r>
              <a:rPr sz="1588" dirty="0"/>
              <a:t>5-B LI</a:t>
            </a:r>
            <a:r>
              <a:rPr sz="1588" spc="-128" dirty="0"/>
              <a:t>V</a:t>
            </a:r>
            <a:r>
              <a:rPr sz="1588" dirty="0"/>
              <a:t>A)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28426"/>
            <a:ext cx="9278471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53785" algn="ctr">
              <a:lnSpc>
                <a:spcPct val="100000"/>
              </a:lnSpc>
              <a:spcBef>
                <a:spcPts val="83"/>
              </a:spcBef>
            </a:pPr>
            <a:r>
              <a:rPr spc="-22" dirty="0"/>
              <a:t>CAMBIO </a:t>
            </a:r>
            <a:r>
              <a:rPr spc="-4" dirty="0"/>
              <a:t>DE</a:t>
            </a:r>
            <a:r>
              <a:rPr spc="-22" dirty="0"/>
              <a:t> </a:t>
            </a:r>
            <a:r>
              <a:rPr spc="-75" dirty="0"/>
              <a:t>FACTOR</a:t>
            </a:r>
          </a:p>
          <a:p>
            <a:pPr marL="53785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22-</a:t>
            </a:r>
            <a:r>
              <a:rPr sz="1411" dirty="0"/>
              <a:t>A</a:t>
            </a:r>
            <a:r>
              <a:rPr sz="1411" spc="-4" dirty="0"/>
              <a:t> RLISR)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666551" y="2105361"/>
            <a:ext cx="7077074" cy="3052341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750" marR="4482" indent="-302545" algn="just">
              <a:spcBef>
                <a:spcPts val="88"/>
              </a:spcBef>
              <a:buChar char="•"/>
              <a:tabLst>
                <a:tab pos="313750" algn="l"/>
              </a:tabLst>
            </a:pPr>
            <a:r>
              <a:rPr sz="1588" spc="-22" dirty="0">
                <a:latin typeface="Arial MT"/>
                <a:cs typeface="Arial MT"/>
              </a:rPr>
              <a:t>Para </a:t>
            </a:r>
            <a:r>
              <a:rPr sz="1588" spc="-18" dirty="0">
                <a:latin typeface="Arial MT"/>
                <a:cs typeface="Arial MT"/>
              </a:rPr>
              <a:t>efectos </a:t>
            </a:r>
            <a:r>
              <a:rPr sz="1588" spc="-4" dirty="0">
                <a:latin typeface="Arial MT"/>
                <a:cs typeface="Arial MT"/>
              </a:rPr>
              <a:t>de los </a:t>
            </a:r>
            <a:r>
              <a:rPr sz="1588" dirty="0">
                <a:latin typeface="Arial MT"/>
                <a:cs typeface="Arial MT"/>
              </a:rPr>
              <a:t>Artículos </a:t>
            </a:r>
            <a:r>
              <a:rPr sz="1588" spc="-22" dirty="0">
                <a:latin typeface="Arial MT"/>
                <a:cs typeface="Arial MT"/>
              </a:rPr>
              <a:t>5o., </a:t>
            </a:r>
            <a:r>
              <a:rPr sz="1588" spc="-18" dirty="0">
                <a:latin typeface="Arial MT"/>
                <a:cs typeface="Arial MT"/>
              </a:rPr>
              <a:t>Fracción </a:t>
            </a:r>
            <a:r>
              <a:rPr sz="1588" spc="-106" dirty="0">
                <a:latin typeface="Arial MT"/>
                <a:cs typeface="Arial MT"/>
              </a:rPr>
              <a:t>V, </a:t>
            </a:r>
            <a:r>
              <a:rPr sz="1588" spc="-9" dirty="0">
                <a:latin typeface="Arial MT"/>
                <a:cs typeface="Arial MT"/>
              </a:rPr>
              <a:t>Incisos </a:t>
            </a:r>
            <a:r>
              <a:rPr sz="1588" spc="-4" dirty="0">
                <a:latin typeface="Arial MT"/>
                <a:cs typeface="Arial MT"/>
              </a:rPr>
              <a:t>C) </a:t>
            </a:r>
            <a:r>
              <a:rPr sz="1588" dirty="0">
                <a:latin typeface="Arial MT"/>
                <a:cs typeface="Arial MT"/>
              </a:rPr>
              <a:t>y </a:t>
            </a:r>
            <a:r>
              <a:rPr sz="1588" spc="-4" dirty="0">
                <a:latin typeface="Arial MT"/>
                <a:cs typeface="Arial MT"/>
              </a:rPr>
              <a:t>D), </a:t>
            </a:r>
            <a:r>
              <a:rPr sz="1588" spc="-13" dirty="0">
                <a:latin typeface="Arial MT"/>
                <a:cs typeface="Arial MT"/>
              </a:rPr>
              <a:t>numeral </a:t>
            </a:r>
            <a:r>
              <a:rPr sz="1588" spc="-4" dirty="0">
                <a:latin typeface="Arial MT"/>
                <a:cs typeface="Arial MT"/>
              </a:rPr>
              <a:t>3 </a:t>
            </a:r>
            <a:r>
              <a:rPr sz="1588" dirty="0">
                <a:latin typeface="Arial MT"/>
                <a:cs typeface="Arial MT"/>
              </a:rPr>
              <a:t>Y </a:t>
            </a:r>
            <a:r>
              <a:rPr sz="1588" spc="-9" dirty="0">
                <a:latin typeface="Arial MT"/>
                <a:cs typeface="Arial MT"/>
              </a:rPr>
              <a:t>5- </a:t>
            </a:r>
            <a:r>
              <a:rPr sz="1588" spc="-432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A </a:t>
            </a:r>
            <a:r>
              <a:rPr sz="1588" spc="-4" dirty="0">
                <a:latin typeface="Arial MT"/>
                <a:cs typeface="Arial MT"/>
              </a:rPr>
              <a:t>de la </a:t>
            </a:r>
            <a:r>
              <a:rPr sz="1588" spc="-48" dirty="0">
                <a:latin typeface="Arial MT"/>
                <a:cs typeface="Arial MT"/>
              </a:rPr>
              <a:t>Ley, </a:t>
            </a:r>
            <a:r>
              <a:rPr sz="1588" spc="-4" dirty="0">
                <a:latin typeface="Arial MT"/>
                <a:cs typeface="Arial MT"/>
              </a:rPr>
              <a:t>los </a:t>
            </a:r>
            <a:r>
              <a:rPr sz="1588" spc="-9" dirty="0">
                <a:latin typeface="Arial MT"/>
                <a:cs typeface="Arial MT"/>
              </a:rPr>
              <a:t>contribuyentes </a:t>
            </a:r>
            <a:r>
              <a:rPr sz="1588" spc="-4" dirty="0">
                <a:latin typeface="Arial MT"/>
                <a:cs typeface="Arial MT"/>
              </a:rPr>
              <a:t>que </a:t>
            </a:r>
            <a:r>
              <a:rPr sz="1588" spc="-18" dirty="0">
                <a:latin typeface="Arial MT"/>
                <a:cs typeface="Arial MT"/>
              </a:rPr>
              <a:t>hayan </a:t>
            </a:r>
            <a:r>
              <a:rPr sz="1588" spc="-4" dirty="0">
                <a:latin typeface="Arial MT"/>
                <a:cs typeface="Arial MT"/>
              </a:rPr>
              <a:t>aplicado lo dispuesto en dichos </a:t>
            </a:r>
            <a:r>
              <a:rPr sz="1588" dirty="0">
                <a:latin typeface="Arial MT"/>
                <a:cs typeface="Arial MT"/>
              </a:rPr>
              <a:t> Artículos, </a:t>
            </a:r>
            <a:r>
              <a:rPr sz="1588" spc="-4" dirty="0">
                <a:latin typeface="Arial MT"/>
                <a:cs typeface="Arial MT"/>
              </a:rPr>
              <a:t>podrán </a:t>
            </a:r>
            <a:r>
              <a:rPr sz="1588" spc="-9" dirty="0">
                <a:latin typeface="Arial MT"/>
                <a:cs typeface="Arial MT"/>
              </a:rPr>
              <a:t>optar </a:t>
            </a:r>
            <a:r>
              <a:rPr sz="1588" spc="-4" dirty="0">
                <a:latin typeface="Arial MT"/>
                <a:cs typeface="Arial MT"/>
              </a:rPr>
              <a:t>por el </a:t>
            </a:r>
            <a:r>
              <a:rPr sz="1588" spc="-9" dirty="0">
                <a:latin typeface="Arial MT"/>
                <a:cs typeface="Arial MT"/>
              </a:rPr>
              <a:t>tratamiento </a:t>
            </a:r>
            <a:r>
              <a:rPr sz="1588" spc="-18" dirty="0">
                <a:latin typeface="Arial MT"/>
                <a:cs typeface="Arial MT"/>
              </a:rPr>
              <a:t>previsto </a:t>
            </a:r>
            <a:r>
              <a:rPr sz="1588" spc="-4" dirty="0">
                <a:latin typeface="Arial MT"/>
                <a:cs typeface="Arial MT"/>
              </a:rPr>
              <a:t>en el </a:t>
            </a:r>
            <a:r>
              <a:rPr sz="1588" spc="4" dirty="0">
                <a:latin typeface="Arial MT"/>
                <a:cs typeface="Arial MT"/>
              </a:rPr>
              <a:t>Artículo </a:t>
            </a:r>
            <a:r>
              <a:rPr sz="1588" dirty="0">
                <a:latin typeface="Arial MT"/>
                <a:cs typeface="Arial MT"/>
              </a:rPr>
              <a:t>5.-B </a:t>
            </a:r>
            <a:r>
              <a:rPr sz="1588" spc="-4" dirty="0">
                <a:latin typeface="Arial MT"/>
                <a:cs typeface="Arial MT"/>
              </a:rPr>
              <a:t>de la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8" dirty="0">
                <a:latin typeface="Arial MT"/>
                <a:cs typeface="Arial MT"/>
              </a:rPr>
              <a:t>Ley, </a:t>
            </a:r>
            <a:r>
              <a:rPr sz="1588" spc="-4" dirty="0">
                <a:latin typeface="Arial MT"/>
                <a:cs typeface="Arial MT"/>
              </a:rPr>
              <a:t>en </a:t>
            </a:r>
            <a:r>
              <a:rPr sz="1588" spc="-13" dirty="0">
                <a:latin typeface="Arial MT"/>
                <a:cs typeface="Arial MT"/>
              </a:rPr>
              <a:t>cuyo </a:t>
            </a:r>
            <a:r>
              <a:rPr sz="1588" spc="-4" dirty="0">
                <a:latin typeface="Arial MT"/>
                <a:cs typeface="Arial MT"/>
              </a:rPr>
              <a:t>caso deberán </a:t>
            </a:r>
            <a:r>
              <a:rPr sz="1588" spc="-9" dirty="0">
                <a:latin typeface="Arial MT"/>
                <a:cs typeface="Arial MT"/>
              </a:rPr>
              <a:t>presentar </a:t>
            </a:r>
            <a:r>
              <a:rPr sz="1588" spc="-4" dirty="0">
                <a:latin typeface="Arial MT"/>
                <a:cs typeface="Arial MT"/>
              </a:rPr>
              <a:t>las declaraciones complementarias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correspondientes </a:t>
            </a:r>
            <a:r>
              <a:rPr sz="1588" dirty="0">
                <a:latin typeface="Arial MT"/>
                <a:cs typeface="Arial MT"/>
              </a:rPr>
              <a:t>y </a:t>
            </a:r>
            <a:r>
              <a:rPr sz="1588" spc="-22" dirty="0">
                <a:latin typeface="Arial MT"/>
                <a:cs typeface="Arial MT"/>
              </a:rPr>
              <a:t>pagar, </a:t>
            </a:r>
            <a:r>
              <a:rPr sz="1588" spc="-4" dirty="0">
                <a:latin typeface="Arial MT"/>
                <a:cs typeface="Arial MT"/>
              </a:rPr>
              <a:t>en su </a:t>
            </a:r>
            <a:r>
              <a:rPr sz="1588" spc="-18" dirty="0">
                <a:latin typeface="Arial MT"/>
                <a:cs typeface="Arial MT"/>
              </a:rPr>
              <a:t>caso, </a:t>
            </a:r>
            <a:r>
              <a:rPr sz="1588" spc="-4" dirty="0">
                <a:latin typeface="Arial MT"/>
                <a:cs typeface="Arial MT"/>
              </a:rPr>
              <a:t>las </a:t>
            </a:r>
            <a:r>
              <a:rPr sz="1588" spc="-9" dirty="0">
                <a:latin typeface="Arial MT"/>
                <a:cs typeface="Arial MT"/>
              </a:rPr>
              <a:t>diferencias </a:t>
            </a:r>
            <a:r>
              <a:rPr sz="1588" spc="-4" dirty="0">
                <a:latin typeface="Arial MT"/>
                <a:cs typeface="Arial MT"/>
              </a:rPr>
              <a:t>del </a:t>
            </a:r>
            <a:r>
              <a:rPr sz="1588" spc="-9" dirty="0">
                <a:latin typeface="Arial MT"/>
                <a:cs typeface="Arial MT"/>
              </a:rPr>
              <a:t>impuesto </a:t>
            </a:r>
            <a:r>
              <a:rPr sz="1588" spc="-4" dirty="0">
                <a:latin typeface="Arial MT"/>
                <a:cs typeface="Arial MT"/>
              </a:rPr>
              <a:t>a su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8" dirty="0">
                <a:latin typeface="Arial MT"/>
                <a:cs typeface="Arial MT"/>
              </a:rPr>
              <a:t>cargo, </a:t>
            </a:r>
            <a:r>
              <a:rPr sz="1588" dirty="0">
                <a:latin typeface="Arial MT"/>
                <a:cs typeface="Arial MT"/>
              </a:rPr>
              <a:t>así </a:t>
            </a:r>
            <a:r>
              <a:rPr sz="1588" spc="-4" dirty="0">
                <a:latin typeface="Arial MT"/>
                <a:cs typeface="Arial MT"/>
              </a:rPr>
              <a:t>como las actualizaciones </a:t>
            </a:r>
            <a:r>
              <a:rPr sz="1588" dirty="0">
                <a:latin typeface="Arial MT"/>
                <a:cs typeface="Arial MT"/>
              </a:rPr>
              <a:t>y </a:t>
            </a:r>
            <a:r>
              <a:rPr sz="1588" spc="-13" dirty="0">
                <a:latin typeface="Arial MT"/>
                <a:cs typeface="Arial MT"/>
              </a:rPr>
              <a:t>recargos </a:t>
            </a:r>
            <a:r>
              <a:rPr sz="1588" spc="-4" dirty="0">
                <a:latin typeface="Arial MT"/>
                <a:cs typeface="Arial MT"/>
              </a:rPr>
              <a:t>que </a:t>
            </a:r>
            <a:r>
              <a:rPr sz="1588" spc="-13" dirty="0">
                <a:latin typeface="Arial MT"/>
                <a:cs typeface="Arial MT"/>
              </a:rPr>
              <a:t>resulten </a:t>
            </a:r>
            <a:r>
              <a:rPr sz="1588" spc="-4" dirty="0">
                <a:latin typeface="Arial MT"/>
                <a:cs typeface="Arial MT"/>
              </a:rPr>
              <a:t>de aplicar el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tratamiento establecido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mencionado</a:t>
            </a:r>
            <a:r>
              <a:rPr sz="1588" spc="-97" dirty="0">
                <a:latin typeface="Arial MT"/>
                <a:cs typeface="Arial MT"/>
              </a:rPr>
              <a:t> </a:t>
            </a:r>
            <a:r>
              <a:rPr sz="1588" spc="4" dirty="0">
                <a:latin typeface="Arial MT"/>
                <a:cs typeface="Arial MT"/>
              </a:rPr>
              <a:t>Artículo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5-B.</a:t>
            </a:r>
            <a:endParaRPr sz="1588">
              <a:latin typeface="Arial MT"/>
              <a:cs typeface="Arial MT"/>
            </a:endParaRPr>
          </a:p>
          <a:p>
            <a:pPr>
              <a:spcBef>
                <a:spcPts val="27"/>
              </a:spcBef>
              <a:buFont typeface="Arial MT"/>
              <a:buChar char="•"/>
            </a:pPr>
            <a:endParaRPr sz="2294">
              <a:latin typeface="Arial MT"/>
              <a:cs typeface="Arial MT"/>
            </a:endParaRPr>
          </a:p>
          <a:p>
            <a:pPr marL="313750" marR="4482" indent="-302545" algn="just">
              <a:spcBef>
                <a:spcPts val="4"/>
              </a:spcBef>
              <a:buChar char="•"/>
              <a:tabLst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Las </a:t>
            </a:r>
            <a:r>
              <a:rPr sz="1588" spc="-9" dirty="0">
                <a:latin typeface="Arial MT"/>
                <a:cs typeface="Arial MT"/>
              </a:rPr>
              <a:t>declaraciones </a:t>
            </a:r>
            <a:r>
              <a:rPr sz="1588" spc="-4" dirty="0">
                <a:latin typeface="Arial MT"/>
                <a:cs typeface="Arial MT"/>
              </a:rPr>
              <a:t>complementarias que se </a:t>
            </a:r>
            <a:r>
              <a:rPr sz="1588" spc="-13" dirty="0">
                <a:latin typeface="Arial MT"/>
                <a:cs typeface="Arial MT"/>
              </a:rPr>
              <a:t>presenten </a:t>
            </a:r>
            <a:r>
              <a:rPr sz="1588" spc="-4" dirty="0">
                <a:latin typeface="Arial MT"/>
                <a:cs typeface="Arial MT"/>
              </a:rPr>
              <a:t>como </a:t>
            </a:r>
            <a:r>
              <a:rPr sz="1588" spc="-9" dirty="0">
                <a:latin typeface="Arial MT"/>
                <a:cs typeface="Arial MT"/>
              </a:rPr>
              <a:t>consecuencia </a:t>
            </a:r>
            <a:r>
              <a:rPr sz="1588" spc="-4" dirty="0">
                <a:latin typeface="Arial MT"/>
                <a:cs typeface="Arial MT"/>
              </a:rPr>
              <a:t> del </a:t>
            </a:r>
            <a:r>
              <a:rPr sz="1588" spc="-9" dirty="0">
                <a:latin typeface="Arial MT"/>
                <a:cs typeface="Arial MT"/>
              </a:rPr>
              <a:t>ejercicio </a:t>
            </a:r>
            <a:r>
              <a:rPr sz="1588" spc="-4" dirty="0">
                <a:latin typeface="Arial MT"/>
                <a:cs typeface="Arial MT"/>
              </a:rPr>
              <a:t>de la opción a que se </a:t>
            </a:r>
            <a:r>
              <a:rPr sz="1588" spc="-18" dirty="0">
                <a:latin typeface="Arial MT"/>
                <a:cs typeface="Arial MT"/>
              </a:rPr>
              <a:t>refiere </a:t>
            </a:r>
            <a:r>
              <a:rPr sz="1588" spc="-13" dirty="0">
                <a:latin typeface="Arial MT"/>
                <a:cs typeface="Arial MT"/>
              </a:rPr>
              <a:t>este </a:t>
            </a:r>
            <a:r>
              <a:rPr sz="1588" spc="-4" dirty="0">
                <a:latin typeface="Arial MT"/>
                <a:cs typeface="Arial MT"/>
              </a:rPr>
              <a:t>Artículo, no se </a:t>
            </a:r>
            <a:r>
              <a:rPr sz="1588" spc="-9" dirty="0">
                <a:latin typeface="Arial MT"/>
                <a:cs typeface="Arial MT"/>
              </a:rPr>
              <a:t>computarán 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dentro </a:t>
            </a:r>
            <a:r>
              <a:rPr sz="1588" spc="-4" dirty="0">
                <a:latin typeface="Arial MT"/>
                <a:cs typeface="Arial MT"/>
              </a:rPr>
              <a:t>del </a:t>
            </a:r>
            <a:r>
              <a:rPr sz="1588" spc="-9" dirty="0">
                <a:latin typeface="Arial MT"/>
                <a:cs typeface="Arial MT"/>
              </a:rPr>
              <a:t>límite </a:t>
            </a:r>
            <a:r>
              <a:rPr sz="1588" spc="-4" dirty="0">
                <a:latin typeface="Arial MT"/>
                <a:cs typeface="Arial MT"/>
              </a:rPr>
              <a:t>de declaraciones </a:t>
            </a:r>
            <a:r>
              <a:rPr sz="1588" spc="-9" dirty="0">
                <a:latin typeface="Arial MT"/>
                <a:cs typeface="Arial MT"/>
              </a:rPr>
              <a:t>establecido </a:t>
            </a:r>
            <a:r>
              <a:rPr sz="1588" spc="-4" dirty="0">
                <a:latin typeface="Arial MT"/>
                <a:cs typeface="Arial MT"/>
              </a:rPr>
              <a:t>en el </a:t>
            </a:r>
            <a:r>
              <a:rPr sz="1588" spc="4" dirty="0">
                <a:latin typeface="Arial MT"/>
                <a:cs typeface="Arial MT"/>
              </a:rPr>
              <a:t>Artículo </a:t>
            </a:r>
            <a:r>
              <a:rPr sz="1588" dirty="0">
                <a:latin typeface="Arial MT"/>
                <a:cs typeface="Arial MT"/>
              </a:rPr>
              <a:t>32, primer 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párrafo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Código Fiscal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 </a:t>
            </a:r>
            <a:r>
              <a:rPr sz="1588" spc="-9" dirty="0">
                <a:latin typeface="Arial MT"/>
                <a:cs typeface="Arial MT"/>
              </a:rPr>
              <a:t>Federación.</a:t>
            </a:r>
            <a:endParaRPr sz="1588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09757"/>
            <a:ext cx="9278471" cy="955132"/>
          </a:xfrm>
          <a:prstGeom prst="rect">
            <a:avLst/>
          </a:prstGeom>
        </p:spPr>
        <p:txBody>
          <a:bodyPr vert="horz" wrap="square" lIns="0" tIns="47624" rIns="0" bIns="0" rtlCol="0" anchor="ctr">
            <a:spAutoFit/>
          </a:bodyPr>
          <a:lstStyle/>
          <a:p>
            <a:pPr marL="561" algn="ctr">
              <a:lnSpc>
                <a:spcPct val="100000"/>
              </a:lnSpc>
              <a:spcBef>
                <a:spcPts val="83"/>
              </a:spcBef>
            </a:pPr>
            <a:r>
              <a:rPr spc="-18" dirty="0"/>
              <a:t>CONCEPTOS</a:t>
            </a:r>
            <a:r>
              <a:rPr spc="-4" dirty="0"/>
              <a:t> </a:t>
            </a:r>
            <a:r>
              <a:rPr spc="-13" dirty="0"/>
              <a:t>QUE</a:t>
            </a:r>
            <a:r>
              <a:rPr dirty="0"/>
              <a:t> </a:t>
            </a:r>
            <a:r>
              <a:rPr spc="-4" dirty="0"/>
              <a:t>NO</a:t>
            </a:r>
            <a:r>
              <a:rPr dirty="0"/>
              <a:t> </a:t>
            </a:r>
            <a:r>
              <a:rPr spc="-4" dirty="0"/>
              <a:t>SE</a:t>
            </a:r>
            <a:r>
              <a:rPr dirty="0"/>
              <a:t> </a:t>
            </a:r>
            <a:r>
              <a:rPr spc="-4" dirty="0"/>
              <a:t>INCLUYEN</a:t>
            </a:r>
          </a:p>
          <a:p>
            <a:pPr marL="561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5-</a:t>
            </a:r>
            <a:r>
              <a:rPr sz="1411" dirty="0"/>
              <a:t>C</a:t>
            </a:r>
            <a:r>
              <a:rPr sz="1411" spc="-4" dirty="0"/>
              <a:t> 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99004" y="2009996"/>
            <a:ext cx="5282453" cy="3724481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313190" indent="-302545">
              <a:spcBef>
                <a:spcPts val="525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No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incluyen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spc="-4" dirty="0">
                <a:latin typeface="Arial MT"/>
                <a:cs typeface="Arial MT"/>
              </a:rPr>
              <a:t> 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cálculo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la </a:t>
            </a:r>
            <a:r>
              <a:rPr sz="1765" spc="-13" dirty="0">
                <a:latin typeface="Arial MT"/>
                <a:cs typeface="Arial MT"/>
              </a:rPr>
              <a:t>proporción</a:t>
            </a:r>
            <a:endParaRPr sz="1765">
              <a:latin typeface="Arial MT"/>
              <a:cs typeface="Arial MT"/>
            </a:endParaRPr>
          </a:p>
          <a:p>
            <a:pPr marL="666719" lvl="1" indent="-252681">
              <a:spcBef>
                <a:spcPts val="370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Importaciones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bienes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o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servicios.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57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Enajenación</a:t>
            </a:r>
            <a:r>
              <a:rPr sz="1500" spc="35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activos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fijos,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18" dirty="0">
                <a:latin typeface="Arial MT"/>
                <a:cs typeface="Arial MT"/>
              </a:rPr>
              <a:t>gastos</a:t>
            </a:r>
            <a:r>
              <a:rPr sz="1500" spc="3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cargos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diferidos.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61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31" dirty="0">
                <a:latin typeface="Arial MT"/>
                <a:cs typeface="Arial MT"/>
              </a:rPr>
              <a:t>Terrenos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27" dirty="0">
                <a:latin typeface="Arial MT"/>
                <a:cs typeface="Arial MT"/>
              </a:rPr>
              <a:t>excepto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que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sean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activo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circulante.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61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Dividendos.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57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Enajenación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acciones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o</a:t>
            </a:r>
            <a:r>
              <a:rPr sz="1500" dirty="0">
                <a:latin typeface="Arial MT"/>
                <a:cs typeface="Arial MT"/>
              </a:rPr>
              <a:t> partes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sociales.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61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Documentos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pendientes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cobro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 títulos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18" dirty="0">
                <a:latin typeface="Arial MT"/>
                <a:cs typeface="Arial MT"/>
              </a:rPr>
              <a:t>crédito.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57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Enajenación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Moneda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Nacional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 </a:t>
            </a:r>
            <a:r>
              <a:rPr sz="1500" spc="-13" dirty="0">
                <a:latin typeface="Arial MT"/>
                <a:cs typeface="Arial MT"/>
              </a:rPr>
              <a:t>extranjera.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61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9" dirty="0">
                <a:latin typeface="Arial MT"/>
                <a:cs typeface="Arial MT"/>
              </a:rPr>
              <a:t>Monedas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18" dirty="0">
                <a:latin typeface="Arial MT"/>
                <a:cs typeface="Arial MT"/>
              </a:rPr>
              <a:t>oro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spc="-9" dirty="0">
                <a:latin typeface="Arial MT"/>
                <a:cs typeface="Arial MT"/>
              </a:rPr>
              <a:t> plata.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61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13" dirty="0">
                <a:latin typeface="Arial MT"/>
                <a:cs typeface="Arial MT"/>
              </a:rPr>
              <a:t>Intereses</a:t>
            </a:r>
            <a:r>
              <a:rPr sz="1500" spc="31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percibidos</a:t>
            </a:r>
            <a:r>
              <a:rPr sz="1500" spc="3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la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ganancia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cambiaria.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57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Enajenaciones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22" dirty="0">
                <a:latin typeface="Arial MT"/>
                <a:cs typeface="Arial MT"/>
              </a:rPr>
              <a:t>través</a:t>
            </a:r>
            <a:r>
              <a:rPr sz="1500" spc="3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arrendamiento</a:t>
            </a:r>
            <a:r>
              <a:rPr sz="1500" spc="40" dirty="0">
                <a:latin typeface="Arial MT"/>
                <a:cs typeface="Arial MT"/>
              </a:rPr>
              <a:t> </a:t>
            </a:r>
            <a:r>
              <a:rPr sz="1500" spc="-18" dirty="0">
                <a:latin typeface="Arial MT"/>
                <a:cs typeface="Arial MT"/>
              </a:rPr>
              <a:t>financiero.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61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Enajenación</a:t>
            </a:r>
            <a:r>
              <a:rPr sz="1500" spc="31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bienes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adquiridos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por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dación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en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18" dirty="0">
                <a:latin typeface="Arial MT"/>
                <a:cs typeface="Arial MT"/>
              </a:rPr>
              <a:t>pago.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357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Operaciones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financieras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derivadas.</a:t>
            </a:r>
            <a:endParaRPr sz="15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00251"/>
            <a:ext cx="9278471" cy="974142"/>
          </a:xfrm>
          <a:prstGeom prst="rect">
            <a:avLst/>
          </a:prstGeom>
        </p:spPr>
        <p:txBody>
          <a:bodyPr vert="horz" wrap="square" lIns="0" tIns="6645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110" dirty="0"/>
              <a:t>PAGO</a:t>
            </a:r>
            <a:r>
              <a:rPr spc="-31" dirty="0"/>
              <a:t> </a:t>
            </a:r>
            <a:r>
              <a:rPr spc="-4" dirty="0"/>
              <a:t>DEL</a:t>
            </a:r>
            <a:r>
              <a:rPr spc="-31" dirty="0"/>
              <a:t> </a:t>
            </a:r>
            <a:r>
              <a:rPr spc="-22" dirty="0"/>
              <a:t>IMPUESTO</a:t>
            </a:r>
          </a:p>
          <a:p>
            <a:pPr marL="51544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5-</a:t>
            </a:r>
            <a:r>
              <a:rPr sz="1411" dirty="0"/>
              <a:t>D</a:t>
            </a:r>
            <a:r>
              <a:rPr sz="1411" spc="-4" dirty="0"/>
              <a:t> 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4" y="2153430"/>
            <a:ext cx="6911228" cy="3216431"/>
          </a:xfrm>
          <a:prstGeom prst="rect">
            <a:avLst/>
          </a:prstGeom>
        </p:spPr>
        <p:txBody>
          <a:bodyPr vert="horz" wrap="square" lIns="0" tIns="118782" rIns="0" bIns="0" rtlCol="0">
            <a:spAutoFit/>
          </a:bodyPr>
          <a:lstStyle/>
          <a:p>
            <a:pPr marL="313190" indent="-302545">
              <a:spcBef>
                <a:spcPts val="935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realizarán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pagos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mensuales.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84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Son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pagos</a:t>
            </a:r>
            <a:r>
              <a:rPr sz="1765" spc="-13" dirty="0">
                <a:latin typeface="Arial MT"/>
                <a:cs typeface="Arial MT"/>
              </a:rPr>
              <a:t> definitivos.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84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Se </a:t>
            </a:r>
            <a:r>
              <a:rPr sz="1765" spc="-13" dirty="0">
                <a:latin typeface="Arial MT"/>
                <a:cs typeface="Arial MT"/>
              </a:rPr>
              <a:t>presentan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 mas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tardar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día </a:t>
            </a:r>
            <a:r>
              <a:rPr sz="1765" spc="-40" dirty="0">
                <a:latin typeface="Arial MT"/>
                <a:cs typeface="Arial MT"/>
              </a:rPr>
              <a:t>17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mes </a:t>
            </a:r>
            <a:r>
              <a:rPr sz="1765" spc="-13" dirty="0">
                <a:latin typeface="Arial MT"/>
                <a:cs typeface="Arial MT"/>
              </a:rPr>
              <a:t>siguiente.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84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No se </a:t>
            </a:r>
            <a:r>
              <a:rPr sz="1765" spc="-13" dirty="0">
                <a:latin typeface="Arial MT"/>
                <a:cs typeface="Arial MT"/>
              </a:rPr>
              <a:t>presenta</a:t>
            </a:r>
            <a:r>
              <a:rPr sz="1765" spc="-9" dirty="0">
                <a:latin typeface="Arial MT"/>
                <a:cs typeface="Arial MT"/>
              </a:rPr>
              <a:t> declaración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anual.</a:t>
            </a:r>
            <a:endParaRPr sz="1765">
              <a:latin typeface="Arial MT"/>
              <a:cs typeface="Arial MT"/>
            </a:endParaRPr>
          </a:p>
          <a:p>
            <a:pPr marL="313190" marR="4482" indent="-302545" algn="just">
              <a:lnSpc>
                <a:spcPct val="12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Los saldos a </a:t>
            </a:r>
            <a:r>
              <a:rPr sz="1765" spc="-9" dirty="0">
                <a:latin typeface="Arial MT"/>
                <a:cs typeface="Arial MT"/>
              </a:rPr>
              <a:t>cargo </a:t>
            </a:r>
            <a:r>
              <a:rPr sz="1765" spc="-4" dirty="0">
                <a:latin typeface="Arial MT"/>
                <a:cs typeface="Arial MT"/>
              </a:rPr>
              <a:t>o a </a:t>
            </a:r>
            <a:r>
              <a:rPr sz="1765" spc="-40" dirty="0">
                <a:latin typeface="Arial MT"/>
                <a:cs typeface="Arial MT"/>
              </a:rPr>
              <a:t>favor, </a:t>
            </a:r>
            <a:r>
              <a:rPr sz="1765" spc="-4" dirty="0">
                <a:latin typeface="Arial MT"/>
                <a:cs typeface="Arial MT"/>
              </a:rPr>
              <a:t>se </a:t>
            </a:r>
            <a:r>
              <a:rPr sz="1765" spc="-13" dirty="0">
                <a:latin typeface="Arial MT"/>
                <a:cs typeface="Arial MT"/>
              </a:rPr>
              <a:t>presentarán </a:t>
            </a:r>
            <a:r>
              <a:rPr sz="1765" spc="-4" dirty="0">
                <a:latin typeface="Arial MT"/>
                <a:cs typeface="Arial MT"/>
              </a:rPr>
              <a:t>por Internet en la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página del banco o en la </a:t>
            </a:r>
            <a:r>
              <a:rPr sz="1765" spc="-9" dirty="0">
                <a:latin typeface="Arial MT"/>
                <a:cs typeface="Arial MT"/>
              </a:rPr>
              <a:t>ventanilla </a:t>
            </a:r>
            <a:r>
              <a:rPr sz="1765" spc="-4" dirty="0">
                <a:latin typeface="Arial MT"/>
                <a:cs typeface="Arial MT"/>
              </a:rPr>
              <a:t>de los mismos según sea el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caso.</a:t>
            </a:r>
            <a:endParaRPr sz="1765">
              <a:latin typeface="Arial MT"/>
              <a:cs typeface="Arial MT"/>
            </a:endParaRPr>
          </a:p>
          <a:p>
            <a:pPr marL="313190" marR="4482" indent="-302545" algn="just">
              <a:lnSpc>
                <a:spcPct val="120000"/>
              </a:lnSpc>
              <a:spcBef>
                <a:spcPts val="427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Cuando </a:t>
            </a:r>
            <a:r>
              <a:rPr sz="1765" spc="-13" dirty="0">
                <a:latin typeface="Arial MT"/>
                <a:cs typeface="Arial MT"/>
              </a:rPr>
              <a:t>resulte </a:t>
            </a:r>
            <a:r>
              <a:rPr sz="1765" spc="-27" dirty="0">
                <a:latin typeface="Arial MT"/>
                <a:cs typeface="Arial MT"/>
              </a:rPr>
              <a:t>cero, </a:t>
            </a:r>
            <a:r>
              <a:rPr sz="1765" spc="-4" dirty="0">
                <a:latin typeface="Arial MT"/>
                <a:cs typeface="Arial MT"/>
              </a:rPr>
              <a:t>se </a:t>
            </a:r>
            <a:r>
              <a:rPr sz="1765" spc="-13" dirty="0">
                <a:latin typeface="Arial MT"/>
                <a:cs typeface="Arial MT"/>
              </a:rPr>
              <a:t>presentará </a:t>
            </a:r>
            <a:r>
              <a:rPr sz="1765" spc="-4" dirty="0">
                <a:latin typeface="Arial MT"/>
                <a:cs typeface="Arial MT"/>
              </a:rPr>
              <a:t>por Internet en la página del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23" dirty="0">
                <a:latin typeface="Arial MT"/>
                <a:cs typeface="Arial MT"/>
              </a:rPr>
              <a:t>SAT.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28426"/>
            <a:ext cx="9278471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31375" algn="ctr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RETENEDORES</a:t>
            </a:r>
          </a:p>
          <a:p>
            <a:pPr marL="31375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168" dirty="0"/>
              <a:t>1</a:t>
            </a:r>
            <a:r>
              <a:rPr sz="1411" dirty="0"/>
              <a:t>-A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49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53191" y="2055383"/>
          <a:ext cx="7189132" cy="36996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0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45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Retenedor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47357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quien</a:t>
                      </a:r>
                      <a:r>
                        <a:rPr sz="13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se</a:t>
                      </a:r>
                      <a:r>
                        <a:rPr sz="13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retiene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4735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Acto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3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actividad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47357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300" spc="55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t.</a:t>
                      </a:r>
                      <a:r>
                        <a:rPr sz="1300" spc="-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3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RLI</a:t>
                      </a:r>
                      <a:r>
                        <a:rPr sz="1300" spc="-12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A</a:t>
                      </a:r>
                      <a:endParaRPr sz="13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dirty="0">
                          <a:latin typeface="Arial MT"/>
                          <a:cs typeface="Arial MT"/>
                        </a:rPr>
                        <a:t>%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47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331">
                <a:tc>
                  <a:txBody>
                    <a:bodyPr/>
                    <a:lstStyle/>
                    <a:p>
                      <a:pPr marL="91440" marR="448309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Institución</a:t>
                      </a:r>
                      <a:r>
                        <a:rPr sz="13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3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crédito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5127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2258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moral</a:t>
                      </a:r>
                      <a:r>
                        <a:rPr sz="13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3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física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512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42875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Adquisición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3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bienes</a:t>
                      </a:r>
                      <a:r>
                        <a:rPr sz="13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mediante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dación</a:t>
                      </a:r>
                      <a:r>
                        <a:rPr sz="13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en </a:t>
                      </a:r>
                      <a:r>
                        <a:rPr sz="13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pago</a:t>
                      </a:r>
                      <a:r>
                        <a:rPr sz="13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adjudicación</a:t>
                      </a:r>
                      <a:r>
                        <a:rPr sz="13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judicial</a:t>
                      </a:r>
                      <a:r>
                        <a:rPr sz="13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fiduciaria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5127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16%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6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8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moral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45116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física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4511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300" dirty="0">
                          <a:latin typeface="Arial MT"/>
                          <a:cs typeface="Arial MT"/>
                        </a:rPr>
                        <a:t>Servicios</a:t>
                      </a:r>
                      <a:r>
                        <a:rPr sz="13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10" dirty="0">
                          <a:latin typeface="Arial MT"/>
                          <a:cs typeface="Arial MT"/>
                        </a:rPr>
                        <a:t>profesionales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45116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300" spc="-15" dirty="0">
                          <a:latin typeface="Arial MT"/>
                          <a:cs typeface="Arial MT"/>
                        </a:rPr>
                        <a:t>10.66%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4511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moral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28868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física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2886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Arrendamiento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28868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300" spc="-15" dirty="0">
                          <a:latin typeface="Arial MT"/>
                          <a:cs typeface="Arial MT"/>
                        </a:rPr>
                        <a:t>10.66%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2886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moral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362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2258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moral</a:t>
                      </a:r>
                      <a:r>
                        <a:rPr sz="13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3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física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9020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Adquisición</a:t>
                      </a:r>
                      <a:r>
                        <a:rPr sz="13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3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desperdicio</a:t>
                      </a:r>
                      <a:r>
                        <a:rPr sz="13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industrial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362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16%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36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8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moral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45116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322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moral</a:t>
                      </a:r>
                      <a:r>
                        <a:rPr sz="13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300" spc="-3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física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098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300" spc="-10" dirty="0">
                          <a:latin typeface="Arial MT"/>
                          <a:cs typeface="Arial MT"/>
                        </a:rPr>
                        <a:t>Autotransporte</a:t>
                      </a:r>
                      <a:r>
                        <a:rPr sz="13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15" dirty="0">
                          <a:latin typeface="Arial MT"/>
                          <a:cs typeface="Arial MT"/>
                        </a:rPr>
                        <a:t>terrestre</a:t>
                      </a:r>
                      <a:r>
                        <a:rPr sz="13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3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bienes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45116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4%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4511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moral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28868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300" spc="-20" dirty="0">
                          <a:latin typeface="Arial MT"/>
                          <a:cs typeface="Arial MT"/>
                        </a:rPr>
                        <a:t>Persona</a:t>
                      </a:r>
                      <a:r>
                        <a:rPr sz="13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300" spc="-5" dirty="0">
                          <a:latin typeface="Arial MT"/>
                          <a:cs typeface="Arial MT"/>
                        </a:rPr>
                        <a:t>física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2886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300" spc="-5" dirty="0">
                          <a:latin typeface="Arial MT"/>
                          <a:cs typeface="Arial MT"/>
                        </a:rPr>
                        <a:t>Comisionista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28868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300" spc="-15" dirty="0">
                          <a:latin typeface="Arial MT"/>
                          <a:cs typeface="Arial MT"/>
                        </a:rPr>
                        <a:t>10.66%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2886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8239" y="1048461"/>
            <a:ext cx="5177678" cy="687857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EL</a:t>
            </a:r>
            <a:r>
              <a:rPr spc="-62" dirty="0"/>
              <a:t> </a:t>
            </a:r>
            <a:r>
              <a:rPr spc="-4" dirty="0"/>
              <a:t>CONTRIBUYENTE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466863" y="2212937"/>
            <a:ext cx="5177678" cy="291231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El </a:t>
            </a:r>
            <a:r>
              <a:rPr sz="1765" spc="-13" dirty="0">
                <a:latin typeface="Arial MT"/>
                <a:cs typeface="Arial MT"/>
              </a:rPr>
              <a:t>productor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 que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presta </a:t>
            </a:r>
            <a:r>
              <a:rPr sz="1765" spc="-4" dirty="0">
                <a:latin typeface="Arial MT"/>
                <a:cs typeface="Arial MT"/>
              </a:rPr>
              <a:t>servicios.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Realiza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acto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actividad.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Ejerce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control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operaciones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económicas.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Determina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31" dirty="0">
                <a:latin typeface="Arial MT"/>
                <a:cs typeface="Arial MT"/>
              </a:rPr>
              <a:t>valor.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31" dirty="0">
                <a:latin typeface="Arial MT"/>
                <a:cs typeface="Arial MT"/>
              </a:rPr>
              <a:t>Traslada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40" dirty="0">
                <a:latin typeface="Arial MT"/>
                <a:cs typeface="Arial MT"/>
              </a:rPr>
              <a:t>IVA.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Cumple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obligaciones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fiscales.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7" dirty="0">
                <a:latin typeface="Arial MT"/>
                <a:cs typeface="Arial MT"/>
              </a:rPr>
              <a:t>Es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controlado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 </a:t>
            </a:r>
            <a:r>
              <a:rPr sz="1765" spc="-9" dirty="0">
                <a:latin typeface="Arial MT"/>
                <a:cs typeface="Arial MT"/>
              </a:rPr>
              <a:t>autoridad.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28426"/>
            <a:ext cx="9278471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561" algn="ctr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RETENEDORES</a:t>
            </a:r>
          </a:p>
          <a:p>
            <a:pPr marL="50984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168" dirty="0"/>
              <a:t>1</a:t>
            </a:r>
            <a:r>
              <a:rPr sz="1411" dirty="0"/>
              <a:t>-A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3" y="2283534"/>
            <a:ext cx="6912909" cy="233015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750" marR="4482" indent="-302545" algn="just">
              <a:lnSpc>
                <a:spcPct val="120000"/>
              </a:lnSpc>
              <a:spcBef>
                <a:spcPts val="88"/>
              </a:spcBef>
              <a:buChar char="•"/>
              <a:tabLst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El </a:t>
            </a:r>
            <a:r>
              <a:rPr sz="1588" spc="-9" dirty="0">
                <a:latin typeface="Arial MT"/>
                <a:cs typeface="Arial MT"/>
              </a:rPr>
              <a:t>retenedor efectuará </a:t>
            </a:r>
            <a:r>
              <a:rPr sz="1588" spc="-4" dirty="0">
                <a:latin typeface="Arial MT"/>
                <a:cs typeface="Arial MT"/>
              </a:rPr>
              <a:t>la </a:t>
            </a:r>
            <a:r>
              <a:rPr sz="1588" spc="-9" dirty="0">
                <a:latin typeface="Arial MT"/>
                <a:cs typeface="Arial MT"/>
              </a:rPr>
              <a:t>retención </a:t>
            </a:r>
            <a:r>
              <a:rPr sz="1588" spc="-4" dirty="0">
                <a:latin typeface="Arial MT"/>
                <a:cs typeface="Arial MT"/>
              </a:rPr>
              <a:t>del </a:t>
            </a:r>
            <a:r>
              <a:rPr sz="1588" spc="-9" dirty="0">
                <a:latin typeface="Arial MT"/>
                <a:cs typeface="Arial MT"/>
              </a:rPr>
              <a:t>impuesto </a:t>
            </a:r>
            <a:r>
              <a:rPr sz="1588" spc="-4" dirty="0">
                <a:latin typeface="Arial MT"/>
                <a:cs typeface="Arial MT"/>
              </a:rPr>
              <a:t>en el </a:t>
            </a:r>
            <a:r>
              <a:rPr sz="1588" spc="-9" dirty="0">
                <a:latin typeface="Arial MT"/>
                <a:cs typeface="Arial MT"/>
              </a:rPr>
              <a:t>momento </a:t>
            </a:r>
            <a:r>
              <a:rPr sz="1588" spc="-4" dirty="0">
                <a:latin typeface="Arial MT"/>
                <a:cs typeface="Arial MT"/>
              </a:rPr>
              <a:t>en el que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pague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precio</a:t>
            </a:r>
            <a:r>
              <a:rPr sz="1588" spc="-4" dirty="0">
                <a:latin typeface="Arial MT"/>
                <a:cs typeface="Arial MT"/>
              </a:rPr>
              <a:t> o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contraprestación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y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sobre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monto</a:t>
            </a:r>
            <a:r>
              <a:rPr sz="1588" spc="42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43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lo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efectivamente </a:t>
            </a:r>
            <a:r>
              <a:rPr sz="1588" spc="-9" dirty="0">
                <a:latin typeface="Arial MT"/>
                <a:cs typeface="Arial MT"/>
              </a:rPr>
              <a:t>pagado </a:t>
            </a:r>
            <a:r>
              <a:rPr sz="1588" dirty="0">
                <a:latin typeface="Arial MT"/>
                <a:cs typeface="Arial MT"/>
              </a:rPr>
              <a:t>y </a:t>
            </a:r>
            <a:r>
              <a:rPr sz="1588" spc="-4" dirty="0">
                <a:latin typeface="Arial MT"/>
                <a:cs typeface="Arial MT"/>
              </a:rPr>
              <a:t>lo </a:t>
            </a:r>
            <a:r>
              <a:rPr sz="1588" spc="-13" dirty="0">
                <a:latin typeface="Arial MT"/>
                <a:cs typeface="Arial MT"/>
              </a:rPr>
              <a:t>enterará </a:t>
            </a:r>
            <a:r>
              <a:rPr sz="1588" spc="-9" dirty="0">
                <a:latin typeface="Arial MT"/>
                <a:cs typeface="Arial MT"/>
              </a:rPr>
              <a:t>mediante </a:t>
            </a:r>
            <a:r>
              <a:rPr sz="1588" spc="-4" dirty="0">
                <a:latin typeface="Arial MT"/>
                <a:cs typeface="Arial MT"/>
              </a:rPr>
              <a:t>declaración en las oficinas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autorizadas, </a:t>
            </a:r>
            <a:r>
              <a:rPr sz="1588" spc="-9" dirty="0">
                <a:latin typeface="Arial MT"/>
                <a:cs typeface="Arial MT"/>
              </a:rPr>
              <a:t>conjuntamente </a:t>
            </a:r>
            <a:r>
              <a:rPr sz="1588" spc="-4" dirty="0">
                <a:latin typeface="Arial MT"/>
                <a:cs typeface="Arial MT"/>
              </a:rPr>
              <a:t>con el pago del </a:t>
            </a:r>
            <a:r>
              <a:rPr sz="1588" spc="-9" dirty="0">
                <a:latin typeface="Arial MT"/>
                <a:cs typeface="Arial MT"/>
              </a:rPr>
              <a:t>impuesto correspondiente </a:t>
            </a:r>
            <a:r>
              <a:rPr sz="1588" spc="-4" dirty="0">
                <a:latin typeface="Arial MT"/>
                <a:cs typeface="Arial MT"/>
              </a:rPr>
              <a:t>al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mes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spc="15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16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cual</a:t>
            </a:r>
            <a:r>
              <a:rPr sz="1588" spc="15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efectúe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</a:t>
            </a:r>
            <a:r>
              <a:rPr sz="1588" spc="15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retención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35" dirty="0">
                <a:latin typeface="Arial MT"/>
                <a:cs typeface="Arial MT"/>
              </a:rPr>
              <a:t>o,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su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22" dirty="0">
                <a:latin typeface="Arial MT"/>
                <a:cs typeface="Arial MT"/>
              </a:rPr>
              <a:t>defecto,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más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tardar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 </a:t>
            </a:r>
            <a:r>
              <a:rPr sz="1588" spc="-432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día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35" dirty="0">
                <a:latin typeface="Arial MT"/>
                <a:cs typeface="Arial MT"/>
              </a:rPr>
              <a:t>17</a:t>
            </a:r>
            <a:r>
              <a:rPr sz="1588" spc="-31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mes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siguiente</a:t>
            </a:r>
            <a:r>
              <a:rPr sz="1588" spc="-4" dirty="0">
                <a:latin typeface="Arial MT"/>
                <a:cs typeface="Arial MT"/>
              </a:rPr>
              <a:t> 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aquél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que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hubiese</a:t>
            </a:r>
            <a:r>
              <a:rPr sz="1588" spc="432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efectuado</a:t>
            </a:r>
            <a:r>
              <a:rPr sz="1588" spc="415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retención,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sin</a:t>
            </a:r>
            <a:r>
              <a:rPr sz="1588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que</a:t>
            </a:r>
            <a:r>
              <a:rPr sz="1588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contra</a:t>
            </a:r>
            <a:r>
              <a:rPr sz="1588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el</a:t>
            </a:r>
            <a:r>
              <a:rPr sz="1588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entero</a:t>
            </a:r>
            <a:r>
              <a:rPr sz="1588" u="sng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sz="1588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la</a:t>
            </a:r>
            <a:r>
              <a:rPr sz="1588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retención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pueda</a:t>
            </a:r>
            <a:r>
              <a:rPr sz="1588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9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realizarse 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u="sng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acreditamiento,</a:t>
            </a:r>
            <a:r>
              <a:rPr sz="1588" u="sng" spc="-18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compensación</a:t>
            </a:r>
            <a:r>
              <a:rPr sz="1588" u="sng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o</a:t>
            </a:r>
            <a:r>
              <a:rPr sz="1588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disminución</a:t>
            </a:r>
            <a:r>
              <a:rPr sz="1588" u="sng" spc="-13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588" u="sng" spc="-4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alguna</a:t>
            </a:r>
            <a:r>
              <a:rPr sz="1588" spc="-4" dirty="0">
                <a:latin typeface="Arial MT"/>
                <a:cs typeface="Arial MT"/>
              </a:rPr>
              <a:t>.</a:t>
            </a:r>
            <a:endParaRPr sz="1588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0731" y="803659"/>
            <a:ext cx="4473948" cy="687857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3"/>
              </a:spcBef>
            </a:pPr>
            <a:r>
              <a:rPr spc="-13" dirty="0"/>
              <a:t>ENAJENACIÓN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552964" y="1454525"/>
            <a:ext cx="1087531" cy="22842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5">
              <a:spcBef>
                <a:spcPts val="88"/>
              </a:spcBef>
            </a:pPr>
            <a:r>
              <a:rPr sz="1411" spc="-4" dirty="0">
                <a:latin typeface="Arial MT"/>
                <a:cs typeface="Arial MT"/>
              </a:rPr>
              <a:t>(A</a:t>
            </a:r>
            <a:r>
              <a:rPr sz="1411" spc="-44" dirty="0">
                <a:latin typeface="Arial MT"/>
                <a:cs typeface="Arial MT"/>
              </a:rPr>
              <a:t>R</a:t>
            </a:r>
            <a:r>
              <a:rPr sz="1411" spc="-172" dirty="0">
                <a:latin typeface="Arial MT"/>
                <a:cs typeface="Arial MT"/>
              </a:rPr>
              <a:t>T</a:t>
            </a:r>
            <a:r>
              <a:rPr sz="1411" dirty="0">
                <a:latin typeface="Arial MT"/>
                <a:cs typeface="Arial MT"/>
              </a:rPr>
              <a:t>.</a:t>
            </a:r>
            <a:r>
              <a:rPr sz="1411" spc="-83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8 </a:t>
            </a:r>
            <a:r>
              <a:rPr sz="1411" spc="-4" dirty="0">
                <a:latin typeface="Arial MT"/>
                <a:cs typeface="Arial MT"/>
              </a:rPr>
              <a:t>LI</a:t>
            </a:r>
            <a:r>
              <a:rPr sz="1411" spc="-115" dirty="0">
                <a:latin typeface="Arial MT"/>
                <a:cs typeface="Arial MT"/>
              </a:rPr>
              <a:t>V</a:t>
            </a:r>
            <a:r>
              <a:rPr sz="1411" spc="-4" dirty="0">
                <a:latin typeface="Arial MT"/>
                <a:cs typeface="Arial MT"/>
              </a:rPr>
              <a:t>A</a:t>
            </a:r>
            <a:r>
              <a:rPr sz="1411" dirty="0">
                <a:latin typeface="Arial MT"/>
                <a:cs typeface="Arial MT"/>
              </a:rPr>
              <a:t>)</a:t>
            </a:r>
            <a:endParaRPr sz="1411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9004" y="1861971"/>
            <a:ext cx="2110068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  <a:tab pos="955816" algn="l"/>
              </a:tabLst>
            </a:pPr>
            <a:r>
              <a:rPr sz="1765" spc="-58" dirty="0">
                <a:latin typeface="Arial MT"/>
                <a:cs typeface="Arial MT"/>
              </a:rPr>
              <a:t>Toda	</a:t>
            </a:r>
            <a:r>
              <a:rPr sz="1765" spc="-9" dirty="0">
                <a:latin typeface="Arial MT"/>
                <a:cs typeface="Arial MT"/>
              </a:rPr>
              <a:t>transmisión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44053" y="1861971"/>
            <a:ext cx="4473948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  <a:tabLst>
                <a:tab pos="418520" algn="l"/>
                <a:tab pos="1567068" algn="l"/>
                <a:tab pos="2099322" algn="l"/>
                <a:tab pos="2991828" algn="l"/>
                <a:tab pos="3386257" algn="l"/>
                <a:tab pos="4287727" algn="l"/>
              </a:tabLst>
            </a:pPr>
            <a:r>
              <a:rPr sz="1765" spc="-9" dirty="0">
                <a:latin typeface="Arial MT"/>
                <a:cs typeface="Arial MT"/>
              </a:rPr>
              <a:t>d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p</a:t>
            </a:r>
            <a:r>
              <a:rPr sz="1765" spc="-48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opieda</a:t>
            </a:r>
            <a:r>
              <a:rPr sz="1765" spc="-4" dirty="0">
                <a:latin typeface="Arial MT"/>
                <a:cs typeface="Arial MT"/>
              </a:rPr>
              <a:t>d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au</a:t>
            </a:r>
            <a:r>
              <a:rPr sz="1765" spc="-4" dirty="0">
                <a:latin typeface="Arial MT"/>
                <a:cs typeface="Arial MT"/>
              </a:rPr>
              <a:t>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cuand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ese</a:t>
            </a:r>
            <a:r>
              <a:rPr sz="1765" spc="48" dirty="0">
                <a:latin typeface="Arial MT"/>
                <a:cs typeface="Arial MT"/>
              </a:rPr>
              <a:t>r</a:t>
            </a:r>
            <a:r>
              <a:rPr sz="1765" spc="-53" dirty="0">
                <a:latin typeface="Arial MT"/>
                <a:cs typeface="Arial MT"/>
              </a:rPr>
              <a:t>v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el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01485" y="2103999"/>
            <a:ext cx="859491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</a:pPr>
            <a:r>
              <a:rPr sz="1765" spc="-9" dirty="0">
                <a:latin typeface="Arial MT"/>
                <a:cs typeface="Arial MT"/>
              </a:rPr>
              <a:t>domini</a:t>
            </a:r>
            <a:r>
              <a:rPr sz="1765" spc="-75" dirty="0">
                <a:latin typeface="Arial MT"/>
                <a:cs typeface="Arial MT"/>
              </a:rPr>
              <a:t>o</a:t>
            </a:r>
            <a:r>
              <a:rPr sz="1765" spc="-4" dirty="0">
                <a:latin typeface="Arial MT"/>
                <a:cs typeface="Arial MT"/>
              </a:rPr>
              <a:t>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9005" y="2372671"/>
            <a:ext cx="100853" cy="179638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1205">
              <a:spcBef>
                <a:spcPts val="300"/>
              </a:spcBef>
            </a:pPr>
            <a:r>
              <a:rPr sz="1765" spc="-4" dirty="0">
                <a:latin typeface="Arial MT"/>
                <a:cs typeface="Arial MT"/>
              </a:rPr>
              <a:t>•</a:t>
            </a:r>
            <a:endParaRPr sz="1765">
              <a:latin typeface="Arial MT"/>
              <a:cs typeface="Arial MT"/>
            </a:endParaRPr>
          </a:p>
          <a:p>
            <a:pPr marL="11205">
              <a:spcBef>
                <a:spcPts val="212"/>
              </a:spcBef>
            </a:pPr>
            <a:r>
              <a:rPr sz="1765" spc="-4" dirty="0">
                <a:latin typeface="Arial MT"/>
                <a:cs typeface="Arial MT"/>
              </a:rPr>
              <a:t>•</a:t>
            </a:r>
            <a:endParaRPr sz="1765">
              <a:latin typeface="Arial MT"/>
              <a:cs typeface="Arial MT"/>
            </a:endParaRPr>
          </a:p>
          <a:p>
            <a:pPr marL="11205">
              <a:spcBef>
                <a:spcPts val="208"/>
              </a:spcBef>
            </a:pPr>
            <a:r>
              <a:rPr sz="1765" spc="-4" dirty="0">
                <a:latin typeface="Arial MT"/>
                <a:cs typeface="Arial MT"/>
              </a:rPr>
              <a:t>•</a:t>
            </a:r>
            <a:endParaRPr sz="1765">
              <a:latin typeface="Arial MT"/>
              <a:cs typeface="Arial MT"/>
            </a:endParaRPr>
          </a:p>
          <a:p>
            <a:pPr marL="11205">
              <a:spcBef>
                <a:spcPts val="212"/>
              </a:spcBef>
            </a:pPr>
            <a:r>
              <a:rPr sz="1765" spc="-4" dirty="0">
                <a:latin typeface="Arial MT"/>
                <a:cs typeface="Arial MT"/>
              </a:rPr>
              <a:t>•</a:t>
            </a:r>
            <a:endParaRPr sz="1765">
              <a:latin typeface="Arial MT"/>
              <a:cs typeface="Arial MT"/>
            </a:endParaRPr>
          </a:p>
          <a:p>
            <a:pPr marL="11205">
              <a:spcBef>
                <a:spcPts val="212"/>
              </a:spcBef>
            </a:pPr>
            <a:r>
              <a:rPr sz="1765" spc="-4" dirty="0">
                <a:latin typeface="Arial MT"/>
                <a:cs typeface="Arial MT"/>
              </a:rPr>
              <a:t>•</a:t>
            </a:r>
            <a:endParaRPr sz="1765">
              <a:latin typeface="Arial MT"/>
              <a:cs typeface="Arial MT"/>
            </a:endParaRPr>
          </a:p>
          <a:p>
            <a:pPr marL="11205">
              <a:spcBef>
                <a:spcPts val="212"/>
              </a:spcBef>
            </a:pPr>
            <a:r>
              <a:rPr sz="1765" spc="-4" dirty="0">
                <a:latin typeface="Arial MT"/>
                <a:cs typeface="Arial MT"/>
              </a:rPr>
              <a:t>•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01486" y="2372670"/>
            <a:ext cx="4286810" cy="178090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5" marR="1860088">
              <a:lnSpc>
                <a:spcPct val="110000"/>
              </a:lnSpc>
              <a:spcBef>
                <a:spcPts val="88"/>
              </a:spcBef>
            </a:pPr>
            <a:r>
              <a:rPr sz="1765" spc="-22" dirty="0">
                <a:latin typeface="Arial MT"/>
                <a:cs typeface="Arial MT"/>
              </a:rPr>
              <a:t>Faltantes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13" dirty="0">
                <a:latin typeface="Arial MT"/>
                <a:cs typeface="Arial MT"/>
              </a:rPr>
              <a:t>inventarios.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Enajenación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plazo.</a:t>
            </a:r>
            <a:endParaRPr sz="1765">
              <a:latin typeface="Arial MT"/>
              <a:cs typeface="Arial MT"/>
            </a:endParaRPr>
          </a:p>
          <a:p>
            <a:pPr marL="11205" marR="1730666">
              <a:lnSpc>
                <a:spcPct val="110000"/>
              </a:lnSpc>
            </a:pPr>
            <a:r>
              <a:rPr sz="1765" spc="-13" dirty="0">
                <a:latin typeface="Arial MT"/>
                <a:cs typeface="Arial MT"/>
              </a:rPr>
              <a:t>Arrendamiento </a:t>
            </a:r>
            <a:r>
              <a:rPr sz="1765" spc="-18" dirty="0">
                <a:latin typeface="Arial MT"/>
                <a:cs typeface="Arial MT"/>
              </a:rPr>
              <a:t>financiero.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Adjudicaciones.</a:t>
            </a:r>
            <a:endParaRPr sz="1765">
              <a:latin typeface="Arial MT"/>
              <a:cs typeface="Arial MT"/>
            </a:endParaRPr>
          </a:p>
          <a:p>
            <a:pPr marL="11205" marR="4482">
              <a:lnSpc>
                <a:spcPct val="110000"/>
              </a:lnSpc>
            </a:pPr>
            <a:r>
              <a:rPr sz="1765" spc="-4" dirty="0">
                <a:latin typeface="Arial MT"/>
                <a:cs typeface="Arial MT"/>
              </a:rPr>
              <a:t>Aportaciones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una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sociedad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asociación.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Fideicomiso.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99006" y="4148642"/>
            <a:ext cx="5599019" cy="1387295"/>
          </a:xfrm>
          <a:prstGeom prst="rect">
            <a:avLst/>
          </a:prstGeom>
        </p:spPr>
        <p:txBody>
          <a:bodyPr vert="horz" wrap="square" lIns="0" tIns="35298" rIns="0" bIns="0" rtlCol="0">
            <a:spAutoFit/>
          </a:bodyPr>
          <a:lstStyle/>
          <a:p>
            <a:pPr marL="666719" indent="-252120">
              <a:spcBef>
                <a:spcPts val="278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4" dirty="0">
                <a:latin typeface="Arial MT"/>
                <a:cs typeface="Arial MT"/>
              </a:rPr>
              <a:t>Designa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fideicomisario </a:t>
            </a:r>
            <a:r>
              <a:rPr sz="1588" dirty="0">
                <a:latin typeface="Arial MT"/>
                <a:cs typeface="Arial MT"/>
              </a:rPr>
              <a:t>y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no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18" dirty="0">
                <a:latin typeface="Arial MT"/>
                <a:cs typeface="Arial MT"/>
              </a:rPr>
              <a:t>tenga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derecho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readquirir.</a:t>
            </a:r>
            <a:endParaRPr sz="1588">
              <a:latin typeface="Arial MT"/>
              <a:cs typeface="Arial MT"/>
            </a:endParaRPr>
          </a:p>
          <a:p>
            <a:pPr marL="666719" indent="-252120">
              <a:spcBef>
                <a:spcPts val="189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4" dirty="0">
                <a:latin typeface="Arial MT"/>
                <a:cs typeface="Arial MT"/>
              </a:rPr>
              <a:t>Se</a:t>
            </a:r>
            <a:r>
              <a:rPr sz="1588" spc="-9" dirty="0">
                <a:latin typeface="Arial MT"/>
                <a:cs typeface="Arial MT"/>
              </a:rPr>
              <a:t> pierda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-9" dirty="0">
                <a:latin typeface="Arial MT"/>
                <a:cs typeface="Arial MT"/>
              </a:rPr>
              <a:t> derecho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</a:t>
            </a:r>
            <a:r>
              <a:rPr sz="1588" spc="-9" dirty="0">
                <a:latin typeface="Arial MT"/>
                <a:cs typeface="Arial MT"/>
              </a:rPr>
              <a:t> readquirir.</a:t>
            </a:r>
            <a:endParaRPr sz="1588">
              <a:latin typeface="Arial MT"/>
              <a:cs typeface="Arial MT"/>
            </a:endParaRPr>
          </a:p>
          <a:p>
            <a:pPr marL="313190" indent="-302545">
              <a:spcBef>
                <a:spcPts val="20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Cesión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13" dirty="0">
                <a:latin typeface="Arial MT"/>
                <a:cs typeface="Arial MT"/>
              </a:rPr>
              <a:t>derechos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-9" dirty="0">
                <a:latin typeface="Arial MT"/>
                <a:cs typeface="Arial MT"/>
              </a:rPr>
              <a:t> fideicomisos.</a:t>
            </a:r>
            <a:endParaRPr sz="1765">
              <a:latin typeface="Arial MT"/>
              <a:cs typeface="Arial MT"/>
            </a:endParaRPr>
          </a:p>
          <a:p>
            <a:pPr marL="666719" lvl="1" indent="-252120">
              <a:spcBef>
                <a:spcPts val="199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4" dirty="0">
                <a:latin typeface="Arial MT"/>
                <a:cs typeface="Arial MT"/>
              </a:rPr>
              <a:t>Fideicomisario</a:t>
            </a:r>
            <a:r>
              <a:rPr sz="1588" spc="-22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ceda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derechos.</a:t>
            </a:r>
            <a:endParaRPr sz="1588">
              <a:latin typeface="Arial MT"/>
              <a:cs typeface="Arial MT"/>
            </a:endParaRPr>
          </a:p>
          <a:p>
            <a:pPr marL="666719" lvl="1" indent="-252120">
              <a:spcBef>
                <a:spcPts val="189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9" dirty="0">
                <a:latin typeface="Arial MT"/>
                <a:cs typeface="Arial MT"/>
              </a:rPr>
              <a:t>Fideicomitente</a:t>
            </a:r>
            <a:r>
              <a:rPr sz="1588" spc="-22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ceda</a:t>
            </a:r>
            <a:r>
              <a:rPr sz="1588" spc="-22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sus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derechos.</a:t>
            </a:r>
            <a:endParaRPr sz="1588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5803" y="2361331"/>
            <a:ext cx="6849596" cy="160418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190" marR="4482" indent="-302545">
              <a:lnSpc>
                <a:spcPct val="110000"/>
              </a:lnSpc>
              <a:spcBef>
                <a:spcPts val="8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7" dirty="0">
                <a:latin typeface="Arial MT"/>
                <a:cs typeface="Arial MT"/>
              </a:rPr>
              <a:t>Transmisión</a:t>
            </a:r>
            <a:r>
              <a:rPr sz="1765" spc="24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23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dominio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un</a:t>
            </a:r>
            <a:r>
              <a:rPr sz="1765" spc="23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bien</a:t>
            </a:r>
            <a:r>
              <a:rPr sz="1765" spc="23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tangible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derecho</a:t>
            </a:r>
            <a:r>
              <a:rPr sz="1765" spc="24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adquirirlo,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 </a:t>
            </a:r>
            <a:r>
              <a:rPr sz="1765" spc="-22" dirty="0">
                <a:latin typeface="Arial MT"/>
                <a:cs typeface="Arial MT"/>
              </a:rPr>
              <a:t>través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títulos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crédito.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27"/>
              </a:spcBef>
              <a:buFont typeface="Arial MT"/>
              <a:buChar char="•"/>
            </a:pPr>
            <a:endParaRPr sz="2735">
              <a:latin typeface="Arial MT"/>
              <a:cs typeface="Arial MT"/>
            </a:endParaRPr>
          </a:p>
          <a:p>
            <a:pPr marL="313190" marR="4482" indent="-302545">
              <a:lnSpc>
                <a:spcPct val="110000"/>
              </a:lnSpc>
              <a:spcBef>
                <a:spcPts val="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7" dirty="0">
                <a:latin typeface="Arial MT"/>
                <a:cs typeface="Arial MT"/>
              </a:rPr>
              <a:t>Transmisión</a:t>
            </a:r>
            <a:r>
              <a:rPr sz="1765" spc="28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27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derechos</a:t>
            </a:r>
            <a:r>
              <a:rPr sz="1765" spc="28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27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crédito</a:t>
            </a:r>
            <a:r>
              <a:rPr sz="1765" spc="27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relacionados</a:t>
            </a:r>
            <a:r>
              <a:rPr sz="1765" spc="28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27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proveeduría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dirty="0">
                <a:latin typeface="Arial MT"/>
                <a:cs typeface="Arial MT"/>
              </a:rPr>
              <a:t>servicios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medio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factoraje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financiero.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55733" y="1062407"/>
            <a:ext cx="2482103" cy="64931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</a:pPr>
            <a:r>
              <a:rPr sz="2735" spc="-13" dirty="0"/>
              <a:t>ENAJENACIÓN</a:t>
            </a:r>
            <a:endParaRPr sz="2735"/>
          </a:p>
          <a:p>
            <a:pPr algn="ctr">
              <a:lnSpc>
                <a:spcPct val="100000"/>
              </a:lnSpc>
              <a:spcBef>
                <a:spcPts val="48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dirty="0"/>
              <a:t>8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3751" y="738206"/>
            <a:ext cx="6010835" cy="1594901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NO</a:t>
            </a:r>
            <a:r>
              <a:rPr dirty="0"/>
              <a:t> </a:t>
            </a:r>
            <a:r>
              <a:rPr spc="-4" dirty="0"/>
              <a:t>SE</a:t>
            </a:r>
            <a:r>
              <a:rPr dirty="0"/>
              <a:t> </a:t>
            </a:r>
            <a:r>
              <a:rPr spc="-4" dirty="0"/>
              <a:t>CONSIDERA</a:t>
            </a:r>
            <a:r>
              <a:rPr dirty="0"/>
              <a:t> </a:t>
            </a:r>
            <a:r>
              <a:rPr spc="-13" dirty="0"/>
              <a:t>ENAJENACIÓN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dirty="0"/>
              <a:t>8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989282" y="2694343"/>
            <a:ext cx="2502834" cy="1002111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Herencias.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40"/>
              </a:spcBef>
              <a:buFont typeface="Arial MT"/>
              <a:buChar char="•"/>
            </a:pPr>
            <a:endParaRPr sz="2912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Donativos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deducibles.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276" y="599929"/>
            <a:ext cx="7354420" cy="1636579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13" dirty="0"/>
              <a:t>ENAJENACIÓN</a:t>
            </a:r>
            <a:r>
              <a:rPr spc="18" dirty="0"/>
              <a:t> </a:t>
            </a:r>
            <a:r>
              <a:rPr spc="-4" dirty="0"/>
              <a:t>EN</a:t>
            </a:r>
            <a:r>
              <a:rPr spc="-137" dirty="0"/>
              <a:t> </a:t>
            </a:r>
            <a:r>
              <a:rPr spc="-22" dirty="0"/>
              <a:t>TERRITORIO</a:t>
            </a:r>
            <a:r>
              <a:rPr spc="-9" dirty="0"/>
              <a:t> </a:t>
            </a:r>
            <a:r>
              <a:rPr spc="-13" dirty="0"/>
              <a:t>NACIONAL</a:t>
            </a: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765" spc="-9" dirty="0"/>
              <a:t>(A</a:t>
            </a:r>
            <a:r>
              <a:rPr sz="1765" spc="-62" dirty="0"/>
              <a:t>R</a:t>
            </a:r>
            <a:r>
              <a:rPr sz="1765" spc="-220" dirty="0"/>
              <a:t>T</a:t>
            </a:r>
            <a:r>
              <a:rPr sz="1765" spc="-4" dirty="0"/>
              <a:t>.</a:t>
            </a:r>
            <a:r>
              <a:rPr sz="1765" spc="-97" dirty="0"/>
              <a:t> </a:t>
            </a:r>
            <a:r>
              <a:rPr sz="1765" spc="-101" dirty="0"/>
              <a:t>1</a:t>
            </a:r>
            <a:r>
              <a:rPr sz="1765" spc="-4" dirty="0"/>
              <a:t>0 </a:t>
            </a:r>
            <a:r>
              <a:rPr sz="1765" spc="-9" dirty="0"/>
              <a:t>LI</a:t>
            </a:r>
            <a:r>
              <a:rPr sz="1765" spc="-150" dirty="0"/>
              <a:t>V</a:t>
            </a:r>
            <a:r>
              <a:rPr sz="1765" spc="-9" dirty="0"/>
              <a:t>A)</a:t>
            </a:r>
            <a:endParaRPr sz="1765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98940" y="2283637"/>
            <a:ext cx="6719608" cy="1148496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marR="4482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dirty="0">
                <a:latin typeface="Arial MT"/>
                <a:cs typeface="Arial MT"/>
              </a:rPr>
              <a:t>Si</a:t>
            </a:r>
            <a:r>
              <a:rPr sz="1765" spc="35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35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encuentra</a:t>
            </a:r>
            <a:r>
              <a:rPr sz="1765" spc="36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en</a:t>
            </a:r>
            <a:r>
              <a:rPr sz="1765" spc="357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territorio</a:t>
            </a:r>
            <a:r>
              <a:rPr sz="1765" spc="35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nacional</a:t>
            </a:r>
            <a:r>
              <a:rPr sz="1765" spc="361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el</a:t>
            </a:r>
            <a:r>
              <a:rPr sz="1765" spc="35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bien</a:t>
            </a:r>
            <a:r>
              <a:rPr sz="1765" spc="36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al</a:t>
            </a:r>
            <a:r>
              <a:rPr sz="1765" spc="357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efectuarse</a:t>
            </a:r>
            <a:r>
              <a:rPr sz="1765" spc="357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el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envío.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Si</a:t>
            </a:r>
            <a:r>
              <a:rPr sz="1765" spc="36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no</a:t>
            </a:r>
            <a:r>
              <a:rPr sz="1765" spc="35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hay</a:t>
            </a:r>
            <a:r>
              <a:rPr sz="1765" spc="361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envío</a:t>
            </a:r>
            <a:r>
              <a:rPr sz="1765" spc="35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36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36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país</a:t>
            </a:r>
            <a:r>
              <a:rPr sz="1765" spc="35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357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realiza</a:t>
            </a:r>
            <a:r>
              <a:rPr sz="1765" spc="36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361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entrega</a:t>
            </a:r>
            <a:r>
              <a:rPr sz="1765" spc="35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material</a:t>
            </a:r>
            <a:r>
              <a:rPr sz="1765" spc="36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8940" y="3466691"/>
            <a:ext cx="2283759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  <a:tab pos="747397" algn="l"/>
                <a:tab pos="1566508" algn="l"/>
              </a:tabLst>
            </a:pPr>
            <a:r>
              <a:rPr sz="1765" spc="-4" dirty="0">
                <a:latin typeface="Arial MT"/>
                <a:cs typeface="Arial MT"/>
              </a:rPr>
              <a:t>En	bienes	</a:t>
            </a:r>
            <a:r>
              <a:rPr sz="1765" spc="-9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uje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os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19342" y="3466691"/>
            <a:ext cx="2521884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  <a:tabLst>
                <a:tab pos="293020" algn="l"/>
                <a:tab pos="1377137" algn="l"/>
                <a:tab pos="1660073" algn="l"/>
              </a:tabLst>
            </a:pPr>
            <a:r>
              <a:rPr sz="1765" spc="-4" dirty="0">
                <a:latin typeface="Arial MT"/>
                <a:cs typeface="Arial MT"/>
              </a:rPr>
              <a:t>a	</a:t>
            </a:r>
            <a:r>
              <a:rPr sz="1765" dirty="0">
                <a:latin typeface="Arial MT"/>
                <a:cs typeface="Arial MT"/>
              </a:rPr>
              <a:t>matrícula	</a:t>
            </a:r>
            <a:r>
              <a:rPr sz="1765" spc="-4" dirty="0">
                <a:latin typeface="Arial MT"/>
                <a:cs typeface="Arial MT"/>
              </a:rPr>
              <a:t>o	</a:t>
            </a:r>
            <a:r>
              <a:rPr sz="1765" spc="-13" dirty="0">
                <a:latin typeface="Arial MT"/>
                <a:cs typeface="Arial MT"/>
              </a:rPr>
              <a:t>registros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7563" y="3466690"/>
            <a:ext cx="1641100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  <a:tabLst>
                <a:tab pos="1392825" algn="l"/>
              </a:tabLst>
            </a:pPr>
            <a:r>
              <a:rPr sz="1765" spc="-9" dirty="0">
                <a:latin typeface="Arial MT"/>
                <a:cs typeface="Arial MT"/>
              </a:rPr>
              <a:t>m</a:t>
            </a:r>
            <a:r>
              <a:rPr sz="1765" spc="-62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xicanos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e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8941" y="3735587"/>
            <a:ext cx="6720167" cy="1420109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marR="5603" algn="just">
              <a:spcBef>
                <a:spcPts val="83"/>
              </a:spcBef>
            </a:pPr>
            <a:r>
              <a:rPr sz="1765" spc="-4" dirty="0">
                <a:latin typeface="Arial MT"/>
                <a:cs typeface="Arial MT"/>
              </a:rPr>
              <a:t>considera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se realiza </a:t>
            </a:r>
            <a:r>
              <a:rPr sz="1765" spc="-4" dirty="0">
                <a:latin typeface="Arial MT"/>
                <a:cs typeface="Arial MT"/>
              </a:rPr>
              <a:t>en territorio nacional aun cuando no se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encuentren </a:t>
            </a:r>
            <a:r>
              <a:rPr sz="1765" spc="-4" dirty="0">
                <a:latin typeface="Arial MT"/>
                <a:cs typeface="Arial MT"/>
              </a:rPr>
              <a:t>en el </a:t>
            </a:r>
            <a:r>
              <a:rPr sz="1765" spc="-13" dirty="0">
                <a:latin typeface="Arial MT"/>
                <a:cs typeface="Arial MT"/>
              </a:rPr>
              <a:t>mismo, </a:t>
            </a:r>
            <a:r>
              <a:rPr sz="1765" spc="-4" dirty="0">
                <a:latin typeface="Arial MT"/>
                <a:cs typeface="Arial MT"/>
              </a:rPr>
              <a:t>y que el </a:t>
            </a:r>
            <a:r>
              <a:rPr sz="1765" spc="-9" dirty="0">
                <a:latin typeface="Arial MT"/>
                <a:cs typeface="Arial MT"/>
              </a:rPr>
              <a:t>enajenante </a:t>
            </a:r>
            <a:r>
              <a:rPr sz="1765" spc="-4" dirty="0">
                <a:latin typeface="Arial MT"/>
                <a:cs typeface="Arial MT"/>
              </a:rPr>
              <a:t>sea </a:t>
            </a:r>
            <a:r>
              <a:rPr sz="1765" spc="-13" dirty="0">
                <a:latin typeface="Arial MT"/>
                <a:cs typeface="Arial MT"/>
              </a:rPr>
              <a:t>residente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México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sea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residente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país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residente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extranjero.</a:t>
            </a:r>
            <a:endParaRPr sz="1765">
              <a:latin typeface="Arial MT"/>
              <a:cs typeface="Arial MT"/>
            </a:endParaRPr>
          </a:p>
          <a:p>
            <a:pPr marL="313190" marR="4482" indent="-302545" algn="just"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bienes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intangibles</a:t>
            </a:r>
            <a:r>
              <a:rPr sz="1765" spc="-4" dirty="0">
                <a:latin typeface="Arial MT"/>
                <a:cs typeface="Arial MT"/>
              </a:rPr>
              <a:t> 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enajenante</a:t>
            </a:r>
            <a:r>
              <a:rPr sz="1765" spc="-4" dirty="0">
                <a:latin typeface="Arial MT"/>
                <a:cs typeface="Arial MT"/>
              </a:rPr>
              <a:t> y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adquirente</a:t>
            </a:r>
            <a:r>
              <a:rPr sz="1765" spc="-4" dirty="0">
                <a:latin typeface="Arial MT"/>
                <a:cs typeface="Arial MT"/>
              </a:rPr>
              <a:t> sean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residente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territorio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nacional.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28426"/>
            <a:ext cx="9278471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681" algn="ctr">
              <a:lnSpc>
                <a:spcPct val="100000"/>
              </a:lnSpc>
              <a:spcBef>
                <a:spcPts val="83"/>
              </a:spcBef>
            </a:pPr>
            <a:r>
              <a:rPr spc="-18" dirty="0"/>
              <a:t>MOMENTO</a:t>
            </a:r>
            <a:r>
              <a:rPr spc="-40" dirty="0"/>
              <a:t> </a:t>
            </a:r>
            <a:r>
              <a:rPr spc="-4" dirty="0"/>
              <a:t>DE</a:t>
            </a:r>
            <a:r>
              <a:rPr spc="-22" dirty="0"/>
              <a:t> </a:t>
            </a:r>
            <a:r>
              <a:rPr spc="-48" dirty="0"/>
              <a:t>CAUSACIÓN</a:t>
            </a:r>
          </a:p>
          <a:p>
            <a:pPr marL="1681" algn="ctr">
              <a:lnSpc>
                <a:spcPct val="100000"/>
              </a:lnSpc>
              <a:spcBef>
                <a:spcPts val="53"/>
              </a:spcBef>
            </a:pPr>
            <a:r>
              <a:rPr sz="1411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168" dirty="0"/>
              <a:t>1</a:t>
            </a:r>
            <a:r>
              <a:rPr sz="1411" dirty="0"/>
              <a:t>1</a:t>
            </a:r>
            <a:r>
              <a:rPr sz="1411" spc="-4" dirty="0"/>
              <a:t> </a:t>
            </a:r>
            <a:r>
              <a:rPr sz="1411" dirty="0"/>
              <a:t>LI</a:t>
            </a:r>
            <a:r>
              <a:rPr sz="1411" spc="-115" dirty="0"/>
              <a:t>V</a:t>
            </a:r>
            <a:r>
              <a:rPr sz="1411" dirty="0"/>
              <a:t>A)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4" y="2111745"/>
            <a:ext cx="6661337" cy="3171162"/>
          </a:xfrm>
          <a:prstGeom prst="rect">
            <a:avLst/>
          </a:prstGeom>
        </p:spPr>
        <p:txBody>
          <a:bodyPr vert="horz" wrap="square" lIns="0" tIns="118782" rIns="0" bIns="0" rtlCol="0">
            <a:spAutoFit/>
          </a:bodyPr>
          <a:lstStyle/>
          <a:p>
            <a:pPr marL="313190" indent="-302545" algn="just">
              <a:spcBef>
                <a:spcPts val="935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cobren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efectivamente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contraprestaciones.</a:t>
            </a:r>
            <a:endParaRPr sz="1765">
              <a:latin typeface="Arial MT"/>
              <a:cs typeface="Arial MT"/>
            </a:endParaRPr>
          </a:p>
          <a:p>
            <a:pPr marL="313190" indent="-302545" algn="just">
              <a:spcBef>
                <a:spcPts val="847"/>
              </a:spcBef>
              <a:buChar char="•"/>
              <a:tabLst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Sobre</a:t>
            </a:r>
            <a:r>
              <a:rPr sz="1765" spc="-4" dirty="0">
                <a:latin typeface="Arial MT"/>
                <a:cs typeface="Arial MT"/>
              </a:rPr>
              <a:t> el </a:t>
            </a:r>
            <a:r>
              <a:rPr sz="1765" spc="-13" dirty="0">
                <a:latin typeface="Arial MT"/>
                <a:cs typeface="Arial MT"/>
              </a:rPr>
              <a:t>monto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9" dirty="0">
                <a:latin typeface="Arial MT"/>
                <a:cs typeface="Arial MT"/>
              </a:rPr>
              <a:t> cada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una.</a:t>
            </a:r>
            <a:endParaRPr sz="1765">
              <a:latin typeface="Arial MT"/>
              <a:cs typeface="Arial MT"/>
            </a:endParaRPr>
          </a:p>
          <a:p>
            <a:pPr marL="313190" marR="4482" indent="-302545" algn="just">
              <a:lnSpc>
                <a:spcPct val="12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Enajenación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títulos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dirty="0">
                <a:latin typeface="Arial MT"/>
                <a:cs typeface="Arial MT"/>
              </a:rPr>
              <a:t> incorporen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derechos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reales</a:t>
            </a:r>
            <a:r>
              <a:rPr sz="1765" spc="-4" dirty="0">
                <a:latin typeface="Arial MT"/>
                <a:cs typeface="Arial MT"/>
              </a:rPr>
              <a:t> 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entrega </a:t>
            </a:r>
            <a:r>
              <a:rPr sz="1765" spc="-4" dirty="0">
                <a:latin typeface="Arial MT"/>
                <a:cs typeface="Arial MT"/>
              </a:rPr>
              <a:t>y disposición de </a:t>
            </a:r>
            <a:r>
              <a:rPr sz="1765" spc="-9" dirty="0">
                <a:latin typeface="Arial MT"/>
                <a:cs typeface="Arial MT"/>
              </a:rPr>
              <a:t>bienes, </a:t>
            </a:r>
            <a:r>
              <a:rPr sz="1765" spc="-4" dirty="0">
                <a:latin typeface="Arial MT"/>
                <a:cs typeface="Arial MT"/>
              </a:rPr>
              <a:t>se considera cuando se pague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transferencia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título.</a:t>
            </a:r>
            <a:endParaRPr sz="1765">
              <a:latin typeface="Arial MT"/>
              <a:cs typeface="Arial MT"/>
            </a:endParaRPr>
          </a:p>
          <a:p>
            <a:pPr marL="313190" marR="7283" indent="-302545" algn="just">
              <a:lnSpc>
                <a:spcPct val="12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Si no </a:t>
            </a:r>
            <a:r>
              <a:rPr sz="1765" spc="-18" dirty="0">
                <a:latin typeface="Arial MT"/>
                <a:cs typeface="Arial MT"/>
              </a:rPr>
              <a:t>hay </a:t>
            </a:r>
            <a:r>
              <a:rPr sz="1765" spc="-13" dirty="0">
                <a:latin typeface="Arial MT"/>
                <a:cs typeface="Arial MT"/>
              </a:rPr>
              <a:t>transferencia </a:t>
            </a:r>
            <a:r>
              <a:rPr sz="1765" spc="-4" dirty="0">
                <a:latin typeface="Arial MT"/>
                <a:cs typeface="Arial MT"/>
              </a:rPr>
              <a:t>cuando se </a:t>
            </a:r>
            <a:r>
              <a:rPr sz="1765" spc="-9" dirty="0">
                <a:latin typeface="Arial MT"/>
                <a:cs typeface="Arial MT"/>
              </a:rPr>
              <a:t>entreguen materialmente </a:t>
            </a:r>
            <a:r>
              <a:rPr sz="1765" spc="-4" dirty="0">
                <a:latin typeface="Arial MT"/>
                <a:cs typeface="Arial MT"/>
              </a:rPr>
              <a:t>los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bienes.</a:t>
            </a:r>
            <a:endParaRPr sz="1765">
              <a:latin typeface="Arial MT"/>
              <a:cs typeface="Arial MT"/>
            </a:endParaRPr>
          </a:p>
          <a:p>
            <a:pPr marL="313190" marR="5042" indent="-302545" algn="just">
              <a:lnSpc>
                <a:spcPct val="12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certificados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participación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inmobiliaria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cuando</a:t>
            </a:r>
            <a:r>
              <a:rPr sz="1765" spc="48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se 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transfiera </a:t>
            </a:r>
            <a:r>
              <a:rPr sz="1765" spc="-9" dirty="0">
                <a:latin typeface="Arial MT"/>
                <a:cs typeface="Arial MT"/>
              </a:rPr>
              <a:t>dicho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certificado.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1795" y="755687"/>
            <a:ext cx="4927787" cy="1594901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53" dirty="0"/>
              <a:t>PRESTACIÓN</a:t>
            </a:r>
            <a:r>
              <a:rPr spc="-18" dirty="0"/>
              <a:t> </a:t>
            </a:r>
            <a:r>
              <a:rPr spc="-4" dirty="0"/>
              <a:t>DE</a:t>
            </a:r>
            <a:r>
              <a:rPr spc="-13" dirty="0"/>
              <a:t> </a:t>
            </a:r>
            <a:r>
              <a:rPr spc="-18" dirty="0"/>
              <a:t>SERVICIOS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411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62" dirty="0"/>
              <a:t>1</a:t>
            </a:r>
            <a:r>
              <a:rPr sz="1411" dirty="0"/>
              <a:t>4</a:t>
            </a:r>
            <a:r>
              <a:rPr sz="1411" spc="-4" dirty="0"/>
              <a:t> </a:t>
            </a:r>
            <a:r>
              <a:rPr sz="1411" dirty="0"/>
              <a:t>LI</a:t>
            </a:r>
            <a:r>
              <a:rPr sz="1411" spc="-115" dirty="0"/>
              <a:t>V</a:t>
            </a:r>
            <a:r>
              <a:rPr sz="1411" dirty="0"/>
              <a:t>A)</a:t>
            </a:r>
            <a:endParaRPr sz="1411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99004" y="2355476"/>
            <a:ext cx="4780429" cy="1597337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2" dirty="0">
                <a:latin typeface="Arial MT"/>
                <a:cs typeface="Arial MT"/>
              </a:rPr>
              <a:t>Prestación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obligaciones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hacer.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7" dirty="0">
                <a:latin typeface="Arial MT"/>
                <a:cs typeface="Arial MT"/>
              </a:rPr>
              <a:t>Transporte</a:t>
            </a:r>
            <a:r>
              <a:rPr sz="1765" spc="-4" dirty="0">
                <a:latin typeface="Arial MT"/>
                <a:cs typeface="Arial MT"/>
              </a:rPr>
              <a:t> de </a:t>
            </a:r>
            <a:r>
              <a:rPr sz="1765" spc="-13" dirty="0">
                <a:latin typeface="Arial MT"/>
                <a:cs typeface="Arial MT"/>
              </a:rPr>
              <a:t>personas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bienes.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2" dirty="0">
                <a:latin typeface="Arial MT"/>
                <a:cs typeface="Arial MT"/>
              </a:rPr>
              <a:t>Seguro,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afianzamiento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refianzamiento.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  <a:tab pos="1452774" algn="l"/>
                <a:tab pos="2618690" algn="l"/>
                <a:tab pos="3920752" algn="l"/>
              </a:tabLst>
            </a:pPr>
            <a:r>
              <a:rPr sz="1765" spc="-18" dirty="0">
                <a:latin typeface="Arial MT"/>
                <a:cs typeface="Arial MT"/>
              </a:rPr>
              <a:t>Mandato,	</a:t>
            </a:r>
            <a:r>
              <a:rPr sz="1765" spc="-4" dirty="0">
                <a:latin typeface="Arial MT"/>
                <a:cs typeface="Arial MT"/>
              </a:rPr>
              <a:t>comisión,	mediación,	agencia,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75398" y="3646447"/>
            <a:ext cx="1556497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</a:pPr>
            <a:r>
              <a:rPr sz="1765" spc="-9" dirty="0">
                <a:latin typeface="Arial MT"/>
                <a:cs typeface="Arial MT"/>
              </a:rPr>
              <a:t>representación,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9005" y="4023036"/>
            <a:ext cx="5090272" cy="115901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>
              <a:spcBef>
                <a:spcPts val="83"/>
              </a:spcBef>
            </a:pPr>
            <a:r>
              <a:rPr sz="1765" spc="-9" dirty="0">
                <a:latin typeface="Arial MT"/>
                <a:cs typeface="Arial MT"/>
              </a:rPr>
              <a:t>correduría,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consignación</a:t>
            </a:r>
            <a:r>
              <a:rPr sz="1765" spc="3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distribución.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Asistencia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técnica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-13" dirty="0">
                <a:latin typeface="Arial MT"/>
                <a:cs typeface="Arial MT"/>
              </a:rPr>
              <a:t> transferencia</a:t>
            </a:r>
            <a:r>
              <a:rPr sz="1765" spc="-4" dirty="0">
                <a:latin typeface="Arial MT"/>
                <a:cs typeface="Arial MT"/>
              </a:rPr>
              <a:t> de </a:t>
            </a:r>
            <a:r>
              <a:rPr sz="1765" spc="-9" dirty="0">
                <a:latin typeface="Arial MT"/>
                <a:cs typeface="Arial MT"/>
              </a:rPr>
              <a:t>tecnología.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Obligación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7" dirty="0">
                <a:latin typeface="Arial MT"/>
                <a:cs typeface="Arial MT"/>
              </a:rPr>
              <a:t>dar,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no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hacer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de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permitir.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9392" y="1238028"/>
            <a:ext cx="7112373" cy="66316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</a:pPr>
            <a:r>
              <a:rPr sz="2471" spc="-4" dirty="0"/>
              <a:t>NO</a:t>
            </a:r>
            <a:r>
              <a:rPr sz="2471" spc="-13" dirty="0"/>
              <a:t> </a:t>
            </a:r>
            <a:r>
              <a:rPr sz="2471" spc="-4" dirty="0"/>
              <a:t>SE</a:t>
            </a:r>
            <a:r>
              <a:rPr sz="2471" spc="-9" dirty="0"/>
              <a:t> </a:t>
            </a:r>
            <a:r>
              <a:rPr sz="2471" spc="-4" dirty="0"/>
              <a:t>CONSIDERA</a:t>
            </a:r>
            <a:r>
              <a:rPr sz="2471" spc="-13" dirty="0"/>
              <a:t> </a:t>
            </a:r>
            <a:r>
              <a:rPr sz="2471" spc="-48" dirty="0"/>
              <a:t>PRESTACIÓN</a:t>
            </a:r>
            <a:r>
              <a:rPr sz="2471" spc="-9" dirty="0"/>
              <a:t> </a:t>
            </a:r>
            <a:r>
              <a:rPr sz="2471" spc="-4" dirty="0"/>
              <a:t>DE</a:t>
            </a:r>
            <a:r>
              <a:rPr sz="2471" spc="-9" dirty="0"/>
              <a:t> </a:t>
            </a:r>
            <a:r>
              <a:rPr sz="2471" spc="-22" dirty="0"/>
              <a:t>SERVICIO</a:t>
            </a:r>
            <a:endParaRPr sz="2471"/>
          </a:p>
          <a:p>
            <a:pPr marL="561" algn="ctr">
              <a:lnSpc>
                <a:spcPct val="100000"/>
              </a:lnSpc>
              <a:spcBef>
                <a:spcPts val="22"/>
              </a:spcBef>
            </a:pPr>
            <a:r>
              <a:rPr sz="1765" spc="-9" dirty="0"/>
              <a:t>(A</a:t>
            </a:r>
            <a:r>
              <a:rPr sz="1765" spc="-62" dirty="0"/>
              <a:t>R</a:t>
            </a:r>
            <a:r>
              <a:rPr sz="1765" spc="-220" dirty="0"/>
              <a:t>T</a:t>
            </a:r>
            <a:r>
              <a:rPr sz="1765" spc="-4" dirty="0"/>
              <a:t>.</a:t>
            </a:r>
            <a:r>
              <a:rPr sz="1765" spc="-97" dirty="0"/>
              <a:t> </a:t>
            </a:r>
            <a:r>
              <a:rPr sz="1765" spc="-75" dirty="0"/>
              <a:t>1</a:t>
            </a:r>
            <a:r>
              <a:rPr sz="1765" spc="-4" dirty="0"/>
              <a:t>4 </a:t>
            </a:r>
            <a:r>
              <a:rPr sz="1765" spc="-9" dirty="0"/>
              <a:t>LI</a:t>
            </a:r>
            <a:r>
              <a:rPr sz="1765" spc="-150" dirty="0"/>
              <a:t>V</a:t>
            </a:r>
            <a:r>
              <a:rPr sz="1765" spc="-9" dirty="0"/>
              <a:t>A)</a:t>
            </a:r>
            <a:endParaRPr sz="1765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927388" y="2957232"/>
            <a:ext cx="3425638" cy="1002111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Sueldos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salarios.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40"/>
              </a:spcBef>
              <a:buFont typeface="Arial MT"/>
              <a:buChar char="•"/>
            </a:pPr>
            <a:endParaRPr sz="2912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Ingresos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asimilables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salarios.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769619"/>
            <a:ext cx="9278471" cy="635407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2241" algn="ctr">
              <a:lnSpc>
                <a:spcPct val="100000"/>
              </a:lnSpc>
              <a:spcBef>
                <a:spcPts val="83"/>
              </a:spcBef>
            </a:pPr>
            <a:r>
              <a:rPr sz="2559" spc="-18" dirty="0"/>
              <a:t>SERVICIOS</a:t>
            </a:r>
            <a:r>
              <a:rPr sz="2559" spc="-4" dirty="0"/>
              <a:t> EN</a:t>
            </a:r>
            <a:r>
              <a:rPr sz="2559" spc="-137" dirty="0"/>
              <a:t> </a:t>
            </a:r>
            <a:r>
              <a:rPr sz="2559" spc="-18" dirty="0"/>
              <a:t>TERRITORIO</a:t>
            </a:r>
            <a:r>
              <a:rPr sz="2559" spc="-4" dirty="0"/>
              <a:t> </a:t>
            </a:r>
            <a:r>
              <a:rPr sz="2559" spc="-13" dirty="0"/>
              <a:t>NACIONAL</a:t>
            </a:r>
            <a:endParaRPr sz="2559"/>
          </a:p>
          <a:p>
            <a:pPr marL="2241" algn="ctr">
              <a:lnSpc>
                <a:spcPct val="100000"/>
              </a:lnSpc>
              <a:spcBef>
                <a:spcPts val="40"/>
              </a:spcBef>
            </a:pPr>
            <a:r>
              <a:rPr sz="1500" spc="-4" dirty="0"/>
              <a:t>(A</a:t>
            </a:r>
            <a:r>
              <a:rPr sz="1500" spc="-58" dirty="0"/>
              <a:t>R</a:t>
            </a:r>
            <a:r>
              <a:rPr sz="1500" spc="-185" dirty="0"/>
              <a:t>T</a:t>
            </a:r>
            <a:r>
              <a:rPr sz="1500" spc="-4" dirty="0"/>
              <a:t>.</a:t>
            </a:r>
            <a:r>
              <a:rPr sz="1500" spc="-83" dirty="0"/>
              <a:t> </a:t>
            </a:r>
            <a:r>
              <a:rPr sz="1500" spc="-66" dirty="0"/>
              <a:t>1</a:t>
            </a:r>
            <a:r>
              <a:rPr sz="1500" spc="-4" dirty="0"/>
              <a:t>6</a:t>
            </a:r>
            <a:r>
              <a:rPr sz="1500" spc="13" dirty="0"/>
              <a:t> </a:t>
            </a:r>
            <a:r>
              <a:rPr sz="1500" spc="-4" dirty="0"/>
              <a:t>LI</a:t>
            </a:r>
            <a:r>
              <a:rPr sz="1500" spc="-128" dirty="0"/>
              <a:t>V</a:t>
            </a:r>
            <a:r>
              <a:rPr sz="1500" spc="-4" dirty="0"/>
              <a:t>A)</a:t>
            </a:r>
            <a:endParaRPr sz="15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5" y="2116451"/>
            <a:ext cx="6911787" cy="279008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190" marR="4482" indent="-302545">
              <a:lnSpc>
                <a:spcPct val="140000"/>
              </a:lnSpc>
              <a:spcBef>
                <a:spcPts val="8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Cuando</a:t>
            </a:r>
            <a:r>
              <a:rPr sz="1765" spc="8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88" dirty="0">
                <a:latin typeface="Arial MT"/>
                <a:cs typeface="Arial MT"/>
              </a:rPr>
              <a:t> </a:t>
            </a:r>
            <a:r>
              <a:rPr sz="1765" spc="-27" dirty="0">
                <a:latin typeface="Arial MT"/>
                <a:cs typeface="Arial MT"/>
              </a:rPr>
              <a:t>lleva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8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cabo,</a:t>
            </a:r>
            <a:r>
              <a:rPr sz="1765" spc="8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total</a:t>
            </a:r>
            <a:r>
              <a:rPr sz="1765" spc="8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7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parcialmente</a:t>
            </a:r>
            <a:r>
              <a:rPr sz="1765" spc="9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7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territorio</a:t>
            </a:r>
            <a:r>
              <a:rPr sz="1765" spc="88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nacional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un </a:t>
            </a:r>
            <a:r>
              <a:rPr sz="1765" spc="-13" dirty="0">
                <a:latin typeface="Arial MT"/>
                <a:cs typeface="Arial MT"/>
              </a:rPr>
              <a:t>residente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spc="-22" dirty="0">
                <a:latin typeface="Arial MT"/>
                <a:cs typeface="Arial MT"/>
              </a:rPr>
              <a:t>México.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transporte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internacional,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cuando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México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inicie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viaje.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lnSpc>
                <a:spcPct val="14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  <a:tab pos="766446" algn="l"/>
                <a:tab pos="1954773" algn="l"/>
                <a:tab pos="3403625" algn="l"/>
                <a:tab pos="4151582" algn="l"/>
                <a:tab pos="4454687" algn="l"/>
                <a:tab pos="4757231" algn="l"/>
                <a:tab pos="5493983" algn="l"/>
                <a:tab pos="6663261" algn="l"/>
              </a:tabLst>
            </a:pP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t</a:t>
            </a:r>
            <a:r>
              <a:rPr sz="1765" spc="-27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anspo</a:t>
            </a:r>
            <a:r>
              <a:rPr sz="1765" spc="62" dirty="0">
                <a:latin typeface="Arial MT"/>
                <a:cs typeface="Arial MT"/>
              </a:rPr>
              <a:t>r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in</a:t>
            </a:r>
            <a:r>
              <a:rPr sz="1765" spc="-48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35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naciona</a:t>
            </a:r>
            <a:r>
              <a:rPr sz="1765" spc="-4" dirty="0">
                <a:latin typeface="Arial MT"/>
                <a:cs typeface="Arial MT"/>
              </a:rPr>
              <a:t>l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aé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f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anj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f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on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2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iza</a:t>
            </a:r>
            <a:r>
              <a:rPr sz="1765" spc="-4" dirty="0">
                <a:latin typeface="Arial MT"/>
                <a:cs typeface="Arial MT"/>
              </a:rPr>
              <a:t>,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se  considera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solo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25%.</a:t>
            </a:r>
            <a:endParaRPr sz="1765">
              <a:latin typeface="Arial MT"/>
              <a:cs typeface="Arial MT"/>
            </a:endParaRPr>
          </a:p>
          <a:p>
            <a:pPr marL="313190" marR="5603" indent="-302545">
              <a:lnSpc>
                <a:spcPct val="14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27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tarjetas</a:t>
            </a:r>
            <a:r>
              <a:rPr sz="1765" spc="27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282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crédito</a:t>
            </a:r>
            <a:r>
              <a:rPr sz="1765" spc="28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27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presta</a:t>
            </a:r>
            <a:r>
              <a:rPr sz="1765" spc="28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278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servicio</a:t>
            </a:r>
            <a:r>
              <a:rPr sz="1765" spc="28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27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territorio</a:t>
            </a:r>
            <a:r>
              <a:rPr sz="1765" spc="28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nacional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cuando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México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utilice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tarjeta.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3662" y="668954"/>
            <a:ext cx="4658285" cy="1594901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18" dirty="0"/>
              <a:t>MOMENTO</a:t>
            </a:r>
            <a:r>
              <a:rPr spc="-40" dirty="0"/>
              <a:t> </a:t>
            </a:r>
            <a:r>
              <a:rPr spc="-4" dirty="0"/>
              <a:t>DE</a:t>
            </a:r>
            <a:r>
              <a:rPr spc="-22" dirty="0"/>
              <a:t> </a:t>
            </a:r>
            <a:r>
              <a:rPr spc="-48" dirty="0"/>
              <a:t>CAUSACIÓN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411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62" dirty="0"/>
              <a:t>1</a:t>
            </a:r>
            <a:r>
              <a:rPr sz="1411" dirty="0"/>
              <a:t>7</a:t>
            </a:r>
            <a:r>
              <a:rPr sz="1411" spc="-4" dirty="0"/>
              <a:t> </a:t>
            </a:r>
            <a:r>
              <a:rPr sz="1411" dirty="0"/>
              <a:t>LI</a:t>
            </a:r>
            <a:r>
              <a:rPr sz="1411" spc="-115" dirty="0"/>
              <a:t>V</a:t>
            </a:r>
            <a:r>
              <a:rPr sz="1411" dirty="0"/>
              <a:t>A)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59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99005" y="2428091"/>
            <a:ext cx="5131734" cy="1721858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cobren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efectivamente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contraprestaciones.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40"/>
              </a:spcBef>
              <a:buFont typeface="Arial MT"/>
              <a:buChar char="•"/>
            </a:pPr>
            <a:endParaRPr sz="2912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Sobre</a:t>
            </a:r>
            <a:r>
              <a:rPr sz="1765" spc="-4" dirty="0">
                <a:latin typeface="Arial MT"/>
                <a:cs typeface="Arial MT"/>
              </a:rPr>
              <a:t> el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monto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9" dirty="0">
                <a:latin typeface="Arial MT"/>
                <a:cs typeface="Arial MT"/>
              </a:rPr>
              <a:t> cada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una.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40"/>
              </a:spcBef>
              <a:buFont typeface="Arial MT"/>
              <a:buChar char="•"/>
            </a:pPr>
            <a:endParaRPr sz="2912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intereses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cuando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 </a:t>
            </a:r>
            <a:r>
              <a:rPr sz="1765" spc="-18" dirty="0">
                <a:latin typeface="Arial MT"/>
                <a:cs typeface="Arial MT"/>
              </a:rPr>
              <a:t>devenguen.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9741" y="1423337"/>
            <a:ext cx="1575547" cy="743129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z="3088" spc="-22" dirty="0"/>
              <a:t>OBJETO</a:t>
            </a:r>
            <a:endParaRPr sz="3088"/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588" spc="-4" dirty="0"/>
              <a:t>(A</a:t>
            </a:r>
            <a:r>
              <a:rPr sz="1588" spc="-53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97" dirty="0"/>
              <a:t> </a:t>
            </a:r>
            <a:r>
              <a:rPr sz="1588" spc="-4" dirty="0"/>
              <a:t>1</a:t>
            </a:r>
            <a:r>
              <a:rPr sz="1588" dirty="0"/>
              <a:t> LI</a:t>
            </a:r>
            <a:r>
              <a:rPr sz="1588" spc="-128" dirty="0"/>
              <a:t>V</a:t>
            </a:r>
            <a:r>
              <a:rPr sz="1588" dirty="0"/>
              <a:t>A)</a:t>
            </a:r>
            <a:endParaRPr sz="1588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365765" y="2692078"/>
            <a:ext cx="3735481" cy="1233369"/>
          </a:xfrm>
          <a:prstGeom prst="rect">
            <a:avLst/>
          </a:prstGeom>
        </p:spPr>
        <p:txBody>
          <a:bodyPr vert="horz" wrap="square" lIns="0" tIns="183216" rIns="0" bIns="0" rtlCol="0">
            <a:spAutoFit/>
          </a:bodyPr>
          <a:lstStyle/>
          <a:p>
            <a:pPr algn="ctr">
              <a:spcBef>
                <a:spcPts val="1443"/>
              </a:spcBef>
            </a:pPr>
            <a:r>
              <a:rPr sz="2823" spc="-4" dirty="0">
                <a:latin typeface="Arial MT"/>
                <a:cs typeface="Arial MT"/>
              </a:rPr>
              <a:t>El</a:t>
            </a:r>
            <a:r>
              <a:rPr sz="2823" spc="-31" dirty="0">
                <a:latin typeface="Arial MT"/>
                <a:cs typeface="Arial MT"/>
              </a:rPr>
              <a:t> </a:t>
            </a:r>
            <a:r>
              <a:rPr sz="2823" spc="-9" dirty="0">
                <a:latin typeface="Arial MT"/>
                <a:cs typeface="Arial MT"/>
              </a:rPr>
              <a:t>consumo</a:t>
            </a:r>
            <a:endParaRPr sz="2823">
              <a:latin typeface="Arial MT"/>
              <a:cs typeface="Arial MT"/>
            </a:endParaRPr>
          </a:p>
          <a:p>
            <a:pPr algn="ctr">
              <a:spcBef>
                <a:spcPts val="1355"/>
              </a:spcBef>
            </a:pPr>
            <a:r>
              <a:rPr sz="2823" spc="-4" dirty="0">
                <a:latin typeface="Arial MT"/>
                <a:cs typeface="Arial MT"/>
              </a:rPr>
              <a:t>Los</a:t>
            </a:r>
            <a:r>
              <a:rPr sz="2823" spc="-18" dirty="0">
                <a:latin typeface="Arial MT"/>
                <a:cs typeface="Arial MT"/>
              </a:rPr>
              <a:t> actos </a:t>
            </a:r>
            <a:r>
              <a:rPr sz="2823" spc="-4" dirty="0">
                <a:latin typeface="Arial MT"/>
                <a:cs typeface="Arial MT"/>
              </a:rPr>
              <a:t>o</a:t>
            </a:r>
            <a:r>
              <a:rPr sz="2823" spc="-18" dirty="0">
                <a:latin typeface="Arial MT"/>
                <a:cs typeface="Arial MT"/>
              </a:rPr>
              <a:t> </a:t>
            </a:r>
            <a:r>
              <a:rPr sz="2823" spc="-9" dirty="0">
                <a:latin typeface="Arial MT"/>
                <a:cs typeface="Arial MT"/>
              </a:rPr>
              <a:t>actividades</a:t>
            </a:r>
            <a:endParaRPr sz="2823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07588"/>
            <a:ext cx="9278471" cy="959470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4" dirty="0"/>
              <a:t>USO O</a:t>
            </a:r>
            <a:r>
              <a:rPr dirty="0"/>
              <a:t> </a:t>
            </a:r>
            <a:r>
              <a:rPr spc="-4" dirty="0"/>
              <a:t>GOCE</a:t>
            </a:r>
            <a:r>
              <a:rPr spc="-150" dirty="0"/>
              <a:t> </a:t>
            </a:r>
            <a:r>
              <a:rPr spc="-4" dirty="0"/>
              <a:t>TEMPORAL</a:t>
            </a:r>
            <a:r>
              <a:rPr dirty="0"/>
              <a:t> </a:t>
            </a:r>
            <a:r>
              <a:rPr spc="-4" dirty="0"/>
              <a:t>DE BIENES</a:t>
            </a:r>
          </a:p>
          <a:p>
            <a:pPr marL="561" algn="ctr">
              <a:lnSpc>
                <a:spcPct val="100000"/>
              </a:lnSpc>
              <a:spcBef>
                <a:spcPts val="40"/>
              </a:spcBef>
            </a:pPr>
            <a:r>
              <a:rPr sz="1765" spc="-9" dirty="0"/>
              <a:t>(A</a:t>
            </a:r>
            <a:r>
              <a:rPr sz="1765" spc="-62" dirty="0"/>
              <a:t>R</a:t>
            </a:r>
            <a:r>
              <a:rPr sz="1765" spc="-220" dirty="0"/>
              <a:t>T</a:t>
            </a:r>
            <a:r>
              <a:rPr sz="1765" spc="-4" dirty="0"/>
              <a:t>.</a:t>
            </a:r>
            <a:r>
              <a:rPr sz="1765" spc="-97" dirty="0"/>
              <a:t> </a:t>
            </a:r>
            <a:r>
              <a:rPr sz="1765" spc="-75" dirty="0"/>
              <a:t>1</a:t>
            </a:r>
            <a:r>
              <a:rPr sz="1765" spc="-4" dirty="0"/>
              <a:t>9 </a:t>
            </a:r>
            <a:r>
              <a:rPr sz="1765" spc="-9" dirty="0"/>
              <a:t>LI</a:t>
            </a:r>
            <a:r>
              <a:rPr sz="1765" spc="-150" dirty="0"/>
              <a:t>V</a:t>
            </a:r>
            <a:r>
              <a:rPr sz="1765" spc="-9" dirty="0"/>
              <a:t>A)</a:t>
            </a:r>
            <a:endParaRPr sz="1765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7088" y="2362277"/>
            <a:ext cx="6719608" cy="2312661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Arrendamiento.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Usufructo.</a:t>
            </a:r>
            <a:endParaRPr sz="1765">
              <a:latin typeface="Arial MT"/>
              <a:cs typeface="Arial MT"/>
            </a:endParaRPr>
          </a:p>
          <a:p>
            <a:pPr marL="414598">
              <a:spcBef>
                <a:spcPts val="1182"/>
              </a:spcBef>
              <a:tabLst>
                <a:tab pos="666719" algn="l"/>
              </a:tabLst>
            </a:pPr>
            <a:r>
              <a:rPr sz="1588" spc="-4" dirty="0">
                <a:latin typeface="Arial MT"/>
                <a:cs typeface="Arial MT"/>
              </a:rPr>
              <a:t>–	</a:t>
            </a:r>
            <a:r>
              <a:rPr sz="1588" spc="-22" dirty="0">
                <a:latin typeface="Arial MT"/>
                <a:cs typeface="Arial MT"/>
              </a:rPr>
              <a:t>Es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derecho </a:t>
            </a:r>
            <a:r>
              <a:rPr sz="1588" spc="-13" dirty="0">
                <a:latin typeface="Arial MT"/>
                <a:cs typeface="Arial MT"/>
              </a:rPr>
              <a:t>real</a:t>
            </a:r>
            <a:r>
              <a:rPr sz="1588" spc="9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y </a:t>
            </a:r>
            <a:r>
              <a:rPr sz="1588" spc="-9" dirty="0">
                <a:latin typeface="Arial MT"/>
                <a:cs typeface="Arial MT"/>
              </a:rPr>
              <a:t>temporal</a:t>
            </a:r>
            <a:r>
              <a:rPr sz="1588" spc="-4" dirty="0">
                <a:latin typeface="Arial MT"/>
                <a:cs typeface="Arial MT"/>
              </a:rPr>
              <a:t> de</a:t>
            </a:r>
            <a:r>
              <a:rPr sz="1588" dirty="0">
                <a:latin typeface="Arial MT"/>
                <a:cs typeface="Arial MT"/>
              </a:rPr>
              <a:t> disfrutar </a:t>
            </a:r>
            <a:r>
              <a:rPr sz="1588" spc="-4" dirty="0">
                <a:latin typeface="Arial MT"/>
                <a:cs typeface="Arial MT"/>
              </a:rPr>
              <a:t>de los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bienes </a:t>
            </a:r>
            <a:r>
              <a:rPr sz="1588" spc="-9" dirty="0">
                <a:latin typeface="Arial MT"/>
                <a:cs typeface="Arial MT"/>
              </a:rPr>
              <a:t>ajenos.</a:t>
            </a:r>
            <a:endParaRPr sz="1588">
              <a:latin typeface="Arial MT"/>
              <a:cs typeface="Arial MT"/>
            </a:endParaRPr>
          </a:p>
          <a:p>
            <a:pPr marL="313190" indent="-302545">
              <a:spcBef>
                <a:spcPts val="1231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dirty="0">
                <a:latin typeface="Arial MT"/>
                <a:cs typeface="Arial MT"/>
              </a:rPr>
              <a:t>Servicio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tiempo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compartido.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lnSpc>
                <a:spcPct val="14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Cualquier</a:t>
            </a:r>
            <a:r>
              <a:rPr sz="1765" spc="260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otra</a:t>
            </a:r>
            <a:r>
              <a:rPr sz="1765" spc="25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forma</a:t>
            </a:r>
            <a:r>
              <a:rPr sz="1765" spc="26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spc="26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permita</a:t>
            </a:r>
            <a:r>
              <a:rPr sz="1765" spc="26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usar</a:t>
            </a:r>
            <a:r>
              <a:rPr sz="1765" spc="26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247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gozar</a:t>
            </a:r>
            <a:r>
              <a:rPr sz="1765" spc="260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temporalmente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tangibles.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1113" y="1217714"/>
            <a:ext cx="7831231" cy="676562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  <a:tabLst>
                <a:tab pos="4339831" algn="l"/>
              </a:tabLst>
            </a:pPr>
            <a:r>
              <a:rPr sz="2382" spc="-4" dirty="0"/>
              <a:t>USO </a:t>
            </a:r>
            <a:r>
              <a:rPr sz="2382" dirty="0"/>
              <a:t>O </a:t>
            </a:r>
            <a:r>
              <a:rPr sz="2382" spc="-4" dirty="0"/>
              <a:t>GOCE</a:t>
            </a:r>
            <a:r>
              <a:rPr sz="2382" spc="-119" dirty="0"/>
              <a:t> </a:t>
            </a:r>
            <a:r>
              <a:rPr sz="2382" spc="-4" dirty="0"/>
              <a:t>TEMPORAL</a:t>
            </a:r>
            <a:r>
              <a:rPr sz="2382" dirty="0"/>
              <a:t> </a:t>
            </a:r>
            <a:r>
              <a:rPr sz="2382" spc="-4" dirty="0"/>
              <a:t>EN	</a:t>
            </a:r>
            <a:r>
              <a:rPr sz="2382" spc="-18" dirty="0"/>
              <a:t>TERRITORIO</a:t>
            </a:r>
            <a:r>
              <a:rPr sz="2382" spc="-44" dirty="0"/>
              <a:t> </a:t>
            </a:r>
            <a:r>
              <a:rPr sz="2382" spc="-18" dirty="0"/>
              <a:t>NACIONAL</a:t>
            </a:r>
            <a:endParaRPr sz="2382"/>
          </a:p>
          <a:p>
            <a:pPr algn="ctr">
              <a:lnSpc>
                <a:spcPct val="100000"/>
              </a:lnSpc>
              <a:spcBef>
                <a:spcPts val="9"/>
              </a:spcBef>
            </a:pPr>
            <a:r>
              <a:rPr sz="1941" dirty="0"/>
              <a:t>(A</a:t>
            </a:r>
            <a:r>
              <a:rPr sz="1941" spc="-62" dirty="0"/>
              <a:t>R</a:t>
            </a:r>
            <a:r>
              <a:rPr sz="1941" spc="-239" dirty="0"/>
              <a:t>T</a:t>
            </a:r>
            <a:r>
              <a:rPr sz="1941" dirty="0"/>
              <a:t>.</a:t>
            </a:r>
            <a:r>
              <a:rPr sz="1941" spc="-115" dirty="0"/>
              <a:t> </a:t>
            </a:r>
            <a:r>
              <a:rPr sz="1941" dirty="0"/>
              <a:t>21 LI</a:t>
            </a:r>
            <a:r>
              <a:rPr sz="1941" spc="-154" dirty="0"/>
              <a:t>V</a:t>
            </a:r>
            <a:r>
              <a:rPr sz="1941" dirty="0"/>
              <a:t>A)</a:t>
            </a:r>
            <a:endParaRPr sz="194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861535" y="2805281"/>
            <a:ext cx="6468035" cy="114189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  <a:tab pos="1225305" algn="l"/>
                <a:tab pos="1587797" algn="l"/>
                <a:tab pos="2705532" algn="l"/>
                <a:tab pos="3081472" algn="l"/>
                <a:tab pos="4028323" algn="l"/>
                <a:tab pos="4990303" algn="l"/>
                <a:tab pos="5292287" algn="l"/>
                <a:tab pos="5905219" algn="l"/>
                <a:tab pos="6281719" algn="l"/>
              </a:tabLst>
            </a:pPr>
            <a:r>
              <a:rPr sz="1765" spc="-4" dirty="0">
                <a:latin typeface="Arial MT"/>
                <a:cs typeface="Arial MT"/>
              </a:rPr>
              <a:t>Cuando	</a:t>
            </a:r>
            <a:r>
              <a:rPr sz="1765" spc="-9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ncuent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r</a:t>
            </a:r>
            <a:r>
              <a:rPr sz="1765" spc="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i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io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nacional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l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b</a:t>
            </a:r>
            <a:r>
              <a:rPr sz="1765" spc="-4" dirty="0">
                <a:latin typeface="Arial MT"/>
                <a:cs typeface="Arial MT"/>
              </a:rPr>
              <a:t>ien,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el</a:t>
            </a:r>
            <a:endParaRPr sz="1765">
              <a:latin typeface="Arial MT"/>
              <a:cs typeface="Arial MT"/>
            </a:endParaRPr>
          </a:p>
          <a:p>
            <a:pPr marL="313190" marR="4482">
              <a:lnSpc>
                <a:spcPct val="170000"/>
              </a:lnSpc>
            </a:pPr>
            <a:r>
              <a:rPr sz="1765" spc="-13" dirty="0">
                <a:latin typeface="Arial MT"/>
                <a:cs typeface="Arial MT"/>
              </a:rPr>
              <a:t>momento</a:t>
            </a:r>
            <a:r>
              <a:rPr sz="1765" spc="10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11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su</a:t>
            </a:r>
            <a:r>
              <a:rPr sz="1765" spc="106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entrega</a:t>
            </a:r>
            <a:r>
              <a:rPr sz="1765" spc="11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material</a:t>
            </a:r>
            <a:r>
              <a:rPr sz="1765" spc="11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110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quien</a:t>
            </a:r>
            <a:r>
              <a:rPr sz="1765" spc="115" dirty="0">
                <a:latin typeface="Arial MT"/>
                <a:cs typeface="Arial MT"/>
              </a:rPr>
              <a:t> </a:t>
            </a:r>
            <a:r>
              <a:rPr sz="1765" spc="-27" dirty="0">
                <a:latin typeface="Arial MT"/>
                <a:cs typeface="Arial MT"/>
              </a:rPr>
              <a:t>va</a:t>
            </a:r>
            <a:r>
              <a:rPr sz="1765" spc="11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106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realizar</a:t>
            </a:r>
            <a:r>
              <a:rPr sz="1765" spc="10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su</a:t>
            </a:r>
            <a:r>
              <a:rPr sz="1765" spc="110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uso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goce.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598895"/>
            <a:ext cx="9278471" cy="976858"/>
          </a:xfrm>
          <a:prstGeom prst="rect">
            <a:avLst/>
          </a:prstGeom>
        </p:spPr>
        <p:txBody>
          <a:bodyPr vert="horz" wrap="square" lIns="0" tIns="69140" rIns="0" bIns="0" rtlCol="0" anchor="ctr">
            <a:spAutoFit/>
          </a:bodyPr>
          <a:lstStyle/>
          <a:p>
            <a:pPr marL="1681" algn="ctr">
              <a:lnSpc>
                <a:spcPct val="100000"/>
              </a:lnSpc>
              <a:spcBef>
                <a:spcPts val="83"/>
              </a:spcBef>
            </a:pPr>
            <a:r>
              <a:rPr spc="-18" dirty="0"/>
              <a:t>MOMENTO</a:t>
            </a:r>
            <a:r>
              <a:rPr spc="-40" dirty="0"/>
              <a:t> </a:t>
            </a:r>
            <a:r>
              <a:rPr spc="-4" dirty="0"/>
              <a:t>DE</a:t>
            </a:r>
            <a:r>
              <a:rPr spc="-22" dirty="0"/>
              <a:t> </a:t>
            </a:r>
            <a:r>
              <a:rPr spc="-48" dirty="0"/>
              <a:t>CAUSACIÓN</a:t>
            </a:r>
          </a:p>
          <a:p>
            <a:pPr marL="1681" algn="ctr">
              <a:lnSpc>
                <a:spcPct val="100000"/>
              </a:lnSpc>
              <a:spcBef>
                <a:spcPts val="53"/>
              </a:spcBef>
            </a:pPr>
            <a:r>
              <a:rPr sz="1411" dirty="0"/>
              <a:t>(</a:t>
            </a:r>
            <a:r>
              <a:rPr sz="1411" spc="-66" dirty="0"/>
              <a:t> </a:t>
            </a:r>
            <a:r>
              <a:rPr sz="1411" spc="-4" dirty="0"/>
              <a:t>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8" dirty="0"/>
              <a:t> </a:t>
            </a:r>
            <a:r>
              <a:rPr sz="1411" spc="-4" dirty="0"/>
              <a:t>2</a:t>
            </a:r>
            <a:r>
              <a:rPr sz="1411" dirty="0"/>
              <a:t>2</a:t>
            </a:r>
            <a:r>
              <a:rPr sz="1411" spc="-4" dirty="0"/>
              <a:t> LI</a:t>
            </a:r>
            <a:r>
              <a:rPr sz="1411" spc="-115" dirty="0"/>
              <a:t>V</a:t>
            </a:r>
            <a:r>
              <a:rPr sz="1411" dirty="0"/>
              <a:t>A</a:t>
            </a:r>
            <a:r>
              <a:rPr sz="1411" spc="-4" dirty="0"/>
              <a:t> </a:t>
            </a:r>
            <a:r>
              <a:rPr sz="1411" dirty="0"/>
              <a:t>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4" y="2762250"/>
            <a:ext cx="4654924" cy="90739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750" indent="-302545">
              <a:spcBef>
                <a:spcPts val="88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Se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cobren</a:t>
            </a:r>
            <a:r>
              <a:rPr sz="1588" spc="9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efectivamente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las</a:t>
            </a:r>
            <a:r>
              <a:rPr sz="1588" spc="9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contraprestaciones.</a:t>
            </a:r>
            <a:endParaRPr sz="1588">
              <a:latin typeface="Arial MT"/>
              <a:cs typeface="Arial MT"/>
            </a:endParaRPr>
          </a:p>
          <a:p>
            <a:pPr>
              <a:spcBef>
                <a:spcPts val="4"/>
              </a:spcBef>
              <a:buFont typeface="Arial MT"/>
              <a:buChar char="•"/>
            </a:pPr>
            <a:endParaRPr sz="2647">
              <a:latin typeface="Arial MT"/>
              <a:cs typeface="Arial MT"/>
            </a:endParaRPr>
          </a:p>
          <a:p>
            <a:pPr marL="313750" indent="-302545">
              <a:buChar char="•"/>
              <a:tabLst>
                <a:tab pos="313190" algn="l"/>
                <a:tab pos="313750" algn="l"/>
              </a:tabLst>
            </a:pPr>
            <a:r>
              <a:rPr sz="1588" spc="-9" dirty="0">
                <a:latin typeface="Arial MT"/>
                <a:cs typeface="Arial MT"/>
              </a:rPr>
              <a:t>Sobre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-9" dirty="0">
                <a:latin typeface="Arial MT"/>
                <a:cs typeface="Arial MT"/>
              </a:rPr>
              <a:t> monto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cada una.</a:t>
            </a:r>
            <a:endParaRPr sz="1588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2372" y="928843"/>
            <a:ext cx="4243722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48" dirty="0"/>
              <a:t>IMPORTACIÓN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4" dirty="0"/>
              <a:t>2</a:t>
            </a:r>
            <a:r>
              <a:rPr sz="1411" dirty="0"/>
              <a:t>4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99005" y="1889168"/>
            <a:ext cx="6723529" cy="3308536"/>
          </a:xfrm>
          <a:prstGeom prst="rect">
            <a:avLst/>
          </a:prstGeom>
        </p:spPr>
        <p:txBody>
          <a:bodyPr vert="horz" wrap="square" lIns="0" tIns="91887" rIns="0" bIns="0" rtlCol="0">
            <a:spAutoFit/>
          </a:bodyPr>
          <a:lstStyle/>
          <a:p>
            <a:pPr marL="313190" indent="-302545">
              <a:spcBef>
                <a:spcPts val="72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Introducción</a:t>
            </a:r>
            <a:r>
              <a:rPr sz="1765" spc="-4" dirty="0">
                <a:latin typeface="Arial MT"/>
                <a:cs typeface="Arial MT"/>
              </a:rPr>
              <a:t> de</a:t>
            </a:r>
            <a:r>
              <a:rPr sz="1765" spc="-9" dirty="0">
                <a:latin typeface="Arial MT"/>
                <a:cs typeface="Arial MT"/>
              </a:rPr>
              <a:t> bienes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al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país.</a:t>
            </a:r>
            <a:endParaRPr sz="1765">
              <a:latin typeface="Arial MT"/>
              <a:cs typeface="Arial MT"/>
            </a:endParaRPr>
          </a:p>
          <a:p>
            <a:pPr marL="313190" marR="5603" indent="-302545">
              <a:lnSpc>
                <a:spcPct val="11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Adquisición</a:t>
            </a:r>
            <a:r>
              <a:rPr sz="1765" spc="33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34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bienes</a:t>
            </a:r>
            <a:r>
              <a:rPr sz="1765" spc="34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intangibles</a:t>
            </a:r>
            <a:r>
              <a:rPr sz="1765" spc="34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34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residente</a:t>
            </a:r>
            <a:r>
              <a:rPr sz="1765" spc="34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34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México</a:t>
            </a:r>
            <a:r>
              <a:rPr sz="1765" spc="34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residentes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extranjero.</a:t>
            </a:r>
            <a:endParaRPr sz="1765">
              <a:latin typeface="Arial MT"/>
              <a:cs typeface="Arial MT"/>
            </a:endParaRPr>
          </a:p>
          <a:p>
            <a:pPr marL="313190" marR="6723" indent="-302545">
              <a:lnSpc>
                <a:spcPct val="11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Uso</a:t>
            </a:r>
            <a:r>
              <a:rPr sz="1765" spc="19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19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goce</a:t>
            </a:r>
            <a:r>
              <a:rPr sz="1765" spc="18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temporal</a:t>
            </a:r>
            <a:r>
              <a:rPr sz="1765" spc="19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18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bienes</a:t>
            </a:r>
            <a:r>
              <a:rPr sz="1765" spc="20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intangibles</a:t>
            </a:r>
            <a:r>
              <a:rPr sz="1765" spc="19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proporcionados</a:t>
            </a:r>
            <a:r>
              <a:rPr sz="1765" spc="19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residentes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extranjero.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lnSpc>
                <a:spcPct val="11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  <a:tab pos="843763" algn="l"/>
                <a:tab pos="1100925" algn="l"/>
                <a:tab pos="1718340" algn="l"/>
                <a:tab pos="2715616" algn="l"/>
                <a:tab pos="3097158" algn="l"/>
                <a:tab pos="3888256" algn="l"/>
                <a:tab pos="4912425" algn="l"/>
                <a:tab pos="6155659" algn="l"/>
                <a:tab pos="6537201" algn="l"/>
              </a:tabLst>
            </a:pPr>
            <a:r>
              <a:rPr sz="1765" spc="-4" dirty="0">
                <a:latin typeface="Arial MT"/>
                <a:cs typeface="Arial MT"/>
              </a:rPr>
              <a:t>Uso	o	goce	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empo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al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bienes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22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angi</a:t>
            </a:r>
            <a:r>
              <a:rPr sz="1765" spc="-40" dirty="0">
                <a:latin typeface="Arial MT"/>
                <a:cs typeface="Arial MT"/>
              </a:rPr>
              <a:t>b</a:t>
            </a:r>
            <a:r>
              <a:rPr sz="1765" dirty="0">
                <a:latin typeface="Arial MT"/>
                <a:cs typeface="Arial MT"/>
              </a:rPr>
              <a:t>l</a:t>
            </a:r>
            <a:r>
              <a:rPr sz="1765" spc="-4" dirty="0">
                <a:latin typeface="Arial MT"/>
                <a:cs typeface="Arial MT"/>
              </a:rPr>
              <a:t>es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ent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spc="-44" dirty="0">
                <a:latin typeface="Arial MT"/>
                <a:cs typeface="Arial MT"/>
              </a:rPr>
              <a:t>g</a:t>
            </a:r>
            <a:r>
              <a:rPr sz="1765" spc="-4" dirty="0">
                <a:latin typeface="Arial MT"/>
                <a:cs typeface="Arial MT"/>
              </a:rPr>
              <a:t>ados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el  </a:t>
            </a:r>
            <a:r>
              <a:rPr sz="1765" spc="-22" dirty="0">
                <a:latin typeface="Arial MT"/>
                <a:cs typeface="Arial MT"/>
              </a:rPr>
              <a:t>extranjero.</a:t>
            </a:r>
            <a:endParaRPr sz="1765">
              <a:latin typeface="Arial MT"/>
              <a:cs typeface="Arial MT"/>
            </a:endParaRPr>
          </a:p>
          <a:p>
            <a:pPr marL="313190" marR="6163" indent="-302545">
              <a:lnSpc>
                <a:spcPct val="110000"/>
              </a:lnSpc>
              <a:spcBef>
                <a:spcPts val="42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Aprovechamiento</a:t>
            </a:r>
            <a:r>
              <a:rPr sz="1765" spc="37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38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territorio</a:t>
            </a:r>
            <a:r>
              <a:rPr sz="1765" spc="38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nacional</a:t>
            </a:r>
            <a:r>
              <a:rPr sz="1765" spc="38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380" dirty="0">
                <a:latin typeface="Arial MT"/>
                <a:cs typeface="Arial MT"/>
              </a:rPr>
              <a:t> </a:t>
            </a:r>
            <a:r>
              <a:rPr sz="1765" spc="4" dirty="0">
                <a:latin typeface="Arial MT"/>
                <a:cs typeface="Arial MT"/>
              </a:rPr>
              <a:t>servicios</a:t>
            </a:r>
            <a:r>
              <a:rPr sz="1765" spc="38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prestados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residentes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extranjero.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Retorno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exportaciones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temporales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con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valor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adicional.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5804" y="2196461"/>
            <a:ext cx="6911228" cy="2933276"/>
          </a:xfrm>
          <a:prstGeom prst="rect">
            <a:avLst/>
          </a:prstGeom>
        </p:spPr>
        <p:txBody>
          <a:bodyPr vert="horz" wrap="square" lIns="0" tIns="118782" rIns="0" bIns="0" rtlCol="0">
            <a:spAutoFit/>
          </a:bodyPr>
          <a:lstStyle/>
          <a:p>
            <a:pPr marL="313190" indent="-302545">
              <a:spcBef>
                <a:spcPts val="935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tangibles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cuando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tramita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pedimento.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84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 importación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temporal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convertirse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spc="-13" dirty="0">
                <a:latin typeface="Arial MT"/>
                <a:cs typeface="Arial MT"/>
              </a:rPr>
              <a:t>definitiva.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lnSpc>
                <a:spcPct val="12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  <a:tab pos="793338" algn="l"/>
                <a:tab pos="1659512" algn="l"/>
                <a:tab pos="2929639" algn="l"/>
                <a:tab pos="3869768" algn="l"/>
                <a:tab pos="4312939" algn="l"/>
                <a:tab pos="5142135" algn="l"/>
                <a:tab pos="6724330" algn="l"/>
              </a:tabLst>
            </a:pP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biene</a:t>
            </a:r>
            <a:r>
              <a:rPr sz="1765" spc="-4" dirty="0">
                <a:latin typeface="Arial MT"/>
                <a:cs typeface="Arial MT"/>
              </a:rPr>
              <a:t>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in</a:t>
            </a:r>
            <a:r>
              <a:rPr sz="1765" spc="-22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angi</a:t>
            </a:r>
            <a:r>
              <a:rPr sz="1765" spc="-40" dirty="0">
                <a:latin typeface="Arial MT"/>
                <a:cs typeface="Arial MT"/>
              </a:rPr>
              <a:t>b</a:t>
            </a:r>
            <a:r>
              <a:rPr sz="1765" spc="-9" dirty="0">
                <a:latin typeface="Arial MT"/>
                <a:cs typeface="Arial MT"/>
              </a:rPr>
              <a:t>le</a:t>
            </a:r>
            <a:r>
              <a:rPr sz="1765" spc="-4" dirty="0">
                <a:latin typeface="Arial MT"/>
                <a:cs typeface="Arial MT"/>
              </a:rPr>
              <a:t>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cuand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pagu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13" dirty="0">
                <a:latin typeface="Arial MT"/>
                <a:cs typeface="Arial MT"/>
              </a:rPr>
              <a:t>e</a:t>
            </a:r>
            <a:r>
              <a:rPr sz="1765" spc="-58" dirty="0">
                <a:latin typeface="Arial MT"/>
                <a:cs typeface="Arial MT"/>
              </a:rPr>
              <a:t>f</a:t>
            </a:r>
            <a:r>
              <a:rPr sz="1765" spc="-9" dirty="0">
                <a:latin typeface="Arial MT"/>
                <a:cs typeface="Arial MT"/>
              </a:rPr>
              <a:t>ecti</a:t>
            </a:r>
            <a:r>
              <a:rPr sz="1765" spc="-44" dirty="0">
                <a:latin typeface="Arial MT"/>
                <a:cs typeface="Arial MT"/>
              </a:rPr>
              <a:t>v</a:t>
            </a:r>
            <a:r>
              <a:rPr sz="1765" spc="-9" dirty="0">
                <a:latin typeface="Arial MT"/>
                <a:cs typeface="Arial MT"/>
              </a:rPr>
              <a:t>amen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la  </a:t>
            </a:r>
            <a:r>
              <a:rPr sz="1765" spc="-13" dirty="0">
                <a:latin typeface="Arial MT"/>
                <a:cs typeface="Arial MT"/>
              </a:rPr>
              <a:t>contraprestación.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lnSpc>
                <a:spcPct val="12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  <a:tab pos="768686" algn="l"/>
                <a:tab pos="1618612" algn="l"/>
                <a:tab pos="3680958" algn="l"/>
                <a:tab pos="4886653" algn="l"/>
                <a:tab pos="5802129" algn="l"/>
                <a:tab pos="6219528" algn="l"/>
              </a:tabLst>
            </a:pPr>
            <a:r>
              <a:rPr sz="1765" spc="-4" dirty="0">
                <a:latin typeface="Arial MT"/>
                <a:cs typeface="Arial MT"/>
              </a:rPr>
              <a:t>Se	pac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c</a:t>
            </a:r>
            <a:r>
              <a:rPr sz="1765" spc="-4" dirty="0">
                <a:latin typeface="Arial MT"/>
                <a:cs typeface="Arial MT"/>
              </a:rPr>
              <a:t>ont</a:t>
            </a:r>
            <a:r>
              <a:rPr sz="1765" spc="-27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ap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es</a:t>
            </a:r>
            <a:r>
              <a:rPr sz="1765" spc="-27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aciones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pe</a:t>
            </a:r>
            <a:r>
              <a:rPr sz="1765" spc="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iódicas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c</a:t>
            </a:r>
            <a:r>
              <a:rPr sz="1765" spc="-4" dirty="0">
                <a:latin typeface="Arial MT"/>
                <a:cs typeface="Arial MT"/>
              </a:rPr>
              <a:t>uando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cob</a:t>
            </a:r>
            <a:r>
              <a:rPr sz="1765" spc="-48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en  </a:t>
            </a:r>
            <a:r>
              <a:rPr sz="1765" spc="-18" dirty="0">
                <a:latin typeface="Arial MT"/>
                <a:cs typeface="Arial MT"/>
              </a:rPr>
              <a:t>efectivamente.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84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31" dirty="0">
                <a:latin typeface="Arial MT"/>
                <a:cs typeface="Arial MT"/>
              </a:rPr>
              <a:t>Tratándose</a:t>
            </a:r>
            <a:r>
              <a:rPr sz="1765" spc="-4" dirty="0">
                <a:latin typeface="Arial MT"/>
                <a:cs typeface="Arial MT"/>
              </a:rPr>
              <a:t> de</a:t>
            </a:r>
            <a:r>
              <a:rPr sz="1765" dirty="0">
                <a:latin typeface="Arial MT"/>
                <a:cs typeface="Arial MT"/>
              </a:rPr>
              <a:t> servicios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cuando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 </a:t>
            </a:r>
            <a:r>
              <a:rPr sz="1765" spc="-13" dirty="0">
                <a:latin typeface="Arial MT"/>
                <a:cs typeface="Arial MT"/>
              </a:rPr>
              <a:t>cobren.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85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intereses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cuando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 </a:t>
            </a:r>
            <a:r>
              <a:rPr sz="1765" spc="-18" dirty="0">
                <a:latin typeface="Arial MT"/>
                <a:cs typeface="Arial MT"/>
              </a:rPr>
              <a:t>devenguen.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5604" y="1130988"/>
            <a:ext cx="4513729" cy="649311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</a:pPr>
            <a:r>
              <a:rPr sz="2735" spc="-22" dirty="0"/>
              <a:t>MOMENTO </a:t>
            </a:r>
            <a:r>
              <a:rPr sz="2735" spc="-4" dirty="0"/>
              <a:t>DE</a:t>
            </a:r>
            <a:r>
              <a:rPr sz="2735" spc="-22" dirty="0"/>
              <a:t> </a:t>
            </a:r>
            <a:r>
              <a:rPr sz="2735" spc="-48" dirty="0"/>
              <a:t>CAUSACIÓN</a:t>
            </a:r>
            <a:endParaRPr sz="2735"/>
          </a:p>
          <a:p>
            <a:pPr algn="ctr">
              <a:lnSpc>
                <a:spcPct val="100000"/>
              </a:lnSpc>
              <a:spcBef>
                <a:spcPts val="48"/>
              </a:spcBef>
            </a:pPr>
            <a:r>
              <a:rPr sz="1411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62" dirty="0"/>
              <a:t>1</a:t>
            </a:r>
            <a:r>
              <a:rPr sz="1411" dirty="0"/>
              <a:t>7</a:t>
            </a:r>
            <a:r>
              <a:rPr sz="1411" spc="-4" dirty="0"/>
              <a:t> </a:t>
            </a:r>
            <a:r>
              <a:rPr sz="1411" dirty="0"/>
              <a:t>LI</a:t>
            </a:r>
            <a:r>
              <a:rPr sz="1411" spc="-115" dirty="0"/>
              <a:t>V</a:t>
            </a:r>
            <a:r>
              <a:rPr sz="1411" dirty="0"/>
              <a:t>A)</a:t>
            </a:r>
            <a:endParaRPr sz="1411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8058" y="628426"/>
            <a:ext cx="9278471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110" dirty="0"/>
              <a:t>PAGO</a:t>
            </a:r>
            <a:r>
              <a:rPr spc="-31" dirty="0"/>
              <a:t> </a:t>
            </a:r>
            <a:r>
              <a:rPr spc="-4" dirty="0"/>
              <a:t>DEL</a:t>
            </a:r>
            <a:r>
              <a:rPr spc="-31" dirty="0"/>
              <a:t> </a:t>
            </a:r>
            <a:r>
              <a:rPr spc="-22" dirty="0"/>
              <a:t>IMPUESTO</a:t>
            </a:r>
          </a:p>
          <a:p>
            <a:pPr marL="561"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4" dirty="0"/>
              <a:t>2</a:t>
            </a:r>
            <a:r>
              <a:rPr sz="1411" dirty="0"/>
              <a:t>8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7149" y="2323940"/>
            <a:ext cx="6721288" cy="2169037"/>
          </a:xfrm>
          <a:prstGeom prst="rect">
            <a:avLst/>
          </a:prstGeom>
        </p:spPr>
        <p:txBody>
          <a:bodyPr vert="horz" wrap="square" lIns="0" tIns="150159" rIns="0" bIns="0" rtlCol="0">
            <a:spAutoFit/>
          </a:bodyPr>
          <a:lstStyle/>
          <a:p>
            <a:pPr marL="313190" indent="-302545">
              <a:spcBef>
                <a:spcPts val="118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-13" dirty="0">
                <a:latin typeface="Arial MT"/>
                <a:cs typeface="Arial MT"/>
              </a:rPr>
              <a:t> tangibles.</a:t>
            </a:r>
            <a:endParaRPr sz="1765">
              <a:latin typeface="Arial MT"/>
              <a:cs typeface="Arial MT"/>
            </a:endParaRPr>
          </a:p>
          <a:p>
            <a:pPr marL="666719" marR="4482" lvl="1" indent="-252120">
              <a:lnSpc>
                <a:spcPct val="130000"/>
              </a:lnSpc>
              <a:spcBef>
                <a:spcPts val="415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380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pago</a:t>
            </a:r>
            <a:r>
              <a:rPr sz="1588" spc="375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</a:t>
            </a:r>
            <a:r>
              <a:rPr sz="1588" spc="380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realizará</a:t>
            </a:r>
            <a:r>
              <a:rPr sz="1588" spc="375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conjuntamente</a:t>
            </a:r>
            <a:r>
              <a:rPr sz="1588" spc="375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con</a:t>
            </a:r>
            <a:r>
              <a:rPr sz="1588" spc="380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380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impuesto</a:t>
            </a:r>
            <a:r>
              <a:rPr sz="1588" spc="370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general</a:t>
            </a:r>
            <a:r>
              <a:rPr sz="1588" spc="38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 </a:t>
            </a:r>
            <a:r>
              <a:rPr sz="1588" spc="-432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importación.</a:t>
            </a:r>
            <a:endParaRPr sz="1588">
              <a:latin typeface="Arial MT"/>
              <a:cs typeface="Arial MT"/>
            </a:endParaRPr>
          </a:p>
          <a:p>
            <a:pPr marL="666719" marR="5042" lvl="1" indent="-252120">
              <a:lnSpc>
                <a:spcPct val="130000"/>
              </a:lnSpc>
              <a:spcBef>
                <a:spcPts val="380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4" dirty="0">
                <a:latin typeface="Arial MT"/>
                <a:cs typeface="Arial MT"/>
              </a:rPr>
              <a:t>Si</a:t>
            </a:r>
            <a:r>
              <a:rPr sz="1588" spc="75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no</a:t>
            </a:r>
            <a:r>
              <a:rPr sz="1588" spc="75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</a:t>
            </a:r>
            <a:r>
              <a:rPr sz="1588" spc="7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causa</a:t>
            </a:r>
            <a:r>
              <a:rPr sz="1588" spc="75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impuesto</a:t>
            </a:r>
            <a:r>
              <a:rPr sz="1588" spc="75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general</a:t>
            </a:r>
            <a:r>
              <a:rPr sz="1588" spc="7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75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importación</a:t>
            </a:r>
            <a:r>
              <a:rPr sz="1588" spc="7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</a:t>
            </a:r>
            <a:r>
              <a:rPr sz="1588" spc="75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paga</a:t>
            </a:r>
            <a:r>
              <a:rPr sz="1588" spc="75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mediante </a:t>
            </a:r>
            <a:r>
              <a:rPr sz="1588" spc="-42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declaración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 aduana.</a:t>
            </a:r>
            <a:endParaRPr sz="1588">
              <a:latin typeface="Arial MT"/>
              <a:cs typeface="Arial MT"/>
            </a:endParaRPr>
          </a:p>
          <a:p>
            <a:pPr marL="666719" lvl="1" indent="-252120">
              <a:spcBef>
                <a:spcPts val="953"/>
              </a:spcBef>
              <a:buChar char="–"/>
              <a:tabLst>
                <a:tab pos="666158" algn="l"/>
                <a:tab pos="666719" algn="l"/>
              </a:tabLst>
            </a:pPr>
            <a:r>
              <a:rPr sz="1588" spc="-22" dirty="0">
                <a:latin typeface="Arial MT"/>
                <a:cs typeface="Arial MT"/>
              </a:rPr>
              <a:t>Esto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es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por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medio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del pedimento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 </a:t>
            </a:r>
            <a:r>
              <a:rPr sz="1588" dirty="0">
                <a:latin typeface="Arial MT"/>
                <a:cs typeface="Arial MT"/>
              </a:rPr>
              <a:t>importación.</a:t>
            </a:r>
            <a:endParaRPr sz="1588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2031" y="941618"/>
            <a:ext cx="4339535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48" dirty="0"/>
              <a:t>EXPORTACIÓN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4" dirty="0"/>
              <a:t>2</a:t>
            </a:r>
            <a:r>
              <a:rPr sz="1411" dirty="0"/>
              <a:t>9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5" y="2093932"/>
            <a:ext cx="3778063" cy="553975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dirty="0">
                <a:latin typeface="Arial MT"/>
                <a:cs typeface="Arial MT"/>
              </a:rPr>
              <a:t>Exportación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definitiva.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Enajenación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bienes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intangibles.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5804" y="2631725"/>
            <a:ext cx="4536702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  <a:tab pos="867294" algn="l"/>
                <a:tab pos="1146867" algn="l"/>
                <a:tab pos="1787813" algn="l"/>
                <a:tab pos="2808621" algn="l"/>
                <a:tab pos="3213134" algn="l"/>
                <a:tab pos="3542011" algn="l"/>
              </a:tabLst>
            </a:pPr>
            <a:r>
              <a:rPr sz="1765" spc="-4" dirty="0">
                <a:latin typeface="Arial MT"/>
                <a:cs typeface="Arial MT"/>
              </a:rPr>
              <a:t>Uso	o	goce	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empo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-4" dirty="0">
                <a:latin typeface="Arial MT"/>
                <a:cs typeface="Arial MT"/>
              </a:rPr>
              <a:t>l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l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62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xt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anje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o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04880" y="2631725"/>
            <a:ext cx="2307291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  <a:tabLst>
                <a:tab pos="415157" algn="l"/>
                <a:tab pos="1229787" algn="l"/>
              </a:tabLst>
            </a:pPr>
            <a:r>
              <a:rPr sz="1765" spc="-4" dirty="0">
                <a:latin typeface="Arial MT"/>
                <a:cs typeface="Arial MT"/>
              </a:rPr>
              <a:t>de	bienes	</a:t>
            </a:r>
            <a:r>
              <a:rPr sz="1765" spc="-9" dirty="0">
                <a:latin typeface="Arial MT"/>
                <a:cs typeface="Arial MT"/>
              </a:rPr>
              <a:t>intangibles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8284" y="2846886"/>
            <a:ext cx="4157943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</a:pPr>
            <a:r>
              <a:rPr sz="1765" spc="-13" dirty="0">
                <a:latin typeface="Arial MT"/>
                <a:cs typeface="Arial MT"/>
              </a:rPr>
              <a:t>proporcionados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residentes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spc="-22" dirty="0">
                <a:latin typeface="Arial MT"/>
                <a:cs typeface="Arial MT"/>
              </a:rPr>
              <a:t>México.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35803" y="3115782"/>
            <a:ext cx="4330513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  <a:tab pos="2194568" algn="l"/>
                <a:tab pos="2599641" algn="l"/>
                <a:tab pos="2931319" algn="l"/>
                <a:tab pos="4069223" algn="l"/>
              </a:tabLst>
            </a:pPr>
            <a:r>
              <a:rPr sz="1765" spc="-4" dirty="0">
                <a:latin typeface="Arial MT"/>
                <a:cs typeface="Arial MT"/>
              </a:rPr>
              <a:t>Ap</a:t>
            </a:r>
            <a:r>
              <a:rPr sz="1765" spc="-40" dirty="0">
                <a:latin typeface="Arial MT"/>
                <a:cs typeface="Arial MT"/>
              </a:rPr>
              <a:t>r</a:t>
            </a:r>
            <a:r>
              <a:rPr sz="1765" spc="-35" dirty="0">
                <a:latin typeface="Arial MT"/>
                <a:cs typeface="Arial MT"/>
              </a:rPr>
              <a:t>o</a:t>
            </a:r>
            <a:r>
              <a:rPr sz="1765" spc="-44" dirty="0">
                <a:latin typeface="Arial MT"/>
                <a:cs typeface="Arial MT"/>
              </a:rPr>
              <a:t>v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chamien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n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l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62" dirty="0">
                <a:latin typeface="Arial MT"/>
                <a:cs typeface="Arial MT"/>
              </a:rPr>
              <a:t>e</a:t>
            </a:r>
            <a:r>
              <a:rPr sz="1765" spc="-4" dirty="0">
                <a:latin typeface="Arial MT"/>
                <a:cs typeface="Arial MT"/>
              </a:rPr>
              <a:t>xt</a:t>
            </a:r>
            <a:r>
              <a:rPr sz="1765" spc="-2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anje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9" dirty="0">
                <a:latin typeface="Arial MT"/>
                <a:cs typeface="Arial MT"/>
              </a:rPr>
              <a:t>d</a:t>
            </a:r>
            <a:r>
              <a:rPr sz="1765" spc="-4" dirty="0">
                <a:latin typeface="Arial MT"/>
                <a:cs typeface="Arial MT"/>
              </a:rPr>
              <a:t>e</a:t>
            </a:r>
            <a:endParaRPr sz="1765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99928" y="3115782"/>
            <a:ext cx="2512359" cy="28236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  <a:tabLst>
                <a:tab pos="1044899" algn="l"/>
                <a:tab pos="2177200" algn="l"/>
              </a:tabLst>
            </a:pPr>
            <a:r>
              <a:rPr sz="1765" spc="-9" dirty="0">
                <a:latin typeface="Arial MT"/>
                <a:cs typeface="Arial MT"/>
              </a:rPr>
              <a:t>s</a:t>
            </a:r>
            <a:r>
              <a:rPr sz="1765" spc="-4" dirty="0">
                <a:latin typeface="Arial MT"/>
                <a:cs typeface="Arial MT"/>
              </a:rPr>
              <a:t>e</a:t>
            </a:r>
            <a:r>
              <a:rPr sz="1765" spc="48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vicios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p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es</a:t>
            </a:r>
            <a:r>
              <a:rPr sz="1765" spc="-27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ados</a:t>
            </a:r>
            <a:r>
              <a:rPr sz="1765" dirty="0">
                <a:latin typeface="Arial MT"/>
                <a:cs typeface="Arial MT"/>
              </a:rPr>
              <a:t>	</a:t>
            </a:r>
            <a:r>
              <a:rPr sz="1765" spc="-4" dirty="0">
                <a:latin typeface="Arial MT"/>
                <a:cs typeface="Arial MT"/>
              </a:rPr>
              <a:t>por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8283" y="3330943"/>
            <a:ext cx="6673103" cy="1857152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11205">
              <a:spcBef>
                <a:spcPts val="83"/>
              </a:spcBef>
            </a:pPr>
            <a:r>
              <a:rPr sz="1765" spc="-13" dirty="0">
                <a:latin typeface="Arial MT"/>
                <a:cs typeface="Arial MT"/>
              </a:rPr>
              <a:t>residentes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-27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México.</a:t>
            </a:r>
            <a:endParaRPr sz="1765">
              <a:latin typeface="Arial MT"/>
              <a:cs typeface="Arial MT"/>
            </a:endParaRPr>
          </a:p>
          <a:p>
            <a:pPr marL="364174" marR="4482" indent="-252120">
              <a:lnSpc>
                <a:spcPct val="80000"/>
              </a:lnSpc>
              <a:spcBef>
                <a:spcPts val="375"/>
              </a:spcBef>
              <a:buChar char="–"/>
              <a:tabLst>
                <a:tab pos="364174" algn="l"/>
                <a:tab pos="364734" algn="l"/>
              </a:tabLst>
            </a:pPr>
            <a:r>
              <a:rPr sz="1500" spc="-4" dirty="0">
                <a:latin typeface="Arial MT"/>
                <a:cs typeface="Arial MT"/>
              </a:rPr>
              <a:t>Asistencia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técnica,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servicios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técnicos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relacionados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informaciones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experiencias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industriales,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comerciales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o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científicas.</a:t>
            </a:r>
            <a:endParaRPr sz="1500">
              <a:latin typeface="Arial MT"/>
              <a:cs typeface="Arial MT"/>
            </a:endParaRPr>
          </a:p>
          <a:p>
            <a:pPr marL="364174" indent="-252681">
              <a:buChar char="–"/>
              <a:tabLst>
                <a:tab pos="364174" algn="l"/>
                <a:tab pos="364734" algn="l"/>
              </a:tabLst>
            </a:pPr>
            <a:r>
              <a:rPr sz="1500" spc="-4" dirty="0">
                <a:latin typeface="Arial MT"/>
                <a:cs typeface="Arial MT"/>
              </a:rPr>
              <a:t>Operaciones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maquila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spc="-9" dirty="0">
                <a:latin typeface="Arial MT"/>
                <a:cs typeface="Arial MT"/>
              </a:rPr>
              <a:t> submaquila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para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exportación.</a:t>
            </a:r>
            <a:endParaRPr sz="1500">
              <a:latin typeface="Arial MT"/>
              <a:cs typeface="Arial MT"/>
            </a:endParaRPr>
          </a:p>
          <a:p>
            <a:pPr marL="364174" indent="-252681">
              <a:buChar char="–"/>
              <a:tabLst>
                <a:tab pos="364174" algn="l"/>
                <a:tab pos="364734" algn="l"/>
              </a:tabLst>
            </a:pPr>
            <a:r>
              <a:rPr sz="1500" spc="-13" dirty="0">
                <a:latin typeface="Arial MT"/>
                <a:cs typeface="Arial MT"/>
              </a:rPr>
              <a:t>Publicidad.</a:t>
            </a:r>
            <a:endParaRPr sz="1500">
              <a:latin typeface="Arial MT"/>
              <a:cs typeface="Arial MT"/>
            </a:endParaRPr>
          </a:p>
          <a:p>
            <a:pPr marL="364174" indent="-252681">
              <a:buChar char="–"/>
              <a:tabLst>
                <a:tab pos="364174" algn="l"/>
                <a:tab pos="364734" algn="l"/>
              </a:tabLst>
            </a:pPr>
            <a:r>
              <a:rPr sz="1500" spc="-4" dirty="0">
                <a:latin typeface="Arial MT"/>
                <a:cs typeface="Arial MT"/>
              </a:rPr>
              <a:t>Comisiones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spc="-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mediaciones.</a:t>
            </a:r>
            <a:endParaRPr sz="1500">
              <a:latin typeface="Arial MT"/>
              <a:cs typeface="Arial MT"/>
            </a:endParaRPr>
          </a:p>
          <a:p>
            <a:pPr marL="364174" indent="-252681">
              <a:buChar char="–"/>
              <a:tabLst>
                <a:tab pos="364174" algn="l"/>
                <a:tab pos="364734" algn="l"/>
              </a:tabLst>
            </a:pPr>
            <a:r>
              <a:rPr sz="1500" spc="-9" dirty="0">
                <a:latin typeface="Arial MT"/>
                <a:cs typeface="Arial MT"/>
              </a:rPr>
              <a:t>Seguros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reaseguros,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afianzamientos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refianzamientos.</a:t>
            </a:r>
            <a:endParaRPr sz="1500">
              <a:latin typeface="Arial MT"/>
              <a:cs typeface="Arial MT"/>
            </a:endParaRPr>
          </a:p>
          <a:p>
            <a:pPr marL="364174" indent="-252681">
              <a:buChar char="–"/>
              <a:tabLst>
                <a:tab pos="364174" algn="l"/>
                <a:tab pos="364734" algn="l"/>
              </a:tabLst>
            </a:pPr>
            <a:r>
              <a:rPr sz="1500" spc="-9" dirty="0">
                <a:latin typeface="Arial MT"/>
                <a:cs typeface="Arial MT"/>
              </a:rPr>
              <a:t>Filmaciones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o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grabaciones.</a:t>
            </a:r>
            <a:endParaRPr sz="15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2372" y="1110060"/>
            <a:ext cx="2488266" cy="432200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8"/>
              </a:spcBef>
            </a:pPr>
            <a:r>
              <a:rPr sz="2735" spc="-4" dirty="0"/>
              <a:t>EXPO</a:t>
            </a:r>
            <a:r>
              <a:rPr sz="2735" spc="-88" dirty="0"/>
              <a:t>R</a:t>
            </a:r>
            <a:r>
              <a:rPr sz="2735" spc="-331" dirty="0"/>
              <a:t>T</a:t>
            </a:r>
            <a:r>
              <a:rPr sz="2735" spc="-88" dirty="0"/>
              <a:t>A</a:t>
            </a:r>
            <a:r>
              <a:rPr sz="2735" spc="-4" dirty="0"/>
              <a:t>CIÓN</a:t>
            </a:r>
            <a:endParaRPr sz="2735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3" y="1528482"/>
            <a:ext cx="6912909" cy="408345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R="183767" algn="ctr">
              <a:spcBef>
                <a:spcPts val="88"/>
              </a:spcBef>
            </a:pPr>
            <a:r>
              <a:rPr sz="1588" spc="-4" dirty="0">
                <a:latin typeface="Arial MT"/>
                <a:cs typeface="Arial MT"/>
              </a:rPr>
              <a:t>(A</a:t>
            </a:r>
            <a:r>
              <a:rPr sz="1588" spc="-53" dirty="0">
                <a:latin typeface="Arial MT"/>
                <a:cs typeface="Arial MT"/>
              </a:rPr>
              <a:t>R</a:t>
            </a:r>
            <a:r>
              <a:rPr sz="1588" spc="-194" dirty="0">
                <a:latin typeface="Arial MT"/>
                <a:cs typeface="Arial MT"/>
              </a:rPr>
              <a:t>T</a:t>
            </a:r>
            <a:r>
              <a:rPr sz="1588" dirty="0">
                <a:latin typeface="Arial MT"/>
                <a:cs typeface="Arial MT"/>
              </a:rPr>
              <a:t>.</a:t>
            </a:r>
            <a:r>
              <a:rPr sz="1588" spc="-9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29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dirty="0">
                <a:latin typeface="Arial MT"/>
                <a:cs typeface="Arial MT"/>
              </a:rPr>
              <a:t>LI</a:t>
            </a:r>
            <a:r>
              <a:rPr sz="1588" spc="-128" dirty="0">
                <a:latin typeface="Arial MT"/>
                <a:cs typeface="Arial MT"/>
              </a:rPr>
              <a:t>V</a:t>
            </a:r>
            <a:r>
              <a:rPr sz="1588" spc="-4" dirty="0">
                <a:latin typeface="Arial MT"/>
                <a:cs typeface="Arial MT"/>
              </a:rPr>
              <a:t>A</a:t>
            </a:r>
            <a:r>
              <a:rPr sz="1588" dirty="0">
                <a:latin typeface="Arial MT"/>
                <a:cs typeface="Arial MT"/>
              </a:rPr>
              <a:t>)</a:t>
            </a:r>
            <a:endParaRPr sz="1588">
              <a:latin typeface="Arial MT"/>
              <a:cs typeface="Arial MT"/>
            </a:endParaRPr>
          </a:p>
          <a:p>
            <a:pPr marL="313190" marR="6163" indent="-302545" algn="just">
              <a:lnSpc>
                <a:spcPct val="130000"/>
              </a:lnSpc>
              <a:spcBef>
                <a:spcPts val="1363"/>
              </a:spcBef>
              <a:buChar char="•"/>
              <a:tabLst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Transportación </a:t>
            </a:r>
            <a:r>
              <a:rPr sz="1765" spc="-4" dirty="0">
                <a:latin typeface="Arial MT"/>
                <a:cs typeface="Arial MT"/>
              </a:rPr>
              <a:t>internacional de bienes </a:t>
            </a:r>
            <a:r>
              <a:rPr sz="1765" spc="-13" dirty="0">
                <a:latin typeface="Arial MT"/>
                <a:cs typeface="Arial MT"/>
              </a:rPr>
              <a:t>prestada </a:t>
            </a:r>
            <a:r>
              <a:rPr sz="1765" spc="-4" dirty="0">
                <a:latin typeface="Arial MT"/>
                <a:cs typeface="Arial MT"/>
              </a:rPr>
              <a:t>por </a:t>
            </a:r>
            <a:r>
              <a:rPr sz="1765" spc="-13" dirty="0">
                <a:latin typeface="Arial MT"/>
                <a:cs typeface="Arial MT"/>
              </a:rPr>
              <a:t>residentes </a:t>
            </a:r>
            <a:r>
              <a:rPr sz="1765" spc="-4" dirty="0">
                <a:latin typeface="Arial MT"/>
                <a:cs typeface="Arial MT"/>
              </a:rPr>
              <a:t>en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México.</a:t>
            </a:r>
            <a:endParaRPr sz="1765">
              <a:latin typeface="Arial MT"/>
              <a:cs typeface="Arial MT"/>
            </a:endParaRPr>
          </a:p>
          <a:p>
            <a:pPr marL="313190" marR="4482" indent="-302545" algn="just">
              <a:lnSpc>
                <a:spcPct val="13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4" dirty="0">
                <a:latin typeface="Arial MT"/>
                <a:cs typeface="Arial MT"/>
              </a:rPr>
              <a:t>Servicios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4" dirty="0">
                <a:latin typeface="Arial MT"/>
                <a:cs typeface="Arial MT"/>
              </a:rPr>
              <a:t>portuarios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carga,</a:t>
            </a:r>
            <a:r>
              <a:rPr sz="1765" spc="-13" dirty="0">
                <a:latin typeface="Arial MT"/>
                <a:cs typeface="Arial MT"/>
              </a:rPr>
              <a:t> descarga,</a:t>
            </a:r>
            <a:r>
              <a:rPr sz="1765" spc="46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alijo,</a:t>
            </a:r>
            <a:r>
              <a:rPr sz="1765" spc="46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almacenaje,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custodia, </a:t>
            </a:r>
            <a:r>
              <a:rPr sz="1765" spc="-4" dirty="0">
                <a:latin typeface="Arial MT"/>
                <a:cs typeface="Arial MT"/>
              </a:rPr>
              <a:t>estiba y </a:t>
            </a:r>
            <a:r>
              <a:rPr sz="1765" spc="-9" dirty="0">
                <a:latin typeface="Arial MT"/>
                <a:cs typeface="Arial MT"/>
              </a:rPr>
              <a:t>acarreo dentro </a:t>
            </a:r>
            <a:r>
              <a:rPr sz="1765" spc="-4" dirty="0">
                <a:latin typeface="Arial MT"/>
                <a:cs typeface="Arial MT"/>
              </a:rPr>
              <a:t>de los </a:t>
            </a:r>
            <a:r>
              <a:rPr sz="1765" dirty="0">
                <a:latin typeface="Arial MT"/>
                <a:cs typeface="Arial MT"/>
              </a:rPr>
              <a:t>puertos </a:t>
            </a:r>
            <a:r>
              <a:rPr sz="1765" spc="-4" dirty="0">
                <a:latin typeface="Arial MT"/>
                <a:cs typeface="Arial MT"/>
              </a:rPr>
              <a:t>e instalaciones </a:t>
            </a:r>
            <a:r>
              <a:rPr sz="1765" dirty="0">
                <a:latin typeface="Arial MT"/>
                <a:cs typeface="Arial MT"/>
              </a:rPr>
              <a:t> portuarias,</a:t>
            </a:r>
            <a:r>
              <a:rPr sz="1765" spc="-4" dirty="0">
                <a:latin typeface="Arial MT"/>
                <a:cs typeface="Arial MT"/>
              </a:rPr>
              <a:t> en </a:t>
            </a:r>
            <a:r>
              <a:rPr sz="1765" spc="-9" dirty="0">
                <a:latin typeface="Arial MT"/>
                <a:cs typeface="Arial MT"/>
              </a:rPr>
              <a:t>maniobras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exportación.</a:t>
            </a:r>
            <a:endParaRPr sz="1765">
              <a:latin typeface="Arial MT"/>
              <a:cs typeface="Arial MT"/>
            </a:endParaRPr>
          </a:p>
          <a:p>
            <a:pPr marL="313190" marR="5603" indent="-302545" algn="just">
              <a:lnSpc>
                <a:spcPct val="13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Transportación</a:t>
            </a:r>
            <a:r>
              <a:rPr sz="1765" spc="-13" dirty="0">
                <a:latin typeface="Arial MT"/>
                <a:cs typeface="Arial MT"/>
              </a:rPr>
              <a:t> aérea</a:t>
            </a:r>
            <a:r>
              <a:rPr sz="1765" spc="46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personas</a:t>
            </a:r>
            <a:r>
              <a:rPr sz="1765" spc="-4" dirty="0">
                <a:latin typeface="Arial MT"/>
                <a:cs typeface="Arial MT"/>
              </a:rPr>
              <a:t> al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extranjero</a:t>
            </a:r>
            <a:r>
              <a:rPr sz="1765" spc="46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zona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fronteriza.</a:t>
            </a:r>
            <a:endParaRPr sz="1765">
              <a:latin typeface="Arial MT"/>
              <a:cs typeface="Arial MT"/>
            </a:endParaRPr>
          </a:p>
          <a:p>
            <a:pPr marL="313190" marR="5603" indent="-302545" algn="just">
              <a:lnSpc>
                <a:spcPct val="130000"/>
              </a:lnSpc>
              <a:spcBef>
                <a:spcPts val="424"/>
              </a:spcBef>
              <a:buChar char="•"/>
              <a:tabLst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Enajenación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bienes</a:t>
            </a:r>
            <a:r>
              <a:rPr sz="1765" dirty="0">
                <a:latin typeface="Arial MT"/>
                <a:cs typeface="Arial MT"/>
              </a:rPr>
              <a:t> importados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temporalmente</a:t>
            </a:r>
            <a:r>
              <a:rPr sz="1765" spc="-4" dirty="0">
                <a:latin typeface="Arial MT"/>
                <a:cs typeface="Arial MT"/>
              </a:rPr>
              <a:t> por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maquiladoras de exportación a </a:t>
            </a:r>
            <a:r>
              <a:rPr sz="1765" spc="-9" dirty="0">
                <a:latin typeface="Arial MT"/>
                <a:cs typeface="Arial MT"/>
              </a:rPr>
              <a:t>otra </a:t>
            </a:r>
            <a:r>
              <a:rPr sz="1765" spc="-4" dirty="0">
                <a:latin typeface="Arial MT"/>
                <a:cs typeface="Arial MT"/>
              </a:rPr>
              <a:t>maquiladora de exportación,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sin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cambiar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13" dirty="0">
                <a:latin typeface="Arial MT"/>
                <a:cs typeface="Arial MT"/>
              </a:rPr>
              <a:t>régimen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aduanero.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5803" y="2264512"/>
            <a:ext cx="6850155" cy="289774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13190" marR="4482" indent="-302545" algn="just">
              <a:lnSpc>
                <a:spcPct val="110000"/>
              </a:lnSpc>
              <a:spcBef>
                <a:spcPts val="88"/>
              </a:spcBef>
              <a:buChar char="•"/>
              <a:tabLst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Prestación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4" dirty="0">
                <a:latin typeface="Arial MT"/>
                <a:cs typeface="Arial MT"/>
              </a:rPr>
              <a:t>servicios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hotelería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conexos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realizados</a:t>
            </a:r>
            <a:r>
              <a:rPr sz="1765" spc="-4" dirty="0">
                <a:latin typeface="Arial MT"/>
                <a:cs typeface="Arial MT"/>
              </a:rPr>
              <a:t> por 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empresas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hoteleras</a:t>
            </a:r>
            <a:r>
              <a:rPr sz="1765" spc="-4" dirty="0">
                <a:latin typeface="Arial MT"/>
                <a:cs typeface="Arial MT"/>
              </a:rPr>
              <a:t> a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turistas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extranjeros</a:t>
            </a:r>
            <a:r>
              <a:rPr sz="1765" spc="46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congresos, 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convenciones,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exposiciones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 </a:t>
            </a:r>
            <a:r>
              <a:rPr sz="1765" spc="-9" dirty="0">
                <a:latin typeface="Arial MT"/>
                <a:cs typeface="Arial MT"/>
              </a:rPr>
              <a:t>ferias </a:t>
            </a:r>
            <a:r>
              <a:rPr sz="1765" spc="-4" dirty="0">
                <a:latin typeface="Arial MT"/>
                <a:cs typeface="Arial MT"/>
              </a:rPr>
              <a:t>a </a:t>
            </a:r>
            <a:r>
              <a:rPr sz="1765" spc="-13" dirty="0">
                <a:latin typeface="Arial MT"/>
                <a:cs typeface="Arial MT"/>
              </a:rPr>
              <a:t>celebrarse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México.</a:t>
            </a:r>
            <a:endParaRPr sz="1765">
              <a:latin typeface="Arial MT"/>
              <a:cs typeface="Arial MT"/>
            </a:endParaRPr>
          </a:p>
          <a:p>
            <a:pPr marL="666719" lvl="1" indent="-252120">
              <a:spcBef>
                <a:spcPts val="578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13" dirty="0">
                <a:latin typeface="Arial MT"/>
                <a:cs typeface="Arial MT"/>
              </a:rPr>
              <a:t>Requisitos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a </a:t>
            </a:r>
            <a:r>
              <a:rPr sz="1500" spc="-18" dirty="0">
                <a:latin typeface="Arial MT"/>
                <a:cs typeface="Arial MT"/>
              </a:rPr>
              <a:t>cumplir.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538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El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8" dirty="0">
                <a:latin typeface="Arial MT"/>
                <a:cs typeface="Arial MT"/>
              </a:rPr>
              <a:t>extranjero</a:t>
            </a:r>
            <a:r>
              <a:rPr sz="1500" spc="35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exhiba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documento</a:t>
            </a:r>
            <a:r>
              <a:rPr sz="1500" spc="35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que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13" dirty="0">
                <a:latin typeface="Arial MT"/>
                <a:cs typeface="Arial MT"/>
              </a:rPr>
              <a:t>acredite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calidad</a:t>
            </a:r>
            <a:r>
              <a:rPr sz="1500" spc="27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migratoria.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543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62" dirty="0">
                <a:latin typeface="Arial MT"/>
                <a:cs typeface="Arial MT"/>
              </a:rPr>
              <a:t>P</a:t>
            </a:r>
            <a:r>
              <a:rPr sz="1500" spc="-9" dirty="0">
                <a:latin typeface="Arial MT"/>
                <a:cs typeface="Arial MT"/>
              </a:rPr>
              <a:t>ague</a:t>
            </a:r>
            <a:r>
              <a:rPr sz="1500" spc="-4" dirty="0">
                <a:latin typeface="Arial MT"/>
                <a:cs typeface="Arial MT"/>
              </a:rPr>
              <a:t>n</a:t>
            </a:r>
            <a:r>
              <a:rPr sz="1500" spc="22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lo</a:t>
            </a:r>
            <a:r>
              <a:rPr sz="1500" spc="-4" dirty="0">
                <a:latin typeface="Arial MT"/>
                <a:cs typeface="Arial MT"/>
              </a:rPr>
              <a:t>s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se</a:t>
            </a:r>
            <a:r>
              <a:rPr sz="1500" spc="40" dirty="0">
                <a:latin typeface="Arial MT"/>
                <a:cs typeface="Arial MT"/>
              </a:rPr>
              <a:t>r</a:t>
            </a:r>
            <a:r>
              <a:rPr sz="1500" spc="-9" dirty="0">
                <a:latin typeface="Arial MT"/>
                <a:cs typeface="Arial MT"/>
              </a:rPr>
              <a:t>vicio</a:t>
            </a:r>
            <a:r>
              <a:rPr sz="1500" spc="-4" dirty="0">
                <a:latin typeface="Arial MT"/>
                <a:cs typeface="Arial MT"/>
              </a:rPr>
              <a:t>s</a:t>
            </a:r>
            <a:r>
              <a:rPr sz="1500" spc="18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co</a:t>
            </a:r>
            <a:r>
              <a:rPr sz="1500" spc="-4" dirty="0">
                <a:latin typeface="Arial MT"/>
                <a:cs typeface="Arial MT"/>
              </a:rPr>
              <a:t>n</a:t>
            </a:r>
            <a:r>
              <a:rPr sz="1500" spc="-62" dirty="0">
                <a:latin typeface="Arial MT"/>
                <a:cs typeface="Arial MT"/>
              </a:rPr>
              <a:t> </a:t>
            </a:r>
            <a:r>
              <a:rPr sz="1500" spc="-185" dirty="0">
                <a:latin typeface="Arial MT"/>
                <a:cs typeface="Arial MT"/>
              </a:rPr>
              <a:t>T</a:t>
            </a:r>
            <a:r>
              <a:rPr sz="1500" spc="-9" dirty="0">
                <a:latin typeface="Arial MT"/>
                <a:cs typeface="Arial MT"/>
              </a:rPr>
              <a:t>.</a:t>
            </a:r>
            <a:r>
              <a:rPr sz="1500" spc="-58" dirty="0">
                <a:latin typeface="Arial MT"/>
                <a:cs typeface="Arial MT"/>
              </a:rPr>
              <a:t>C</a:t>
            </a:r>
            <a:r>
              <a:rPr sz="1500" spc="-4" dirty="0">
                <a:latin typeface="Arial MT"/>
                <a:cs typeface="Arial MT"/>
              </a:rPr>
              <a:t>.</a:t>
            </a:r>
            <a:r>
              <a:rPr sz="1500" spc="-83" dirty="0">
                <a:latin typeface="Arial MT"/>
                <a:cs typeface="Arial MT"/>
              </a:rPr>
              <a:t> </a:t>
            </a:r>
            <a:r>
              <a:rPr sz="1500" spc="-58" dirty="0">
                <a:latin typeface="Arial MT"/>
                <a:cs typeface="Arial MT"/>
              </a:rPr>
              <a:t>e</a:t>
            </a:r>
            <a:r>
              <a:rPr sz="1500" spc="-9" dirty="0">
                <a:latin typeface="Arial MT"/>
                <a:cs typeface="Arial MT"/>
              </a:rPr>
              <a:t>xped</a:t>
            </a:r>
            <a:r>
              <a:rPr sz="1500" dirty="0">
                <a:latin typeface="Arial MT"/>
                <a:cs typeface="Arial MT"/>
              </a:rPr>
              <a:t>i</a:t>
            </a:r>
            <a:r>
              <a:rPr sz="1500" spc="-4" dirty="0">
                <a:latin typeface="Arial MT"/>
                <a:cs typeface="Arial MT"/>
              </a:rPr>
              <a:t>da</a:t>
            </a:r>
            <a:r>
              <a:rPr sz="1500" spc="31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e</a:t>
            </a:r>
            <a:r>
              <a:rPr sz="1500" spc="-4" dirty="0">
                <a:latin typeface="Arial MT"/>
                <a:cs typeface="Arial MT"/>
              </a:rPr>
              <a:t>n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9" dirty="0">
                <a:latin typeface="Arial MT"/>
                <a:cs typeface="Arial MT"/>
              </a:rPr>
              <a:t>e</a:t>
            </a:r>
            <a:r>
              <a:rPr sz="1500" spc="-4" dirty="0">
                <a:latin typeface="Arial MT"/>
                <a:cs typeface="Arial MT"/>
              </a:rPr>
              <a:t>l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58" dirty="0">
                <a:latin typeface="Arial MT"/>
                <a:cs typeface="Arial MT"/>
              </a:rPr>
              <a:t>e</a:t>
            </a:r>
            <a:r>
              <a:rPr sz="1500" spc="-9" dirty="0">
                <a:latin typeface="Arial MT"/>
                <a:cs typeface="Arial MT"/>
              </a:rPr>
              <a:t>xt</a:t>
            </a:r>
            <a:r>
              <a:rPr sz="1500" spc="-22" dirty="0">
                <a:latin typeface="Arial MT"/>
                <a:cs typeface="Arial MT"/>
              </a:rPr>
              <a:t>r</a:t>
            </a:r>
            <a:r>
              <a:rPr sz="1500" spc="-9" dirty="0">
                <a:latin typeface="Arial MT"/>
                <a:cs typeface="Arial MT"/>
              </a:rPr>
              <a:t>an</a:t>
            </a:r>
            <a:r>
              <a:rPr sz="1500" dirty="0">
                <a:latin typeface="Arial MT"/>
                <a:cs typeface="Arial MT"/>
              </a:rPr>
              <a:t>j</a:t>
            </a:r>
            <a:r>
              <a:rPr sz="1500" spc="-9" dirty="0">
                <a:latin typeface="Arial MT"/>
                <a:cs typeface="Arial MT"/>
              </a:rPr>
              <a:t>e</a:t>
            </a:r>
            <a:r>
              <a:rPr sz="1500" spc="-35" dirty="0">
                <a:latin typeface="Arial MT"/>
                <a:cs typeface="Arial MT"/>
              </a:rPr>
              <a:t>r</a:t>
            </a:r>
            <a:r>
              <a:rPr sz="1500" spc="-66" dirty="0">
                <a:latin typeface="Arial MT"/>
                <a:cs typeface="Arial MT"/>
              </a:rPr>
              <a:t>o</a:t>
            </a:r>
            <a:r>
              <a:rPr sz="1500" spc="-4" dirty="0">
                <a:latin typeface="Arial MT"/>
                <a:cs typeface="Arial MT"/>
              </a:rPr>
              <a:t>.</a:t>
            </a:r>
            <a:endParaRPr sz="1500">
              <a:latin typeface="Arial MT"/>
              <a:cs typeface="Arial MT"/>
            </a:endParaRPr>
          </a:p>
          <a:p>
            <a:pPr marL="666719" lvl="1" indent="-252120">
              <a:spcBef>
                <a:spcPts val="538"/>
              </a:spcBef>
              <a:buChar char="–"/>
              <a:tabLst>
                <a:tab pos="666158" algn="l"/>
                <a:tab pos="666719" algn="l"/>
              </a:tabLst>
            </a:pPr>
            <a:r>
              <a:rPr sz="1500" spc="-4" dirty="0">
                <a:latin typeface="Arial MT"/>
                <a:cs typeface="Arial MT"/>
              </a:rPr>
              <a:t>Son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servicios</a:t>
            </a:r>
            <a:r>
              <a:rPr sz="1500" spc="9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de</a:t>
            </a:r>
            <a:r>
              <a:rPr sz="1500" spc="4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hotelería</a:t>
            </a:r>
            <a:r>
              <a:rPr sz="1500" spc="13" dirty="0">
                <a:latin typeface="Arial MT"/>
                <a:cs typeface="Arial MT"/>
              </a:rPr>
              <a:t> </a:t>
            </a:r>
            <a:r>
              <a:rPr sz="1500" spc="-4" dirty="0">
                <a:latin typeface="Arial MT"/>
                <a:cs typeface="Arial MT"/>
              </a:rPr>
              <a:t>y</a:t>
            </a:r>
            <a:r>
              <a:rPr sz="1500" spc="-9" dirty="0">
                <a:latin typeface="Arial MT"/>
                <a:cs typeface="Arial MT"/>
              </a:rPr>
              <a:t> </a:t>
            </a:r>
            <a:r>
              <a:rPr sz="1500" spc="-22" dirty="0">
                <a:latin typeface="Arial MT"/>
                <a:cs typeface="Arial MT"/>
              </a:rPr>
              <a:t>conexos.</a:t>
            </a:r>
            <a:endParaRPr sz="1500">
              <a:latin typeface="Arial MT"/>
              <a:cs typeface="Arial MT"/>
            </a:endParaRPr>
          </a:p>
          <a:p>
            <a:pPr marL="1019686" marR="6163" lvl="2" indent="-201696">
              <a:lnSpc>
                <a:spcPct val="110000"/>
              </a:lnSpc>
              <a:spcBef>
                <a:spcPts val="349"/>
              </a:spcBef>
              <a:buChar char="•"/>
              <a:tabLst>
                <a:tab pos="1019127" algn="l"/>
                <a:tab pos="1019686" algn="l"/>
              </a:tabLst>
            </a:pPr>
            <a:r>
              <a:rPr sz="1411" spc="-13" dirty="0">
                <a:latin typeface="Arial MT"/>
                <a:cs typeface="Arial MT"/>
              </a:rPr>
              <a:t>Alojamiento,</a:t>
            </a:r>
            <a:r>
              <a:rPr sz="1411" spc="243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transportación</a:t>
            </a:r>
            <a:r>
              <a:rPr sz="1411" spc="234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ida</a:t>
            </a:r>
            <a:r>
              <a:rPr sz="1411" spc="239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y</a:t>
            </a:r>
            <a:r>
              <a:rPr sz="1411" spc="239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vuelta</a:t>
            </a:r>
            <a:r>
              <a:rPr sz="1411" spc="239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hotel</a:t>
            </a:r>
            <a:r>
              <a:rPr sz="1411" spc="239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a</a:t>
            </a:r>
            <a:r>
              <a:rPr sz="1411" spc="239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terminal</a:t>
            </a:r>
            <a:r>
              <a:rPr sz="1411" spc="234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de</a:t>
            </a:r>
            <a:r>
              <a:rPr sz="1411" spc="234" dirty="0">
                <a:latin typeface="Arial MT"/>
                <a:cs typeface="Arial MT"/>
              </a:rPr>
              <a:t> </a:t>
            </a:r>
            <a:r>
              <a:rPr sz="1411" spc="-13" dirty="0">
                <a:latin typeface="Arial MT"/>
                <a:cs typeface="Arial MT"/>
              </a:rPr>
              <a:t>autobuses, </a:t>
            </a:r>
            <a:r>
              <a:rPr sz="1411" spc="-380" dirty="0">
                <a:latin typeface="Arial MT"/>
                <a:cs typeface="Arial MT"/>
              </a:rPr>
              <a:t> </a:t>
            </a:r>
            <a:r>
              <a:rPr sz="1411" dirty="0">
                <a:latin typeface="Arial MT"/>
                <a:cs typeface="Arial MT"/>
              </a:rPr>
              <a:t>puertos y </a:t>
            </a:r>
            <a:r>
              <a:rPr sz="1411" spc="-4" dirty="0">
                <a:latin typeface="Arial MT"/>
                <a:cs typeface="Arial MT"/>
              </a:rPr>
              <a:t>aeropuertos.</a:t>
            </a:r>
            <a:endParaRPr sz="1411">
              <a:latin typeface="Arial MT"/>
              <a:cs typeface="Arial MT"/>
            </a:endParaRPr>
          </a:p>
          <a:p>
            <a:pPr marL="1019686" lvl="2" indent="-201696">
              <a:spcBef>
                <a:spcPts val="507"/>
              </a:spcBef>
              <a:buChar char="•"/>
              <a:tabLst>
                <a:tab pos="1019127" algn="l"/>
                <a:tab pos="1019686" algn="l"/>
              </a:tabLst>
            </a:pPr>
            <a:r>
              <a:rPr sz="1411" spc="-4" dirty="0">
                <a:latin typeface="Arial MT"/>
                <a:cs typeface="Arial MT"/>
              </a:rPr>
              <a:t>Los</a:t>
            </a:r>
            <a:r>
              <a:rPr sz="1411" dirty="0">
                <a:latin typeface="Arial MT"/>
                <a:cs typeface="Arial MT"/>
              </a:rPr>
              <a:t> servicios</a:t>
            </a:r>
            <a:r>
              <a:rPr sz="1411" spc="-4" dirty="0">
                <a:latin typeface="Arial MT"/>
                <a:cs typeface="Arial MT"/>
              </a:rPr>
              <a:t> de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alimentos</a:t>
            </a:r>
            <a:r>
              <a:rPr sz="1411" spc="9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solo si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se</a:t>
            </a:r>
            <a:r>
              <a:rPr sz="1411" dirty="0">
                <a:latin typeface="Arial MT"/>
                <a:cs typeface="Arial MT"/>
              </a:rPr>
              <a:t> </a:t>
            </a:r>
            <a:r>
              <a:rPr sz="1411" spc="-13" dirty="0">
                <a:latin typeface="Arial MT"/>
                <a:cs typeface="Arial MT"/>
              </a:rPr>
              <a:t>integran</a:t>
            </a:r>
            <a:r>
              <a:rPr sz="1411" spc="9" dirty="0">
                <a:latin typeface="Arial MT"/>
                <a:cs typeface="Arial MT"/>
              </a:rPr>
              <a:t> </a:t>
            </a:r>
            <a:r>
              <a:rPr sz="1411" spc="-4" dirty="0">
                <a:latin typeface="Arial MT"/>
                <a:cs typeface="Arial MT"/>
              </a:rPr>
              <a:t>en</a:t>
            </a:r>
            <a:r>
              <a:rPr sz="1411" spc="4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paquete</a:t>
            </a:r>
            <a:r>
              <a:rPr sz="1411" spc="4" dirty="0">
                <a:latin typeface="Arial MT"/>
                <a:cs typeface="Arial MT"/>
              </a:rPr>
              <a:t> </a:t>
            </a:r>
            <a:r>
              <a:rPr sz="1411" spc="-9" dirty="0">
                <a:latin typeface="Arial MT"/>
                <a:cs typeface="Arial MT"/>
              </a:rPr>
              <a:t>turístico.</a:t>
            </a:r>
            <a:endParaRPr sz="1411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8058" y="728336"/>
            <a:ext cx="9278471" cy="717974"/>
          </a:xfrm>
          <a:prstGeom prst="rect">
            <a:avLst/>
          </a:prstGeom>
        </p:spPr>
        <p:txBody>
          <a:bodyPr vert="horz" wrap="square" lIns="0" tIns="52217" rIns="0" bIns="0" rtlCol="0" anchor="ctr">
            <a:spAutoFit/>
          </a:bodyPr>
          <a:lstStyle/>
          <a:p>
            <a:pPr marL="1120" algn="ctr">
              <a:lnSpc>
                <a:spcPct val="100000"/>
              </a:lnSpc>
              <a:spcBef>
                <a:spcPts val="88"/>
              </a:spcBef>
            </a:pPr>
            <a:r>
              <a:rPr sz="2735" spc="-48" dirty="0"/>
              <a:t>EXPORTACIÓN</a:t>
            </a:r>
            <a:endParaRPr sz="2735"/>
          </a:p>
          <a:p>
            <a:pPr marL="1120" algn="ctr">
              <a:lnSpc>
                <a:spcPct val="100000"/>
              </a:lnSpc>
              <a:spcBef>
                <a:spcPts val="40"/>
              </a:spcBef>
            </a:pPr>
            <a:r>
              <a:rPr sz="1588" spc="-4" dirty="0"/>
              <a:t>(A</a:t>
            </a:r>
            <a:r>
              <a:rPr sz="1588" spc="-53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97" dirty="0"/>
              <a:t> </a:t>
            </a:r>
            <a:r>
              <a:rPr sz="1588" spc="-4" dirty="0"/>
              <a:t>29</a:t>
            </a:r>
            <a:r>
              <a:rPr sz="1588" spc="-9" dirty="0"/>
              <a:t> </a:t>
            </a:r>
            <a:r>
              <a:rPr sz="1588" dirty="0"/>
              <a:t>LI</a:t>
            </a:r>
            <a:r>
              <a:rPr sz="1588" spc="-128" dirty="0"/>
              <a:t>V</a:t>
            </a:r>
            <a:r>
              <a:rPr sz="1588" spc="-4" dirty="0"/>
              <a:t>A</a:t>
            </a:r>
            <a:r>
              <a:rPr sz="1588" dirty="0"/>
              <a:t>)</a:t>
            </a:r>
            <a:endParaRPr sz="1588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67966" y="1103277"/>
            <a:ext cx="4472656" cy="932220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18" dirty="0"/>
              <a:t>SALDOS</a:t>
            </a:r>
            <a:r>
              <a:rPr spc="-158" dirty="0"/>
              <a:t> </a:t>
            </a:r>
            <a:r>
              <a:rPr spc="-4" dirty="0"/>
              <a:t>A</a:t>
            </a:r>
            <a:r>
              <a:rPr spc="-22" dirty="0"/>
              <a:t> </a:t>
            </a:r>
            <a:r>
              <a:rPr spc="-110" dirty="0"/>
              <a:t>FAVOR</a:t>
            </a:r>
          </a:p>
          <a:p>
            <a:pPr algn="ctr">
              <a:lnSpc>
                <a:spcPct val="100000"/>
              </a:lnSpc>
              <a:spcBef>
                <a:spcPts val="44"/>
              </a:spcBef>
            </a:pPr>
            <a:r>
              <a:rPr sz="1588" spc="-4" dirty="0"/>
              <a:t>(A</a:t>
            </a:r>
            <a:r>
              <a:rPr sz="1588" spc="-53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97" dirty="0"/>
              <a:t> </a:t>
            </a:r>
            <a:r>
              <a:rPr sz="1588" spc="-4" dirty="0"/>
              <a:t>6</a:t>
            </a:r>
            <a:r>
              <a:rPr sz="1588" dirty="0"/>
              <a:t> LI</a:t>
            </a:r>
            <a:r>
              <a:rPr sz="1588" spc="-128" dirty="0"/>
              <a:t>V</a:t>
            </a:r>
            <a:r>
              <a:rPr sz="1588" dirty="0"/>
              <a:t>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69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61895" y="2553821"/>
            <a:ext cx="3204322" cy="1952434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4" dirty="0">
                <a:latin typeface="Arial MT"/>
                <a:cs typeface="Arial MT"/>
              </a:rPr>
              <a:t>A</a:t>
            </a:r>
            <a:r>
              <a:rPr sz="1765" spc="-9" dirty="0">
                <a:latin typeface="Arial MT"/>
                <a:cs typeface="Arial MT"/>
              </a:rPr>
              <a:t>c</a:t>
            </a:r>
            <a:r>
              <a:rPr sz="1765" spc="-44" dirty="0">
                <a:latin typeface="Arial MT"/>
                <a:cs typeface="Arial MT"/>
              </a:rPr>
              <a:t>r</a:t>
            </a:r>
            <a:r>
              <a:rPr sz="1765" spc="-9" dirty="0">
                <a:latin typeface="Arial MT"/>
                <a:cs typeface="Arial MT"/>
              </a:rPr>
              <a:t>edi</a:t>
            </a:r>
            <a:r>
              <a:rPr sz="1765" spc="-22" dirty="0">
                <a:latin typeface="Arial MT"/>
                <a:cs typeface="Arial MT"/>
              </a:rPr>
              <a:t>t</a:t>
            </a:r>
            <a:r>
              <a:rPr sz="1765" spc="-9" dirty="0">
                <a:latin typeface="Arial MT"/>
                <a:cs typeface="Arial MT"/>
              </a:rPr>
              <a:t>amien</a:t>
            </a:r>
            <a:r>
              <a:rPr sz="1765" spc="-40" dirty="0">
                <a:latin typeface="Arial MT"/>
                <a:cs typeface="Arial MT"/>
              </a:rPr>
              <a:t>t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–</a:t>
            </a:r>
            <a:r>
              <a:rPr sz="1765" spc="-9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6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t.</a:t>
            </a:r>
            <a:r>
              <a:rPr sz="1765" spc="-12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6 </a:t>
            </a:r>
            <a:r>
              <a:rPr sz="1765" spc="-9" dirty="0">
                <a:latin typeface="Arial MT"/>
                <a:cs typeface="Arial MT"/>
              </a:rPr>
              <a:t>LI</a:t>
            </a:r>
            <a:r>
              <a:rPr sz="1765" spc="-150" dirty="0">
                <a:latin typeface="Arial MT"/>
                <a:cs typeface="Arial MT"/>
              </a:rPr>
              <a:t>V</a:t>
            </a:r>
            <a:r>
              <a:rPr sz="1765" spc="-4" dirty="0">
                <a:latin typeface="Arial MT"/>
                <a:cs typeface="Arial MT"/>
              </a:rPr>
              <a:t>A</a:t>
            </a:r>
            <a:endParaRPr sz="1765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029">
              <a:latin typeface="Arial MT"/>
              <a:cs typeface="Arial MT"/>
            </a:endParaRPr>
          </a:p>
          <a:p>
            <a:pPr>
              <a:spcBef>
                <a:spcPts val="27"/>
              </a:spcBef>
              <a:buFont typeface="Arial MT"/>
              <a:buChar char="•"/>
            </a:pPr>
            <a:endParaRPr sz="1632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D</a:t>
            </a:r>
            <a:r>
              <a:rPr sz="1765" spc="-62" dirty="0">
                <a:latin typeface="Arial MT"/>
                <a:cs typeface="Arial MT"/>
              </a:rPr>
              <a:t>e</a:t>
            </a:r>
            <a:r>
              <a:rPr sz="1765" spc="-53" dirty="0">
                <a:latin typeface="Arial MT"/>
                <a:cs typeface="Arial MT"/>
              </a:rPr>
              <a:t>v</a:t>
            </a:r>
            <a:r>
              <a:rPr sz="1765" spc="-9" dirty="0">
                <a:latin typeface="Arial MT"/>
                <a:cs typeface="Arial MT"/>
              </a:rPr>
              <a:t>olució</a:t>
            </a:r>
            <a:r>
              <a:rPr sz="1765" spc="-4" dirty="0">
                <a:latin typeface="Arial MT"/>
                <a:cs typeface="Arial MT"/>
              </a:rPr>
              <a:t>n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–</a:t>
            </a:r>
            <a:r>
              <a:rPr sz="1765" spc="-9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6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t.</a:t>
            </a:r>
            <a:r>
              <a:rPr sz="1765" spc="-11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2</a:t>
            </a:r>
            <a:r>
              <a:rPr sz="1765" spc="-4" dirty="0">
                <a:latin typeface="Arial MT"/>
                <a:cs typeface="Arial MT"/>
              </a:rPr>
              <a:t>2 </a:t>
            </a:r>
            <a:r>
              <a:rPr sz="1765" spc="-9" dirty="0">
                <a:latin typeface="Arial MT"/>
                <a:cs typeface="Arial MT"/>
              </a:rPr>
              <a:t>CFF</a:t>
            </a:r>
            <a:endParaRPr sz="1765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029">
              <a:latin typeface="Arial MT"/>
              <a:cs typeface="Arial MT"/>
            </a:endParaRPr>
          </a:p>
          <a:p>
            <a:pPr>
              <a:spcBef>
                <a:spcPts val="27"/>
              </a:spcBef>
              <a:buFont typeface="Arial MT"/>
              <a:buChar char="•"/>
            </a:pPr>
            <a:endParaRPr sz="1632">
              <a:latin typeface="Arial MT"/>
              <a:cs typeface="Arial MT"/>
            </a:endParaRPr>
          </a:p>
          <a:p>
            <a:pPr marL="313190" indent="-302545">
              <a:buChar char="•"/>
              <a:tabLst>
                <a:tab pos="313190" algn="l"/>
                <a:tab pos="313750" algn="l"/>
              </a:tabLst>
            </a:pPr>
            <a:r>
              <a:rPr sz="1765" spc="-35" dirty="0">
                <a:latin typeface="Arial MT"/>
                <a:cs typeface="Arial MT"/>
              </a:rPr>
              <a:t>C</a:t>
            </a:r>
            <a:r>
              <a:rPr sz="1765" spc="-9" dirty="0">
                <a:latin typeface="Arial MT"/>
                <a:cs typeface="Arial MT"/>
              </a:rPr>
              <a:t>ompensació</a:t>
            </a:r>
            <a:r>
              <a:rPr sz="1765" spc="-4" dirty="0">
                <a:latin typeface="Arial MT"/>
                <a:cs typeface="Arial MT"/>
              </a:rPr>
              <a:t>n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–</a:t>
            </a:r>
            <a:r>
              <a:rPr sz="1765" spc="-97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A</a:t>
            </a:r>
            <a:r>
              <a:rPr sz="1765" spc="62" dirty="0">
                <a:latin typeface="Arial MT"/>
                <a:cs typeface="Arial MT"/>
              </a:rPr>
              <a:t>r</a:t>
            </a:r>
            <a:r>
              <a:rPr sz="1765" spc="-4" dirty="0">
                <a:latin typeface="Arial MT"/>
                <a:cs typeface="Arial MT"/>
              </a:rPr>
              <a:t>t.</a:t>
            </a:r>
            <a:r>
              <a:rPr sz="1765" spc="-119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2</a:t>
            </a:r>
            <a:r>
              <a:rPr sz="1765" spc="-4" dirty="0">
                <a:latin typeface="Arial MT"/>
                <a:cs typeface="Arial MT"/>
              </a:rPr>
              <a:t>3 </a:t>
            </a:r>
            <a:r>
              <a:rPr sz="1765" spc="-9" dirty="0">
                <a:latin typeface="Arial MT"/>
                <a:cs typeface="Arial MT"/>
              </a:rPr>
              <a:t>CFF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27102" y="1281926"/>
            <a:ext cx="1056715" cy="485944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5">
              <a:lnSpc>
                <a:spcPct val="100000"/>
              </a:lnSpc>
              <a:spcBef>
                <a:spcPts val="83"/>
              </a:spcBef>
            </a:pPr>
            <a:r>
              <a:rPr sz="3088" spc="-53" dirty="0"/>
              <a:t>BA</a:t>
            </a:r>
            <a:r>
              <a:rPr sz="3088" spc="-4" dirty="0"/>
              <a:t>SE</a:t>
            </a:r>
            <a:endParaRPr sz="3088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46432" y="2193138"/>
            <a:ext cx="6037169" cy="1056473"/>
          </a:xfrm>
          <a:prstGeom prst="rect">
            <a:avLst/>
          </a:prstGeom>
        </p:spPr>
        <p:txBody>
          <a:bodyPr vert="horz" wrap="square" lIns="0" tIns="96931" rIns="0" bIns="0" rtlCol="0">
            <a:spAutoFit/>
          </a:bodyPr>
          <a:lstStyle/>
          <a:p>
            <a:pPr algn="ctr">
              <a:spcBef>
                <a:spcPts val="763"/>
              </a:spcBef>
            </a:pPr>
            <a:r>
              <a:rPr sz="2823" spc="-4" dirty="0">
                <a:latin typeface="Arial MT"/>
                <a:cs typeface="Arial MT"/>
              </a:rPr>
              <a:t>Se</a:t>
            </a:r>
            <a:r>
              <a:rPr sz="2823" spc="-9" dirty="0">
                <a:latin typeface="Arial MT"/>
                <a:cs typeface="Arial MT"/>
              </a:rPr>
              <a:t> tiene </a:t>
            </a:r>
            <a:r>
              <a:rPr sz="2823" spc="-4" dirty="0">
                <a:latin typeface="Arial MT"/>
                <a:cs typeface="Arial MT"/>
              </a:rPr>
              <a:t>una</a:t>
            </a:r>
            <a:r>
              <a:rPr sz="2823" spc="-9" dirty="0">
                <a:latin typeface="Arial MT"/>
                <a:cs typeface="Arial MT"/>
              </a:rPr>
              <a:t> base </a:t>
            </a:r>
            <a:r>
              <a:rPr sz="2823" spc="-35" dirty="0">
                <a:latin typeface="Arial MT"/>
                <a:cs typeface="Arial MT"/>
              </a:rPr>
              <a:t>gravable</a:t>
            </a:r>
            <a:r>
              <a:rPr sz="2823" spc="-9" dirty="0">
                <a:latin typeface="Arial MT"/>
                <a:cs typeface="Arial MT"/>
              </a:rPr>
              <a:t> </a:t>
            </a:r>
            <a:r>
              <a:rPr sz="2823" spc="-13" dirty="0">
                <a:latin typeface="Arial MT"/>
                <a:cs typeface="Arial MT"/>
              </a:rPr>
              <a:t>para</a:t>
            </a:r>
            <a:r>
              <a:rPr sz="2823" spc="-4" dirty="0">
                <a:latin typeface="Arial MT"/>
                <a:cs typeface="Arial MT"/>
              </a:rPr>
              <a:t> </a:t>
            </a:r>
            <a:r>
              <a:rPr sz="2823" spc="-9" dirty="0">
                <a:latin typeface="Arial MT"/>
                <a:cs typeface="Arial MT"/>
              </a:rPr>
              <a:t>cada</a:t>
            </a:r>
            <a:endParaRPr sz="2823">
              <a:latin typeface="Arial MT"/>
              <a:cs typeface="Arial MT"/>
            </a:endParaRPr>
          </a:p>
          <a:p>
            <a:pPr marL="303104" algn="ctr">
              <a:spcBef>
                <a:spcPts val="680"/>
              </a:spcBef>
            </a:pPr>
            <a:r>
              <a:rPr sz="2823" spc="-22" dirty="0">
                <a:latin typeface="Arial MT"/>
                <a:cs typeface="Arial MT"/>
              </a:rPr>
              <a:t>acto</a:t>
            </a:r>
            <a:r>
              <a:rPr sz="2823" spc="-18" dirty="0">
                <a:latin typeface="Arial MT"/>
                <a:cs typeface="Arial MT"/>
              </a:rPr>
              <a:t> </a:t>
            </a:r>
            <a:r>
              <a:rPr sz="2823" spc="-4" dirty="0">
                <a:latin typeface="Arial MT"/>
                <a:cs typeface="Arial MT"/>
              </a:rPr>
              <a:t>o</a:t>
            </a:r>
            <a:r>
              <a:rPr sz="2823" spc="-18" dirty="0">
                <a:latin typeface="Arial MT"/>
                <a:cs typeface="Arial MT"/>
              </a:rPr>
              <a:t> </a:t>
            </a:r>
            <a:r>
              <a:rPr sz="2823" spc="-9" dirty="0">
                <a:latin typeface="Arial MT"/>
                <a:cs typeface="Arial MT"/>
              </a:rPr>
              <a:t>actividad</a:t>
            </a:r>
            <a:endParaRPr sz="2823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9004" y="1980304"/>
            <a:ext cx="6851276" cy="3544451"/>
          </a:xfrm>
          <a:prstGeom prst="rect">
            <a:avLst/>
          </a:prstGeom>
        </p:spPr>
        <p:txBody>
          <a:bodyPr vert="horz" wrap="square" lIns="0" tIns="59391" rIns="0" bIns="0" rtlCol="0">
            <a:spAutoFit/>
          </a:bodyPr>
          <a:lstStyle/>
          <a:p>
            <a:pPr marL="313750" indent="-302545">
              <a:spcBef>
                <a:spcPts val="468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Cuando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en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la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declaración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pago </a:t>
            </a:r>
            <a:r>
              <a:rPr sz="1588" spc="-13" dirty="0">
                <a:latin typeface="Arial MT"/>
                <a:cs typeface="Arial MT"/>
              </a:rPr>
              <a:t>resulte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saldo a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35" dirty="0">
                <a:latin typeface="Arial MT"/>
                <a:cs typeface="Arial MT"/>
              </a:rPr>
              <a:t>favor.</a:t>
            </a:r>
            <a:endParaRPr sz="1588">
              <a:latin typeface="Arial MT"/>
              <a:cs typeface="Arial MT"/>
            </a:endParaRPr>
          </a:p>
          <a:p>
            <a:pPr marL="313750" marR="5603" indent="-302545">
              <a:spcBef>
                <a:spcPts val="380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16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contribuyente</a:t>
            </a:r>
            <a:r>
              <a:rPr sz="1588" spc="16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podrá</a:t>
            </a:r>
            <a:r>
              <a:rPr sz="1588" spc="16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acreditarlo</a:t>
            </a:r>
            <a:r>
              <a:rPr sz="1588" spc="15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contra</a:t>
            </a:r>
            <a:r>
              <a:rPr sz="1588" spc="16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spc="16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impuesto</a:t>
            </a:r>
            <a:r>
              <a:rPr sz="1588" spc="16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a</a:t>
            </a:r>
            <a:r>
              <a:rPr sz="1588" spc="16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su</a:t>
            </a:r>
            <a:r>
              <a:rPr sz="1588" spc="16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cargo</a:t>
            </a:r>
            <a:r>
              <a:rPr sz="1588" spc="16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que</a:t>
            </a:r>
            <a:r>
              <a:rPr sz="1588" spc="16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le </a:t>
            </a:r>
            <a:r>
              <a:rPr sz="1588" spc="-427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corresponda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en los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meses siguientes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hasta</a:t>
            </a:r>
            <a:r>
              <a:rPr sz="1588" spc="-4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agotarlo.</a:t>
            </a:r>
            <a:endParaRPr sz="1588">
              <a:latin typeface="Arial MT"/>
              <a:cs typeface="Arial MT"/>
            </a:endParaRPr>
          </a:p>
          <a:p>
            <a:pPr marL="313750" indent="-302545">
              <a:spcBef>
                <a:spcPts val="383"/>
              </a:spcBef>
              <a:buChar char="•"/>
              <a:tabLst>
                <a:tab pos="313190" algn="l"/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Solicitar</a:t>
            </a:r>
            <a:r>
              <a:rPr sz="1588" spc="-31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su</a:t>
            </a:r>
            <a:r>
              <a:rPr sz="1588" spc="-22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devolución.</a:t>
            </a:r>
            <a:endParaRPr sz="1588">
              <a:latin typeface="Arial MT"/>
              <a:cs typeface="Arial MT"/>
            </a:endParaRPr>
          </a:p>
          <a:p>
            <a:pPr marL="313750" marR="5603" indent="-302545" algn="just">
              <a:spcBef>
                <a:spcPts val="380"/>
              </a:spcBef>
              <a:buChar char="•"/>
              <a:tabLst>
                <a:tab pos="313750" algn="l"/>
              </a:tabLst>
            </a:pPr>
            <a:r>
              <a:rPr sz="1588" dirty="0">
                <a:latin typeface="Arial MT"/>
                <a:cs typeface="Arial MT"/>
              </a:rPr>
              <a:t>O </a:t>
            </a:r>
            <a:r>
              <a:rPr sz="1588" spc="-18" dirty="0">
                <a:latin typeface="Arial MT"/>
                <a:cs typeface="Arial MT"/>
              </a:rPr>
              <a:t>llevar </a:t>
            </a:r>
            <a:r>
              <a:rPr sz="1588" spc="-4" dirty="0">
                <a:latin typeface="Arial MT"/>
                <a:cs typeface="Arial MT"/>
              </a:rPr>
              <a:t>a cabo su compensación contra </a:t>
            </a:r>
            <a:r>
              <a:rPr sz="1588" spc="-9" dirty="0">
                <a:latin typeface="Arial MT"/>
                <a:cs typeface="Arial MT"/>
              </a:rPr>
              <a:t>otros </a:t>
            </a:r>
            <a:r>
              <a:rPr sz="1588" spc="-4" dirty="0">
                <a:latin typeface="Arial MT"/>
                <a:cs typeface="Arial MT"/>
              </a:rPr>
              <a:t>impuestos en los </a:t>
            </a:r>
            <a:r>
              <a:rPr sz="1588" dirty="0">
                <a:latin typeface="Arial MT"/>
                <a:cs typeface="Arial MT"/>
              </a:rPr>
              <a:t>términos </a:t>
            </a:r>
            <a:r>
              <a:rPr sz="1588" spc="4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del</a:t>
            </a:r>
            <a:r>
              <a:rPr sz="1588" spc="-93" dirty="0">
                <a:latin typeface="Arial MT"/>
                <a:cs typeface="Arial MT"/>
              </a:rPr>
              <a:t> </a:t>
            </a:r>
            <a:r>
              <a:rPr sz="1588" spc="4" dirty="0">
                <a:latin typeface="Arial MT"/>
                <a:cs typeface="Arial MT"/>
              </a:rPr>
              <a:t>Artículo</a:t>
            </a:r>
            <a:r>
              <a:rPr sz="1588" spc="-4" dirty="0">
                <a:latin typeface="Arial MT"/>
                <a:cs typeface="Arial MT"/>
              </a:rPr>
              <a:t> 23 del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62" dirty="0">
                <a:latin typeface="Arial MT"/>
                <a:cs typeface="Arial MT"/>
              </a:rPr>
              <a:t>CFF.</a:t>
            </a:r>
            <a:endParaRPr sz="1588">
              <a:latin typeface="Arial MT"/>
              <a:cs typeface="Arial MT"/>
            </a:endParaRPr>
          </a:p>
          <a:p>
            <a:pPr marL="313750" marR="5042" indent="-302545" algn="just">
              <a:spcBef>
                <a:spcPts val="383"/>
              </a:spcBef>
              <a:buChar char="•"/>
              <a:tabLst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Cuando se </a:t>
            </a:r>
            <a:r>
              <a:rPr sz="1588" spc="-9" dirty="0">
                <a:latin typeface="Arial MT"/>
                <a:cs typeface="Arial MT"/>
              </a:rPr>
              <a:t>solicite </a:t>
            </a:r>
            <a:r>
              <a:rPr sz="1588" spc="-4" dirty="0">
                <a:latin typeface="Arial MT"/>
                <a:cs typeface="Arial MT"/>
              </a:rPr>
              <a:t>la </a:t>
            </a:r>
            <a:r>
              <a:rPr sz="1588" spc="-13" dirty="0">
                <a:latin typeface="Arial MT"/>
                <a:cs typeface="Arial MT"/>
              </a:rPr>
              <a:t>devolución </a:t>
            </a:r>
            <a:r>
              <a:rPr sz="1588" spc="-4" dirty="0">
                <a:latin typeface="Arial MT"/>
                <a:cs typeface="Arial MT"/>
              </a:rPr>
              <a:t>deberá ser </a:t>
            </a:r>
            <a:r>
              <a:rPr sz="1588" spc="-9" dirty="0">
                <a:latin typeface="Arial MT"/>
                <a:cs typeface="Arial MT"/>
              </a:rPr>
              <a:t>sobre </a:t>
            </a:r>
            <a:r>
              <a:rPr sz="1588" spc="-4" dirty="0">
                <a:latin typeface="Arial MT"/>
                <a:cs typeface="Arial MT"/>
              </a:rPr>
              <a:t>el </a:t>
            </a:r>
            <a:r>
              <a:rPr sz="1588" spc="-13" dirty="0">
                <a:latin typeface="Arial MT"/>
                <a:cs typeface="Arial MT"/>
              </a:rPr>
              <a:t>total </a:t>
            </a:r>
            <a:r>
              <a:rPr sz="1588" spc="-4" dirty="0">
                <a:latin typeface="Arial MT"/>
                <a:cs typeface="Arial MT"/>
              </a:rPr>
              <a:t>del saldo a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35" dirty="0">
                <a:latin typeface="Arial MT"/>
                <a:cs typeface="Arial MT"/>
              </a:rPr>
              <a:t>favor.</a:t>
            </a:r>
            <a:endParaRPr sz="1588">
              <a:latin typeface="Arial MT"/>
              <a:cs typeface="Arial MT"/>
            </a:endParaRPr>
          </a:p>
          <a:p>
            <a:pPr marL="313750" marR="4482" indent="-302545" algn="just">
              <a:spcBef>
                <a:spcPts val="380"/>
              </a:spcBef>
              <a:buChar char="•"/>
              <a:tabLst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En el caso de que se </a:t>
            </a:r>
            <a:r>
              <a:rPr sz="1588" spc="-9" dirty="0">
                <a:latin typeface="Arial MT"/>
                <a:cs typeface="Arial MT"/>
              </a:rPr>
              <a:t>realice </a:t>
            </a:r>
            <a:r>
              <a:rPr sz="1588" spc="-4" dirty="0">
                <a:latin typeface="Arial MT"/>
                <a:cs typeface="Arial MT"/>
              </a:rPr>
              <a:t>la compensación </a:t>
            </a:r>
            <a:r>
              <a:rPr sz="1588" dirty="0">
                <a:latin typeface="Arial MT"/>
                <a:cs typeface="Arial MT"/>
              </a:rPr>
              <a:t>y </a:t>
            </a:r>
            <a:r>
              <a:rPr sz="1588" spc="-13" dirty="0">
                <a:latin typeface="Arial MT"/>
                <a:cs typeface="Arial MT"/>
              </a:rPr>
              <a:t>resulte </a:t>
            </a:r>
            <a:r>
              <a:rPr sz="1588" spc="-4" dirty="0">
                <a:latin typeface="Arial MT"/>
                <a:cs typeface="Arial MT"/>
              </a:rPr>
              <a:t>un </a:t>
            </a:r>
            <a:r>
              <a:rPr sz="1588" spc="-9" dirty="0">
                <a:latin typeface="Arial MT"/>
                <a:cs typeface="Arial MT"/>
              </a:rPr>
              <a:t>remanente </a:t>
            </a:r>
            <a:r>
              <a:rPr sz="1588" spc="-4" dirty="0">
                <a:latin typeface="Arial MT"/>
                <a:cs typeface="Arial MT"/>
              </a:rPr>
              <a:t>del </a:t>
            </a:r>
            <a:r>
              <a:rPr sz="1588" spc="-432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saldo a </a:t>
            </a:r>
            <a:r>
              <a:rPr sz="1588" spc="-35" dirty="0">
                <a:latin typeface="Arial MT"/>
                <a:cs typeface="Arial MT"/>
              </a:rPr>
              <a:t>favor, </a:t>
            </a:r>
            <a:r>
              <a:rPr sz="1588" spc="-4" dirty="0">
                <a:latin typeface="Arial MT"/>
                <a:cs typeface="Arial MT"/>
              </a:rPr>
              <a:t>el </a:t>
            </a:r>
            <a:r>
              <a:rPr sz="1588" spc="-9" dirty="0">
                <a:latin typeface="Arial MT"/>
                <a:cs typeface="Arial MT"/>
              </a:rPr>
              <a:t>contribuyente podrá </a:t>
            </a:r>
            <a:r>
              <a:rPr sz="1588" spc="-4" dirty="0">
                <a:latin typeface="Arial MT"/>
                <a:cs typeface="Arial MT"/>
              </a:rPr>
              <a:t>solicitar su </a:t>
            </a:r>
            <a:r>
              <a:rPr sz="1588" spc="-9" dirty="0">
                <a:latin typeface="Arial MT"/>
                <a:cs typeface="Arial MT"/>
              </a:rPr>
              <a:t>devolución, siempre </a:t>
            </a:r>
            <a:r>
              <a:rPr sz="1588" spc="-4" dirty="0">
                <a:latin typeface="Arial MT"/>
                <a:cs typeface="Arial MT"/>
              </a:rPr>
              <a:t>que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sea </a:t>
            </a:r>
            <a:r>
              <a:rPr sz="1588" spc="-9" dirty="0">
                <a:latin typeface="Arial MT"/>
                <a:cs typeface="Arial MT"/>
              </a:rPr>
              <a:t>sobre </a:t>
            </a:r>
            <a:r>
              <a:rPr sz="1588" spc="-4" dirty="0">
                <a:latin typeface="Arial MT"/>
                <a:cs typeface="Arial MT"/>
              </a:rPr>
              <a:t>el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total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de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dicho</a:t>
            </a:r>
            <a:r>
              <a:rPr sz="1588" spc="-9" dirty="0">
                <a:latin typeface="Arial MT"/>
                <a:cs typeface="Arial MT"/>
              </a:rPr>
              <a:t> </a:t>
            </a:r>
            <a:r>
              <a:rPr sz="1588" spc="-13" dirty="0">
                <a:latin typeface="Arial MT"/>
                <a:cs typeface="Arial MT"/>
              </a:rPr>
              <a:t>remanente.</a:t>
            </a:r>
            <a:endParaRPr sz="1588">
              <a:latin typeface="Arial MT"/>
              <a:cs typeface="Arial MT"/>
            </a:endParaRPr>
          </a:p>
          <a:p>
            <a:pPr marL="313750" marR="4482" indent="-302545" algn="just">
              <a:spcBef>
                <a:spcPts val="380"/>
              </a:spcBef>
              <a:buChar char="•"/>
              <a:tabLst>
                <a:tab pos="313750" algn="l"/>
              </a:tabLst>
            </a:pPr>
            <a:r>
              <a:rPr sz="1588" spc="-4" dirty="0">
                <a:latin typeface="Arial MT"/>
                <a:cs typeface="Arial MT"/>
              </a:rPr>
              <a:t>Los saldos </a:t>
            </a:r>
            <a:r>
              <a:rPr sz="1588" spc="-13" dirty="0">
                <a:latin typeface="Arial MT"/>
                <a:cs typeface="Arial MT"/>
              </a:rPr>
              <a:t>cuya devolución </a:t>
            </a:r>
            <a:r>
              <a:rPr sz="1588" spc="-4" dirty="0">
                <a:latin typeface="Arial MT"/>
                <a:cs typeface="Arial MT"/>
              </a:rPr>
              <a:t>se </a:t>
            </a:r>
            <a:r>
              <a:rPr sz="1588" spc="-9" dirty="0">
                <a:latin typeface="Arial MT"/>
                <a:cs typeface="Arial MT"/>
              </a:rPr>
              <a:t>solicite </a:t>
            </a:r>
            <a:r>
              <a:rPr sz="1588" spc="-4" dirty="0">
                <a:latin typeface="Arial MT"/>
                <a:cs typeface="Arial MT"/>
              </a:rPr>
              <a:t>o sean </a:t>
            </a:r>
            <a:r>
              <a:rPr sz="1588" spc="-9" dirty="0">
                <a:latin typeface="Arial MT"/>
                <a:cs typeface="Arial MT"/>
              </a:rPr>
              <a:t>objeto </a:t>
            </a:r>
            <a:r>
              <a:rPr sz="1588" spc="-4" dirty="0">
                <a:latin typeface="Arial MT"/>
                <a:cs typeface="Arial MT"/>
              </a:rPr>
              <a:t>de compensación, </a:t>
            </a:r>
            <a:r>
              <a:rPr sz="1588" dirty="0">
                <a:latin typeface="Arial MT"/>
                <a:cs typeface="Arial MT"/>
              </a:rPr>
              <a:t> </a:t>
            </a:r>
            <a:r>
              <a:rPr sz="1588" spc="-4" dirty="0">
                <a:latin typeface="Arial MT"/>
                <a:cs typeface="Arial MT"/>
              </a:rPr>
              <a:t>no podrán</a:t>
            </a:r>
            <a:r>
              <a:rPr sz="1588" spc="-13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acreditarse </a:t>
            </a:r>
            <a:r>
              <a:rPr sz="1588" spc="-4" dirty="0">
                <a:latin typeface="Arial MT"/>
                <a:cs typeface="Arial MT"/>
              </a:rPr>
              <a:t>en declaraciones</a:t>
            </a:r>
            <a:r>
              <a:rPr sz="1588" spc="-18" dirty="0">
                <a:latin typeface="Arial MT"/>
                <a:cs typeface="Arial MT"/>
              </a:rPr>
              <a:t> </a:t>
            </a:r>
            <a:r>
              <a:rPr sz="1588" spc="-9" dirty="0">
                <a:latin typeface="Arial MT"/>
                <a:cs typeface="Arial MT"/>
              </a:rPr>
              <a:t>posteriores.</a:t>
            </a:r>
            <a:endParaRPr sz="1588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70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8058" y="621213"/>
            <a:ext cx="9278471" cy="932220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marL="1120" algn="ctr">
              <a:lnSpc>
                <a:spcPct val="100000"/>
              </a:lnSpc>
              <a:spcBef>
                <a:spcPts val="83"/>
              </a:spcBef>
            </a:pPr>
            <a:r>
              <a:rPr spc="-18" dirty="0"/>
              <a:t>SALDOS</a:t>
            </a:r>
            <a:r>
              <a:rPr spc="-158" dirty="0"/>
              <a:t> </a:t>
            </a:r>
            <a:r>
              <a:rPr spc="-4" dirty="0"/>
              <a:t>A</a:t>
            </a:r>
            <a:r>
              <a:rPr spc="-22" dirty="0"/>
              <a:t> </a:t>
            </a:r>
            <a:r>
              <a:rPr spc="-110" dirty="0"/>
              <a:t>FAVOR</a:t>
            </a:r>
          </a:p>
          <a:p>
            <a:pPr marL="1120" algn="ctr">
              <a:lnSpc>
                <a:spcPct val="100000"/>
              </a:lnSpc>
              <a:spcBef>
                <a:spcPts val="44"/>
              </a:spcBef>
            </a:pPr>
            <a:r>
              <a:rPr sz="1588" spc="-4" dirty="0"/>
              <a:t>(A</a:t>
            </a:r>
            <a:r>
              <a:rPr sz="1588" spc="-53" dirty="0"/>
              <a:t>R</a:t>
            </a:r>
            <a:r>
              <a:rPr sz="1588" spc="-194" dirty="0"/>
              <a:t>T</a:t>
            </a:r>
            <a:r>
              <a:rPr sz="1588" dirty="0"/>
              <a:t>.</a:t>
            </a:r>
            <a:r>
              <a:rPr sz="1588" spc="-97" dirty="0"/>
              <a:t> </a:t>
            </a:r>
            <a:r>
              <a:rPr sz="1588" spc="-4" dirty="0"/>
              <a:t>6</a:t>
            </a:r>
            <a:r>
              <a:rPr sz="1588" dirty="0"/>
              <a:t> LI</a:t>
            </a:r>
            <a:r>
              <a:rPr sz="1588" spc="-128" dirty="0"/>
              <a:t>V</a:t>
            </a:r>
            <a:r>
              <a:rPr sz="1588" dirty="0"/>
              <a:t>A)</a:t>
            </a:r>
            <a:endParaRPr sz="1588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9416" y="938256"/>
            <a:ext cx="4217997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13" dirty="0"/>
              <a:t>OBLIGACIONES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4" dirty="0"/>
              <a:t>3</a:t>
            </a:r>
            <a:r>
              <a:rPr sz="1411" dirty="0"/>
              <a:t>2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71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35805" y="1949036"/>
            <a:ext cx="6911787" cy="3380706"/>
          </a:xfrm>
          <a:prstGeom prst="rect">
            <a:avLst/>
          </a:prstGeom>
        </p:spPr>
        <p:txBody>
          <a:bodyPr vert="horz" wrap="square" lIns="0" tIns="118782" rIns="0" bIns="0" rtlCol="0">
            <a:spAutoFit/>
          </a:bodyPr>
          <a:lstStyle/>
          <a:p>
            <a:pPr marL="313190" indent="-302545">
              <a:spcBef>
                <a:spcPts val="935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2" dirty="0">
                <a:latin typeface="Arial MT"/>
                <a:cs typeface="Arial MT"/>
              </a:rPr>
              <a:t>Llevar </a:t>
            </a:r>
            <a:r>
              <a:rPr sz="1765" spc="-9" dirty="0">
                <a:latin typeface="Arial MT"/>
                <a:cs typeface="Arial MT"/>
              </a:rPr>
              <a:t>contabilidad.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84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Comisionistas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separar </a:t>
            </a:r>
            <a:r>
              <a:rPr sz="1765" spc="-4" dirty="0">
                <a:latin typeface="Arial MT"/>
                <a:cs typeface="Arial MT"/>
              </a:rPr>
              <a:t>su </a:t>
            </a:r>
            <a:r>
              <a:rPr sz="1765" spc="-9" dirty="0">
                <a:latin typeface="Arial MT"/>
                <a:cs typeface="Arial MT"/>
              </a:rPr>
              <a:t>contabilidad.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84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Expedir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entregar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comprobantes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fiscales.</a:t>
            </a:r>
            <a:endParaRPr sz="1765">
              <a:latin typeface="Arial MT"/>
              <a:cs typeface="Arial MT"/>
            </a:endParaRPr>
          </a:p>
          <a:p>
            <a:pPr marL="313190" marR="5042" indent="-302545">
              <a:lnSpc>
                <a:spcPct val="120000"/>
              </a:lnSpc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Si</a:t>
            </a:r>
            <a:r>
              <a:rPr sz="1765" spc="38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38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tienen</a:t>
            </a:r>
            <a:r>
              <a:rPr sz="1765" spc="383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varios</a:t>
            </a:r>
            <a:r>
              <a:rPr sz="1765" spc="37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establecimientos</a:t>
            </a:r>
            <a:r>
              <a:rPr sz="1765" spc="38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solo</a:t>
            </a:r>
            <a:r>
              <a:rPr sz="1765" spc="38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380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presenta</a:t>
            </a:r>
            <a:r>
              <a:rPr sz="1765" spc="36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una</a:t>
            </a:r>
            <a:r>
              <a:rPr sz="1765" spc="38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sola </a:t>
            </a:r>
            <a:r>
              <a:rPr sz="1765" spc="-48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declaración</a:t>
            </a:r>
            <a:r>
              <a:rPr sz="1765" spc="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 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domicilio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fiscal.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spcBef>
                <a:spcPts val="648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Conservar</a:t>
            </a:r>
            <a:r>
              <a:rPr sz="1765" spc="29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en</a:t>
            </a:r>
            <a:r>
              <a:rPr sz="1765" spc="29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cada</a:t>
            </a:r>
            <a:r>
              <a:rPr sz="1765" spc="29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establecimiento</a:t>
            </a:r>
            <a:r>
              <a:rPr sz="1765" spc="29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una</a:t>
            </a:r>
            <a:r>
              <a:rPr sz="1765" spc="29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copia</a:t>
            </a:r>
            <a:r>
              <a:rPr sz="1765" spc="29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30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29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declaración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 </a:t>
            </a:r>
            <a:r>
              <a:rPr sz="1765" spc="-22" dirty="0">
                <a:latin typeface="Arial MT"/>
                <a:cs typeface="Arial MT"/>
              </a:rPr>
              <a:t>pago.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424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Expedir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comprobante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fiscal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por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retenciones.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spcBef>
                <a:spcPts val="419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Informativa</a:t>
            </a:r>
            <a:r>
              <a:rPr sz="1765" spc="3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mensual</a:t>
            </a:r>
            <a:r>
              <a:rPr sz="1765" spc="33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326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retenciones,</a:t>
            </a:r>
            <a:r>
              <a:rPr sz="1765" spc="3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331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más</a:t>
            </a:r>
            <a:r>
              <a:rPr sz="1765" spc="322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tardar</a:t>
            </a:r>
            <a:r>
              <a:rPr sz="1765" spc="32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3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día</a:t>
            </a:r>
            <a:r>
              <a:rPr sz="1765" spc="331" dirty="0">
                <a:latin typeface="Arial MT"/>
                <a:cs typeface="Arial MT"/>
              </a:rPr>
              <a:t> </a:t>
            </a:r>
            <a:r>
              <a:rPr sz="1765" spc="-40" dirty="0">
                <a:latin typeface="Arial MT"/>
                <a:cs typeface="Arial MT"/>
              </a:rPr>
              <a:t>17</a:t>
            </a:r>
            <a:r>
              <a:rPr sz="1765" spc="3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mes</a:t>
            </a:r>
            <a:r>
              <a:rPr sz="1765" spc="-9" dirty="0">
                <a:latin typeface="Arial MT"/>
                <a:cs typeface="Arial MT"/>
              </a:rPr>
              <a:t> inmediato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posterior.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1184" y="2280172"/>
            <a:ext cx="6784601" cy="2296118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2" dirty="0">
                <a:latin typeface="Arial MT"/>
                <a:cs typeface="Arial MT"/>
              </a:rPr>
              <a:t>Presentar</a:t>
            </a:r>
            <a:r>
              <a:rPr sz="1765" spc="-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aviso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retenedor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aumento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obligaciones</a:t>
            </a:r>
            <a:r>
              <a:rPr sz="1765" spc="22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fiscales.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31"/>
              </a:spcBef>
              <a:buFont typeface="Arial MT"/>
              <a:buChar char="•"/>
            </a:pPr>
            <a:endParaRPr sz="2735">
              <a:latin typeface="Arial MT"/>
              <a:cs typeface="Arial MT"/>
            </a:endParaRPr>
          </a:p>
          <a:p>
            <a:pPr marL="313190" marR="6163" indent="-302545">
              <a:lnSpc>
                <a:spcPct val="110000"/>
              </a:lnSpc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Proporcionar</a:t>
            </a:r>
            <a:r>
              <a:rPr sz="1765" spc="13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13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información</a:t>
            </a:r>
            <a:r>
              <a:rPr sz="1765" spc="13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spc="12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spc="137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solicite</a:t>
            </a:r>
            <a:r>
              <a:rPr sz="1765" spc="13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en</a:t>
            </a:r>
            <a:r>
              <a:rPr sz="1765" spc="13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13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declaración</a:t>
            </a:r>
            <a:r>
              <a:rPr sz="1765" spc="137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ISR.</a:t>
            </a:r>
            <a:endParaRPr sz="1765">
              <a:latin typeface="Arial MT"/>
              <a:cs typeface="Arial MT"/>
            </a:endParaRPr>
          </a:p>
          <a:p>
            <a:pPr>
              <a:spcBef>
                <a:spcPts val="31"/>
              </a:spcBef>
              <a:buFont typeface="Arial MT"/>
              <a:buChar char="•"/>
            </a:pPr>
            <a:endParaRPr sz="2735">
              <a:latin typeface="Arial MT"/>
              <a:cs typeface="Arial MT"/>
            </a:endParaRPr>
          </a:p>
          <a:p>
            <a:pPr marL="313190" marR="4482" indent="-302545">
              <a:lnSpc>
                <a:spcPct val="110000"/>
              </a:lnSpc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Proporcionar</a:t>
            </a:r>
            <a:r>
              <a:rPr sz="1765" spc="20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mensualmente</a:t>
            </a:r>
            <a:r>
              <a:rPr sz="1765" spc="20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la</a:t>
            </a:r>
            <a:r>
              <a:rPr sz="1765" spc="202" dirty="0">
                <a:latin typeface="Arial MT"/>
                <a:cs typeface="Arial MT"/>
              </a:rPr>
              <a:t> </a:t>
            </a:r>
            <a:r>
              <a:rPr sz="1765" spc="-22" dirty="0">
                <a:latin typeface="Arial MT"/>
                <a:cs typeface="Arial MT"/>
              </a:rPr>
              <a:t>DIOT</a:t>
            </a:r>
            <a:r>
              <a:rPr sz="1765" spc="20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</a:t>
            </a:r>
            <a:r>
              <a:rPr sz="1765" spc="20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más</a:t>
            </a:r>
            <a:r>
              <a:rPr sz="1765" spc="208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tardar</a:t>
            </a:r>
            <a:r>
              <a:rPr sz="1765" spc="20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20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día</a:t>
            </a:r>
            <a:r>
              <a:rPr sz="1765" spc="202" dirty="0">
                <a:latin typeface="Arial MT"/>
                <a:cs typeface="Arial MT"/>
              </a:rPr>
              <a:t> </a:t>
            </a:r>
            <a:r>
              <a:rPr sz="1765" spc="-40" dirty="0">
                <a:latin typeface="Arial MT"/>
                <a:cs typeface="Arial MT"/>
              </a:rPr>
              <a:t>17</a:t>
            </a:r>
            <a:r>
              <a:rPr sz="1765" spc="20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del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mes</a:t>
            </a:r>
            <a:r>
              <a:rPr sz="1765" spc="-9" dirty="0">
                <a:latin typeface="Arial MT"/>
                <a:cs typeface="Arial MT"/>
              </a:rPr>
              <a:t> siguiente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 se </a:t>
            </a:r>
            <a:r>
              <a:rPr sz="1765" spc="-18" dirty="0">
                <a:latin typeface="Arial MT"/>
                <a:cs typeface="Arial MT"/>
              </a:rPr>
              <a:t>trate.</a:t>
            </a:r>
            <a:endParaRPr sz="1765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72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8058" y="724649"/>
            <a:ext cx="9278471" cy="725347"/>
          </a:xfrm>
          <a:prstGeom prst="rect">
            <a:avLst/>
          </a:prstGeom>
        </p:spPr>
        <p:txBody>
          <a:bodyPr vert="horz" wrap="square" lIns="0" tIns="86507" rIns="0" bIns="0" rtlCol="0" anchor="ctr">
            <a:spAutoFit/>
          </a:bodyPr>
          <a:lstStyle/>
          <a:p>
            <a:pPr marL="561" algn="ctr">
              <a:lnSpc>
                <a:spcPct val="100000"/>
              </a:lnSpc>
              <a:spcBef>
                <a:spcPts val="88"/>
              </a:spcBef>
            </a:pPr>
            <a:r>
              <a:rPr sz="2735" spc="-18" dirty="0"/>
              <a:t>OBLIGACIONES</a:t>
            </a:r>
            <a:endParaRPr sz="2735"/>
          </a:p>
          <a:p>
            <a:pPr marL="1120" algn="ctr">
              <a:lnSpc>
                <a:spcPct val="100000"/>
              </a:lnSpc>
              <a:spcBef>
                <a:spcPts val="48"/>
              </a:spcBef>
            </a:pPr>
            <a:r>
              <a:rPr sz="1411" spc="-4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4" dirty="0"/>
              <a:t>3</a:t>
            </a:r>
            <a:r>
              <a:rPr sz="1411" dirty="0"/>
              <a:t>2 </a:t>
            </a:r>
            <a:r>
              <a:rPr sz="1411" spc="-4" dirty="0"/>
              <a:t>LI</a:t>
            </a:r>
            <a:r>
              <a:rPr sz="1411" spc="-115" dirty="0"/>
              <a:t>V</a:t>
            </a:r>
            <a:r>
              <a:rPr sz="1411" spc="-4" dirty="0"/>
              <a:t>A</a:t>
            </a:r>
            <a:r>
              <a:rPr sz="1411" dirty="0"/>
              <a:t>)</a:t>
            </a:r>
            <a:endParaRPr sz="1411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151966"/>
              </p:ext>
            </p:extLst>
          </p:nvPr>
        </p:nvGraphicFramePr>
        <p:xfrm>
          <a:off x="1322000" y="844328"/>
          <a:ext cx="9547999" cy="51693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1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6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7917">
                <a:tc gridSpan="2">
                  <a:txBody>
                    <a:bodyPr/>
                    <a:lstStyle/>
                    <a:p>
                      <a:pPr marL="343789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C.</a:t>
                      </a:r>
                      <a:r>
                        <a:rPr sz="1100" spc="-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Criterios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 la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Ley</a:t>
                      </a:r>
                      <a:r>
                        <a:rPr sz="1100" spc="-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del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IVA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9525" indent="63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spc="114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contraprestación</a:t>
                      </a:r>
                      <a:r>
                        <a:rPr sz="1100" spc="1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pagada</a:t>
                      </a:r>
                      <a:r>
                        <a:rPr sz="1100" spc="1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con</a:t>
                      </a:r>
                      <a:r>
                        <a:rPr sz="1100" spc="1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acciones</a:t>
                      </a:r>
                      <a:r>
                        <a:rPr sz="1100" spc="12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o</a:t>
                      </a:r>
                      <a:r>
                        <a:rPr sz="1100" spc="1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partes</a:t>
                      </a:r>
                      <a:r>
                        <a:rPr sz="1100" spc="1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sociales</a:t>
                      </a:r>
                      <a:r>
                        <a:rPr sz="1100" spc="12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por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aportaciones</a:t>
                      </a:r>
                      <a:r>
                        <a:rPr sz="1100" spc="12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</a:t>
                      </a:r>
                      <a:r>
                        <a:rPr sz="1100" spc="114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especie</a:t>
                      </a:r>
                      <a:r>
                        <a:rPr sz="1100" spc="1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spc="1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sociedades</a:t>
                      </a:r>
                      <a:r>
                        <a:rPr sz="1100" spc="12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mercantiles,</a:t>
                      </a:r>
                      <a:r>
                        <a:rPr sz="1100" spc="1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se </a:t>
                      </a:r>
                      <a:r>
                        <a:rPr sz="1100" spc="-29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considera efectivamente</a:t>
                      </a:r>
                      <a:r>
                        <a:rPr sz="1100" spc="-2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cobrada con la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entrega</a:t>
                      </a:r>
                      <a:r>
                        <a:rPr sz="1100" spc="-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las mismas.</a:t>
                      </a:r>
                      <a:endParaRPr sz="1100" dirty="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2/IVA/N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Indemnización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por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cheque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no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pagado.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El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monto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misma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no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es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objeto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del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IVA.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18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3/IVA/N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Traslado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impuesto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una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tasa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incorrecta.</a:t>
                      </a:r>
                      <a:r>
                        <a:rPr sz="1100" spc="-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(Se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deroga)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918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4/IVA/N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Retenciones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del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IVA.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No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proceden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por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servicios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prestados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como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actividad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empresarial.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5/IVA/N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Servicios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mensajería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y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paquetería.</a:t>
                      </a:r>
                      <a:r>
                        <a:rPr sz="1100" spc="-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No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encuentran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sujetos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retención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del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IVA.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045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6/IVA/N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59951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Transmisión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deudas.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Momento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que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se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considera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efectivamente</a:t>
                      </a:r>
                      <a:r>
                        <a:rPr sz="1100" spc="-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cobrada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contraprestación y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pagado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el</a:t>
                      </a:r>
                      <a:r>
                        <a:rPr sz="1100" spc="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impuesto.</a:t>
                      </a:r>
                      <a:endParaRPr sz="1100" dirty="0">
                        <a:latin typeface="+mn-lt"/>
                        <a:cs typeface="Arial MT"/>
                      </a:endParaRPr>
                    </a:p>
                  </a:txBody>
                  <a:tcPr marL="0" marR="0" marT="59951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7/IVA/N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Enajenación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colmenas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polinizadoras.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8/IVA/N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Enajenación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 pieles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frescas.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9/IVA/N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Medicinas</a:t>
                      </a:r>
                      <a:r>
                        <a:rPr sz="1100" spc="-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-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patente.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018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10/IVA/N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59951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Suministro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medicamentos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como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parte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los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servicios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un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hospital.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Se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debe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considerar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tasa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general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del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IVA.</a:t>
                      </a:r>
                      <a:endParaRPr sz="1100" dirty="0">
                        <a:latin typeface="+mn-lt"/>
                        <a:cs typeface="Arial MT"/>
                      </a:endParaRPr>
                    </a:p>
                  </a:txBody>
                  <a:tcPr marL="0" marR="0" marT="59951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11/IVA/N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Productos destinados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alimentación.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12/IVA/N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Suplementos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alimenticios.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No</a:t>
                      </a:r>
                      <a:r>
                        <a:rPr sz="1100" spc="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consideran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como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productos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destinados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spc="33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alimentación.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13/IVA/N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Concepto de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leche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para efectos</a:t>
                      </a:r>
                      <a:r>
                        <a:rPr sz="1100" spc="-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del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IVA.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918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14/IVA/N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Alimentos</a:t>
                      </a:r>
                      <a:r>
                        <a:rPr sz="1100" spc="-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preparados.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15/IVA/N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Alimentos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preparados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para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su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consumo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el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lugar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su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enajenación.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16/IVA/N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Enajenación</a:t>
                      </a:r>
                      <a:r>
                        <a:rPr sz="1100" spc="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refacciones para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equipo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agrícola.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17/IVA/N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Equipos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integrados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invernaderos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hidropónicos.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18/IVA/N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Libros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contenidos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medios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electrónicos,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táctiles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o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auditivos.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Tratamiento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materia</a:t>
                      </a:r>
                      <a:r>
                        <a:rPr sz="1100" spc="32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IVA.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918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19/IVA/N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Cargos entre</a:t>
                      </a:r>
                      <a:r>
                        <a:rPr sz="1100" spc="-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líneas</a:t>
                      </a:r>
                      <a:r>
                        <a:rPr sz="1100" spc="-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aéreas.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20/IVA/N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Prestación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servicios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spc="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sociedades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dedicadas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actividades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agrícolas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y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ganaderas.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7917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21/IVA/N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Prestación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servicios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invernaderos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hidropónicos.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Aplicación</a:t>
                      </a:r>
                      <a:r>
                        <a:rPr sz="1100" spc="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tasa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del</a:t>
                      </a:r>
                      <a:r>
                        <a:rPr sz="1100" spc="1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0%.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22/IVA/N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1143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IVA</a:t>
                      </a:r>
                      <a:r>
                        <a:rPr sz="1100" spc="5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</a:t>
                      </a:r>
                      <a:r>
                        <a:rPr sz="1100" spc="5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importaciones</a:t>
                      </a:r>
                      <a:r>
                        <a:rPr sz="1100" spc="6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que</a:t>
                      </a:r>
                      <a:r>
                        <a:rPr sz="1100" spc="5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realice</a:t>
                      </a:r>
                      <a:r>
                        <a:rPr sz="1100" spc="5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spc="5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Federación,</a:t>
                      </a:r>
                      <a:r>
                        <a:rPr sz="1100" spc="5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los</a:t>
                      </a:r>
                      <a:r>
                        <a:rPr sz="1100" spc="5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Estados,</a:t>
                      </a:r>
                      <a:r>
                        <a:rPr sz="1100" spc="5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los</a:t>
                      </a:r>
                      <a:r>
                        <a:rPr sz="1100" spc="5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Municipios,</a:t>
                      </a:r>
                      <a:r>
                        <a:rPr sz="1100" spc="5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así</a:t>
                      </a:r>
                      <a:r>
                        <a:rPr sz="1100" spc="4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como</a:t>
                      </a:r>
                      <a:r>
                        <a:rPr sz="1100" spc="6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sus</a:t>
                      </a:r>
                      <a:r>
                        <a:rPr sz="1100" spc="5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organismos</a:t>
                      </a:r>
                      <a:r>
                        <a:rPr sz="1100" spc="6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descentralizados </a:t>
                      </a:r>
                      <a:r>
                        <a:rPr sz="1100" spc="-29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y las instituciones públicas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 seguridad social.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23/IVA/N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10160" indent="63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Proporción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acreditamiento.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Para</a:t>
                      </a:r>
                      <a:r>
                        <a:rPr sz="1100" spc="114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calcularla,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es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necesario</a:t>
                      </a:r>
                      <a:r>
                        <a:rPr sz="1100" spc="114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dividir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el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valor</a:t>
                      </a:r>
                      <a:r>
                        <a:rPr sz="1100" spc="114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las</a:t>
                      </a:r>
                      <a:r>
                        <a:rPr sz="1100" spc="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actividades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gravadas,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entre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el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las </a:t>
                      </a:r>
                      <a:r>
                        <a:rPr sz="1100" spc="-29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gravadas</a:t>
                      </a:r>
                      <a:r>
                        <a:rPr sz="1100" spc="-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y exentas,</a:t>
                      </a:r>
                      <a:r>
                        <a:rPr sz="1100" spc="-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sin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incluir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el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valor</a:t>
                      </a:r>
                      <a:r>
                        <a:rPr sz="1100" spc="-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las actividades no objeto.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24/IVA/N</a:t>
                      </a:r>
                      <a:endParaRPr sz="110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10160" indent="63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spc="-5" dirty="0">
                          <a:latin typeface="+mn-lt"/>
                          <a:cs typeface="Arial MT"/>
                        </a:rPr>
                        <a:t>Devolución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saldos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spc="9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favor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del</a:t>
                      </a:r>
                      <a:r>
                        <a:rPr sz="1100" spc="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IVA.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No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procede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devolución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del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remanente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</a:t>
                      </a:r>
                      <a:r>
                        <a:rPr sz="1100" spc="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un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saldo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spc="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favor,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si</a:t>
                      </a:r>
                      <a:r>
                        <a:rPr sz="1100" spc="10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previamente</a:t>
                      </a:r>
                      <a:r>
                        <a:rPr sz="1100" spc="1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se </a:t>
                      </a:r>
                      <a:r>
                        <a:rPr sz="1100" spc="-29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acreditó</a:t>
                      </a:r>
                      <a:r>
                        <a:rPr sz="1100" spc="-1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contra</a:t>
                      </a:r>
                      <a:r>
                        <a:rPr sz="1100" spc="-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un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pago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posterior</a:t>
                      </a:r>
                      <a:r>
                        <a:rPr sz="1100" spc="-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a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la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declaración</a:t>
                      </a:r>
                      <a:r>
                        <a:rPr sz="11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en la</a:t>
                      </a:r>
                      <a:r>
                        <a:rPr sz="1100" spc="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100" spc="-5" dirty="0">
                          <a:latin typeface="+mn-lt"/>
                          <a:cs typeface="Arial MT"/>
                        </a:rPr>
                        <a:t>que se determinó.</a:t>
                      </a:r>
                      <a:endParaRPr sz="1100" dirty="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7289" y="114576"/>
            <a:ext cx="3319743" cy="554349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</a:pPr>
            <a:r>
              <a:rPr sz="2118" spc="-9" dirty="0"/>
              <a:t>CRITERIOS</a:t>
            </a:r>
            <a:r>
              <a:rPr sz="2118" spc="-53" dirty="0"/>
              <a:t> </a:t>
            </a:r>
            <a:r>
              <a:rPr sz="2118" spc="-40" dirty="0"/>
              <a:t>NORMATIVOS</a:t>
            </a:r>
            <a:endParaRPr sz="2118" dirty="0"/>
          </a:p>
          <a:p>
            <a:pPr algn="ctr">
              <a:lnSpc>
                <a:spcPct val="100000"/>
              </a:lnSpc>
              <a:spcBef>
                <a:spcPts val="22"/>
              </a:spcBef>
            </a:pPr>
            <a:r>
              <a:rPr sz="1411" spc="-18" dirty="0"/>
              <a:t>(ANEXO</a:t>
            </a:r>
            <a:r>
              <a:rPr sz="1411" spc="-27" dirty="0"/>
              <a:t> </a:t>
            </a:r>
            <a:r>
              <a:rPr sz="1411" dirty="0"/>
              <a:t>7</a:t>
            </a:r>
            <a:r>
              <a:rPr sz="1411" spc="-13" dirty="0"/>
              <a:t> </a:t>
            </a:r>
            <a:r>
              <a:rPr sz="1411" spc="-4" dirty="0"/>
              <a:t>RMF</a:t>
            </a:r>
            <a:r>
              <a:rPr sz="1411" spc="-13" dirty="0"/>
              <a:t> </a:t>
            </a:r>
            <a:r>
              <a:rPr sz="1411" spc="-40" dirty="0"/>
              <a:t>2018)</a:t>
            </a:r>
            <a:endParaRPr sz="1411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1266167" y="6096347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73</a:t>
            </a:fld>
            <a:endParaRPr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4046"/>
              </p:ext>
            </p:extLst>
          </p:nvPr>
        </p:nvGraphicFramePr>
        <p:xfrm>
          <a:off x="1612179" y="1268507"/>
          <a:ext cx="9543499" cy="4320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4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8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900">
                <a:tc gridSpan="2">
                  <a:txBody>
                    <a:bodyPr/>
                    <a:lstStyle/>
                    <a:p>
                      <a:pPr marL="3373120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C.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Criterios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 la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Ley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IVA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6">
                <a:tc>
                  <a:txBody>
                    <a:bodyPr/>
                    <a:lstStyle/>
                    <a:p>
                      <a:pPr marL="17145">
                        <a:lnSpc>
                          <a:spcPts val="1315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25/IVA/N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681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15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Compensación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IVA.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Casos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procede.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681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19">
                <a:tc>
                  <a:txBody>
                    <a:bodyPr/>
                    <a:lstStyle/>
                    <a:p>
                      <a:pPr marL="17145">
                        <a:lnSpc>
                          <a:spcPts val="1315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26/IVA/N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12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15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Reembolsos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reintegros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especie. Constituyen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enajenación.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12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92">
                <a:tc>
                  <a:txBody>
                    <a:bodyPr/>
                    <a:lstStyle/>
                    <a:p>
                      <a:pPr marL="17145">
                        <a:lnSpc>
                          <a:spcPts val="131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27/IVA/N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2241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1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Enajenación</a:t>
                      </a:r>
                      <a:r>
                        <a:rPr sz="10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piedra, arena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tierra.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son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bienes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inmuebles.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2241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713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28/IVA/N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28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10795" indent="6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Enajenación</a:t>
                      </a:r>
                      <a:r>
                        <a:rPr sz="10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casa</a:t>
                      </a:r>
                      <a:r>
                        <a:rPr sz="10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habitación.</a:t>
                      </a:r>
                      <a:r>
                        <a:rPr sz="10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0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disposición</a:t>
                      </a:r>
                      <a:r>
                        <a:rPr sz="10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10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establece</a:t>
                      </a:r>
                      <a:r>
                        <a:rPr sz="10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que</a:t>
                      </a:r>
                      <a:r>
                        <a:rPr sz="10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10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se</a:t>
                      </a:r>
                      <a:r>
                        <a:rPr sz="10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pagará</a:t>
                      </a:r>
                      <a:r>
                        <a:rPr sz="10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0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IVA</a:t>
                      </a:r>
                      <a:r>
                        <a:rPr sz="10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10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abarca</a:t>
                      </a:r>
                      <a:r>
                        <a:rPr sz="10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0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servicios</a:t>
                      </a:r>
                      <a:r>
                        <a:rPr sz="10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parciales </a:t>
                      </a:r>
                      <a:r>
                        <a:rPr sz="10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su construcción.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28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019">
                <a:tc>
                  <a:txBody>
                    <a:bodyPr/>
                    <a:lstStyle/>
                    <a:p>
                      <a:pPr marL="17145">
                        <a:lnSpc>
                          <a:spcPts val="1315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29/IVA/N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12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15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Exención.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Comisiones</a:t>
                      </a:r>
                      <a:r>
                        <a:rPr sz="10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por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otorgamiento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créditos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hipotecarios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vivienda.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12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13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30/IVA/N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84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10795" indent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Comisiones</a:t>
                      </a:r>
                      <a:r>
                        <a:rPr sz="100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agentes</a:t>
                      </a:r>
                      <a:r>
                        <a:rPr sz="1000" spc="25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seguros.</a:t>
                      </a:r>
                      <a:r>
                        <a:rPr sz="100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100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se</a:t>
                      </a:r>
                      <a:r>
                        <a:rPr sz="100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ubican</a:t>
                      </a:r>
                      <a:r>
                        <a:rPr sz="100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00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000" spc="25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supuesto</a:t>
                      </a:r>
                      <a:r>
                        <a:rPr sz="100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exención</a:t>
                      </a:r>
                      <a:r>
                        <a:rPr sz="1000" spc="25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2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IVA</a:t>
                      </a:r>
                      <a:r>
                        <a:rPr sz="100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las</a:t>
                      </a:r>
                      <a:r>
                        <a:rPr sz="1000" spc="25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contraprestaciones</a:t>
                      </a:r>
                      <a:r>
                        <a:rPr sz="100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 </a:t>
                      </a:r>
                      <a:r>
                        <a:rPr sz="10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personas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morales que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no tengan el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carácter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 agentes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 seguros.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84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356">
                <a:tc>
                  <a:txBody>
                    <a:bodyPr/>
                    <a:lstStyle/>
                    <a:p>
                      <a:pPr marL="17145">
                        <a:lnSpc>
                          <a:spcPts val="1315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31/IVA/N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681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15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Intereses</a:t>
                      </a:r>
                      <a:r>
                        <a:rPr sz="10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moratorios.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681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6">
                <a:tc>
                  <a:txBody>
                    <a:bodyPr/>
                    <a:lstStyle/>
                    <a:p>
                      <a:pPr marL="17145">
                        <a:lnSpc>
                          <a:spcPts val="1315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32/IVA/N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681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15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Intereses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financiamientos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actos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gravados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tasa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0%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exentos.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681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6">
                <a:tc>
                  <a:txBody>
                    <a:bodyPr/>
                    <a:lstStyle/>
                    <a:p>
                      <a:pPr marL="1714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33/IVA/N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12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Propinas.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forman parte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base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gravable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IVA.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12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6">
                <a:tc>
                  <a:txBody>
                    <a:bodyPr/>
                    <a:lstStyle/>
                    <a:p>
                      <a:pPr marL="17145">
                        <a:lnSpc>
                          <a:spcPts val="1315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34/IVA/N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681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15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IVA.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Base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impuesto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por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prestación del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servicio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emisión</a:t>
                      </a:r>
                      <a:r>
                        <a:rPr sz="10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vales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monederos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electrónicos.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681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713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35/IVA/N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84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88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Impuesto</a:t>
                      </a:r>
                      <a:r>
                        <a:rPr sz="100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por</a:t>
                      </a:r>
                      <a:r>
                        <a:rPr sz="100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00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importación</a:t>
                      </a:r>
                      <a:r>
                        <a:rPr sz="10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servicios</a:t>
                      </a:r>
                      <a:r>
                        <a:rPr sz="1000" spc="1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prestados</a:t>
                      </a:r>
                      <a:r>
                        <a:rPr sz="10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00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territorio</a:t>
                      </a:r>
                      <a:r>
                        <a:rPr sz="100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nacional</a:t>
                      </a:r>
                      <a:r>
                        <a:rPr sz="10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por</a:t>
                      </a:r>
                      <a:r>
                        <a:rPr sz="100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residentes</a:t>
                      </a:r>
                      <a:r>
                        <a:rPr sz="100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00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0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extranjero.</a:t>
                      </a:r>
                      <a:r>
                        <a:rPr sz="100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Se</a:t>
                      </a:r>
                      <a:r>
                        <a:rPr sz="100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causa </a:t>
                      </a:r>
                      <a:r>
                        <a:rPr sz="10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cuando se dé la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prestación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 servicio.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84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 marL="17145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36/IVA/N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12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IVA.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exenta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importación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mercancías gravadas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tasa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0%.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12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356">
                <a:tc>
                  <a:txBody>
                    <a:bodyPr/>
                    <a:lstStyle/>
                    <a:p>
                      <a:pPr marL="17145">
                        <a:lnSpc>
                          <a:spcPts val="1315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37/IVA/N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681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15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Disposición</a:t>
                      </a:r>
                      <a:r>
                        <a:rPr sz="10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aplicable</a:t>
                      </a:r>
                      <a:r>
                        <a:rPr sz="10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determinar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las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importaciones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oro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por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las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cuales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se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pagará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IVA.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681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713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38/IVA/N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84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88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Pago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acreditamiento</a:t>
                      </a:r>
                      <a:r>
                        <a:rPr sz="100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IVA</a:t>
                      </a:r>
                      <a:r>
                        <a:rPr sz="100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por</a:t>
                      </a:r>
                      <a:r>
                        <a:rPr sz="100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importaciones,</a:t>
                      </a:r>
                      <a:r>
                        <a:rPr sz="100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cuando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las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actividades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importador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estén</a:t>
                      </a:r>
                      <a:r>
                        <a:rPr sz="100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gravadas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00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tasa</a:t>
                      </a:r>
                      <a:r>
                        <a:rPr sz="100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 </a:t>
                      </a:r>
                      <a:r>
                        <a:rPr sz="10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0%.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84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713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39/IVA/N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28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10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Tasa</a:t>
                      </a:r>
                      <a:r>
                        <a:rPr sz="10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0%</a:t>
                      </a:r>
                      <a:r>
                        <a:rPr sz="10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IVA.</a:t>
                      </a:r>
                      <a:r>
                        <a:rPr sz="10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Resulta</a:t>
                      </a:r>
                      <a:r>
                        <a:rPr sz="100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aplicable</a:t>
                      </a:r>
                      <a:r>
                        <a:rPr sz="10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0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10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se</a:t>
                      </a:r>
                      <a:r>
                        <a:rPr sz="10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pagará</a:t>
                      </a:r>
                      <a:r>
                        <a:rPr sz="10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0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IEPS,</a:t>
                      </a:r>
                      <a:r>
                        <a:rPr sz="10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cuando</a:t>
                      </a:r>
                      <a:r>
                        <a:rPr sz="100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las</a:t>
                      </a:r>
                      <a:r>
                        <a:rPr sz="100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mercancías</a:t>
                      </a:r>
                      <a:r>
                        <a:rPr sz="10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nacionales</a:t>
                      </a:r>
                      <a:r>
                        <a:rPr sz="100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sean</a:t>
                      </a:r>
                      <a:r>
                        <a:rPr sz="100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destinadas</a:t>
                      </a:r>
                      <a:r>
                        <a:rPr sz="10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al </a:t>
                      </a:r>
                      <a:r>
                        <a:rPr sz="10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régimen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depósito fiscal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para su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exposición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venta en las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tiendas denominadas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“Duty Free”.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284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019">
                <a:tc>
                  <a:txBody>
                    <a:bodyPr/>
                    <a:lstStyle/>
                    <a:p>
                      <a:pPr marL="17145">
                        <a:lnSpc>
                          <a:spcPts val="1315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40/IVA/N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12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315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Seguros. Vehículos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residentes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extranjero que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ingresan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temporalmente al</a:t>
                      </a:r>
                      <a:r>
                        <a:rPr sz="10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país.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12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81404"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41/IVA/N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4008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 marR="9525" indent="635" algn="just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00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</a:t>
                      </a:r>
                      <a:r>
                        <a:rPr sz="100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enajenación</a:t>
                      </a:r>
                      <a:r>
                        <a:rPr sz="100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1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Artículos</a:t>
                      </a:r>
                      <a:r>
                        <a:rPr sz="100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puestos</a:t>
                      </a:r>
                      <a:r>
                        <a:rPr sz="10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0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bordo</a:t>
                      </a:r>
                      <a:r>
                        <a:rPr sz="100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aeronaves.</a:t>
                      </a:r>
                      <a:r>
                        <a:rPr sz="10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Aplicación</a:t>
                      </a:r>
                      <a:r>
                        <a:rPr sz="100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del</a:t>
                      </a:r>
                      <a:r>
                        <a:rPr sz="100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Convenio</a:t>
                      </a:r>
                      <a:r>
                        <a:rPr sz="100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sobre</a:t>
                      </a:r>
                      <a:r>
                        <a:rPr sz="100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Transportes</a:t>
                      </a:r>
                      <a:r>
                        <a:rPr sz="100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Aéreos </a:t>
                      </a:r>
                      <a:r>
                        <a:rPr sz="10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entre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Gobierno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Estados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Unidos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Mexicanos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Gobierno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Estados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Unidos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América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otros </a:t>
                      </a:r>
                      <a:r>
                        <a:rPr sz="1000" spc="-2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equivalentes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14008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0377">
                <a:tc gridSpan="2">
                  <a:txBody>
                    <a:bodyPr/>
                    <a:lstStyle/>
                    <a:p>
                      <a:pPr marL="954405" marR="9525" indent="-9372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000" spc="-5" dirty="0">
                          <a:latin typeface="Arial MT"/>
                          <a:cs typeface="Arial MT"/>
                        </a:rPr>
                        <a:t>42/IVA/IEPS/N</a:t>
                      </a:r>
                      <a:r>
                        <a:rPr sz="1000" spc="-1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Impuestos</a:t>
                      </a:r>
                      <a:r>
                        <a:rPr sz="1000" spc="1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trasladados.</a:t>
                      </a:r>
                      <a:r>
                        <a:rPr sz="100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Cuando</a:t>
                      </a:r>
                      <a:r>
                        <a:rPr sz="100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00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contribuyente</a:t>
                      </a:r>
                      <a:r>
                        <a:rPr sz="100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los</a:t>
                      </a:r>
                      <a:r>
                        <a:rPr sz="100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pague</a:t>
                      </a:r>
                      <a:r>
                        <a:rPr sz="100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sin</a:t>
                      </a:r>
                      <a:r>
                        <a:rPr sz="100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haber</a:t>
                      </a:r>
                      <a:r>
                        <a:rPr sz="100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realizado</a:t>
                      </a:r>
                      <a:r>
                        <a:rPr sz="100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00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cargo</a:t>
                      </a:r>
                      <a:r>
                        <a:rPr sz="100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00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cobro</a:t>
                      </a:r>
                      <a:r>
                        <a:rPr sz="100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correspondiente</a:t>
                      </a:r>
                      <a:r>
                        <a:rPr sz="1000" spc="1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al </a:t>
                      </a:r>
                      <a:r>
                        <a:rPr sz="1000" spc="-2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sujeto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económico,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podrá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obtener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beneficios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legales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sin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las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exclusiones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aplicables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dichos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5" dirty="0">
                          <a:latin typeface="Arial MT"/>
                          <a:cs typeface="Arial MT"/>
                        </a:rPr>
                        <a:t>impuestos.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72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1336507" y="6054144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74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4038" y="376815"/>
            <a:ext cx="3869391" cy="588396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ts val="2788"/>
              </a:lnSpc>
              <a:spcBef>
                <a:spcPts val="88"/>
              </a:spcBef>
            </a:pPr>
            <a:r>
              <a:rPr sz="2471" spc="-9" dirty="0"/>
              <a:t>CRITERIOS</a:t>
            </a:r>
            <a:r>
              <a:rPr sz="2471" spc="-66" dirty="0"/>
              <a:t> </a:t>
            </a:r>
            <a:r>
              <a:rPr sz="2471" spc="-44" dirty="0"/>
              <a:t>NORMATIVOS</a:t>
            </a:r>
            <a:endParaRPr sz="2471"/>
          </a:p>
          <a:p>
            <a:pPr algn="ctr">
              <a:lnSpc>
                <a:spcPts val="1729"/>
              </a:lnSpc>
            </a:pPr>
            <a:r>
              <a:rPr sz="1588" spc="-18" dirty="0"/>
              <a:t>(ANEXO</a:t>
            </a:r>
            <a:r>
              <a:rPr sz="1588" spc="-22" dirty="0"/>
              <a:t> </a:t>
            </a:r>
            <a:r>
              <a:rPr sz="1588" spc="-4" dirty="0"/>
              <a:t>7</a:t>
            </a:r>
            <a:r>
              <a:rPr sz="1588" spc="-13" dirty="0"/>
              <a:t> </a:t>
            </a:r>
            <a:r>
              <a:rPr sz="1588" dirty="0"/>
              <a:t>RMF</a:t>
            </a:r>
            <a:r>
              <a:rPr sz="1588" spc="-18" dirty="0"/>
              <a:t> </a:t>
            </a:r>
            <a:r>
              <a:rPr sz="1588" spc="-40" dirty="0"/>
              <a:t>2018)</a:t>
            </a:r>
            <a:endParaRPr sz="1588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7357" y="597155"/>
            <a:ext cx="3947833" cy="581600"/>
          </a:xfrm>
          <a:prstGeom prst="rect">
            <a:avLst/>
          </a:prstGeom>
        </p:spPr>
        <p:txBody>
          <a:bodyPr vert="horz" wrap="square" lIns="0" tIns="11206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8"/>
              </a:spcBef>
            </a:pPr>
            <a:r>
              <a:rPr sz="2118" spc="-9" dirty="0"/>
              <a:t>CRITERIOS</a:t>
            </a:r>
            <a:r>
              <a:rPr sz="2118" spc="-27" dirty="0"/>
              <a:t> </a:t>
            </a:r>
            <a:r>
              <a:rPr sz="2118" spc="-4" dirty="0"/>
              <a:t>NO</a:t>
            </a:r>
            <a:r>
              <a:rPr sz="2118" spc="-133" dirty="0"/>
              <a:t> </a:t>
            </a:r>
            <a:r>
              <a:rPr sz="2118" spc="-35" dirty="0"/>
              <a:t>VINCULATIVOS</a:t>
            </a:r>
            <a:endParaRPr sz="2118"/>
          </a:p>
          <a:p>
            <a:pPr marL="561" algn="ctr">
              <a:lnSpc>
                <a:spcPct val="100000"/>
              </a:lnSpc>
              <a:spcBef>
                <a:spcPts val="13"/>
              </a:spcBef>
            </a:pPr>
            <a:r>
              <a:rPr sz="1588" spc="-18" dirty="0"/>
              <a:t>(ANEXO</a:t>
            </a:r>
            <a:r>
              <a:rPr sz="1588" spc="-22" dirty="0"/>
              <a:t> </a:t>
            </a:r>
            <a:r>
              <a:rPr sz="1588" spc="-4" dirty="0"/>
              <a:t>3</a:t>
            </a:r>
            <a:r>
              <a:rPr sz="1588" spc="-13" dirty="0"/>
              <a:t> </a:t>
            </a:r>
            <a:r>
              <a:rPr sz="1588" dirty="0"/>
              <a:t>RMF</a:t>
            </a:r>
            <a:r>
              <a:rPr sz="1588" spc="-18" dirty="0"/>
              <a:t> </a:t>
            </a:r>
            <a:r>
              <a:rPr sz="1588" spc="-40" dirty="0"/>
              <a:t>2018)</a:t>
            </a:r>
            <a:endParaRPr sz="1588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75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367363"/>
              </p:ext>
            </p:extLst>
          </p:nvPr>
        </p:nvGraphicFramePr>
        <p:xfrm>
          <a:off x="2361079" y="1395805"/>
          <a:ext cx="7275419" cy="4355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75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9955">
                <a:tc>
                  <a:txBody>
                    <a:bodyPr/>
                    <a:lstStyle/>
                    <a:p>
                      <a:pPr marL="292735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0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.</a:t>
                      </a:r>
                      <a:r>
                        <a:rPr sz="1400" spc="-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C</a:t>
                      </a:r>
                      <a:r>
                        <a:rPr sz="1400" spc="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io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s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 d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 l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 L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y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 I</a:t>
                      </a:r>
                      <a:r>
                        <a:rPr sz="1400" spc="-13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4146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95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1/IVA/NV</a:t>
                      </a:r>
                      <a:r>
                        <a:rPr sz="14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Alimentos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preparados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14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su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 consumo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en el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lugar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su enajenación.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4146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95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2/IVA/NV</a:t>
                      </a:r>
                      <a:r>
                        <a:rPr sz="14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Alimentos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preparados.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4146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91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3/IVA/NV</a:t>
                      </a:r>
                      <a:r>
                        <a:rPr sz="140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Servicio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Roaming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Internacional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o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Global.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4146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85">
                <a:tc>
                  <a:txBody>
                    <a:bodyPr/>
                    <a:lstStyle/>
                    <a:p>
                      <a:pPr marL="982980" marR="36830" indent="-937894">
                        <a:lnSpc>
                          <a:spcPct val="100000"/>
                        </a:lnSpc>
                        <a:spcBef>
                          <a:spcPts val="550"/>
                        </a:spcBef>
                        <a:tabLst>
                          <a:tab pos="2084070" algn="l"/>
                          <a:tab pos="2470150" algn="l"/>
                          <a:tab pos="3427095" algn="l"/>
                          <a:tab pos="3812540" algn="l"/>
                          <a:tab pos="4716145" algn="l"/>
                          <a:tab pos="5631180" algn="l"/>
                          <a:tab pos="5904230" algn="l"/>
                          <a:tab pos="6607809" algn="l"/>
                          <a:tab pos="6992620" algn="l"/>
                          <a:tab pos="7311390" algn="l"/>
                          <a:tab pos="7973695" algn="l"/>
                        </a:tabLst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4/I</a:t>
                      </a:r>
                      <a:r>
                        <a:rPr sz="1400" spc="-13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A/N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V </a:t>
                      </a:r>
                      <a:r>
                        <a:rPr lang="es-MX"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95" dirty="0" err="1">
                          <a:latin typeface="Arial MT"/>
                          <a:cs typeface="Arial MT"/>
                        </a:rPr>
                        <a:t>P</a:t>
                      </a:r>
                      <a:r>
                        <a:rPr sz="1400" spc="-30" dirty="0" err="1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 err="1">
                          <a:latin typeface="Arial MT"/>
                          <a:cs typeface="Arial MT"/>
                        </a:rPr>
                        <a:t>es</a:t>
                      </a:r>
                      <a:r>
                        <a:rPr sz="1400" spc="-20" dirty="0" err="1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 err="1">
                          <a:latin typeface="Arial MT"/>
                          <a:cs typeface="Arial MT"/>
                        </a:rPr>
                        <a:t>ació</a:t>
                      </a:r>
                      <a:r>
                        <a:rPr sz="1400" dirty="0" err="1">
                          <a:latin typeface="Arial MT"/>
                          <a:cs typeface="Arial MT"/>
                        </a:rPr>
                        <a:t>n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e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se</a:t>
                      </a:r>
                      <a:r>
                        <a:rPr sz="1400" spc="45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icio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s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n	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er</a:t>
                      </a:r>
                      <a:r>
                        <a:rPr sz="1400" spc="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o</a:t>
                      </a:r>
                      <a:r>
                        <a:rPr sz="1400" spc="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o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naciona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l	a	t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400" spc="-4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é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s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e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	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f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igu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	de 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comisionista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mercantil.</a:t>
                      </a:r>
                      <a:endParaRPr sz="1400" dirty="0">
                        <a:latin typeface="Arial MT"/>
                        <a:cs typeface="Arial MT"/>
                      </a:endParaRPr>
                    </a:p>
                  </a:txBody>
                  <a:tcPr marL="0" marR="0" marT="6163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95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5/IVA/NV</a:t>
                      </a:r>
                      <a:r>
                        <a:rPr sz="14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Enajenación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efectos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salvados.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4146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894">
                <a:tc>
                  <a:txBody>
                    <a:bodyPr/>
                    <a:lstStyle/>
                    <a:p>
                      <a:pPr marL="982980" marR="37465" indent="-93789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6/IVA/NV</a:t>
                      </a:r>
                      <a:r>
                        <a:rPr sz="140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Retención</a:t>
                      </a:r>
                      <a:r>
                        <a:rPr sz="1400" spc="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140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residentes</a:t>
                      </a:r>
                      <a:r>
                        <a:rPr sz="140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40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el</a:t>
                      </a:r>
                      <a:r>
                        <a:rPr sz="140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extranjero</a:t>
                      </a:r>
                      <a:r>
                        <a:rPr sz="1400" spc="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sin</a:t>
                      </a:r>
                      <a:r>
                        <a:rPr sz="1400" spc="2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establecimiento</a:t>
                      </a:r>
                      <a:r>
                        <a:rPr sz="1400" spc="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permanente</a:t>
                      </a:r>
                      <a:r>
                        <a:rPr sz="1400" spc="2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en</a:t>
                      </a:r>
                      <a:r>
                        <a:rPr sz="1400" spc="2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el </a:t>
                      </a:r>
                      <a:r>
                        <a:rPr sz="14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país.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2857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468">
                <a:tc>
                  <a:txBody>
                    <a:bodyPr/>
                    <a:lstStyle/>
                    <a:p>
                      <a:pPr marL="982980" marR="37465" indent="-937894">
                        <a:lnSpc>
                          <a:spcPct val="100000"/>
                        </a:lnSpc>
                        <a:spcBef>
                          <a:spcPts val="905"/>
                        </a:spcBef>
                        <a:tabLst>
                          <a:tab pos="1427480" algn="l"/>
                          <a:tab pos="1787525" algn="l"/>
                          <a:tab pos="3212465" algn="l"/>
                          <a:tab pos="3862070" algn="l"/>
                          <a:tab pos="4334510" algn="l"/>
                          <a:tab pos="4930140" algn="l"/>
                          <a:tab pos="5289550" algn="l"/>
                          <a:tab pos="5582285" algn="l"/>
                          <a:tab pos="6221095" algn="l"/>
                          <a:tab pos="7634605" algn="l"/>
                        </a:tabLst>
                      </a:pPr>
                      <a:r>
                        <a:rPr sz="1400" spc="-5" dirty="0">
                          <a:latin typeface="Arial MT"/>
                          <a:cs typeface="Arial MT"/>
                        </a:rPr>
                        <a:t>7/I</a:t>
                      </a:r>
                      <a:r>
                        <a:rPr sz="1400" spc="-13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A/N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V </a:t>
                      </a:r>
                      <a:r>
                        <a:rPr sz="14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</a:t>
                      </a:r>
                      <a:r>
                        <a:rPr sz="1400" spc="-130" dirty="0">
                          <a:latin typeface="Arial MT"/>
                          <a:cs typeface="Arial MT"/>
                        </a:rPr>
                        <a:t>V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n	t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anspo</a:t>
                      </a:r>
                      <a:r>
                        <a:rPr sz="1400" spc="7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ació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n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aé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qu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e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inici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n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l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f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anj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a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f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on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t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1400" spc="2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iza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. </a:t>
                      </a:r>
                      <a:r>
                        <a:rPr sz="14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N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o	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puede 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considerarse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como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prestado</a:t>
                      </a:r>
                      <a:r>
                        <a:rPr sz="14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solamente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 el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25%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del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servicio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0141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6803">
                <a:tc>
                  <a:txBody>
                    <a:bodyPr/>
                    <a:lstStyle/>
                    <a:p>
                      <a:pPr marL="982980" marR="38735" indent="-937894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8/IVA/NV</a:t>
                      </a:r>
                      <a:r>
                        <a:rPr sz="14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30" dirty="0">
                          <a:latin typeface="Arial MT"/>
                          <a:cs typeface="Arial MT"/>
                        </a:rPr>
                        <a:t>Traslado</a:t>
                      </a:r>
                      <a:r>
                        <a:rPr sz="1400" spc="1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indebido</a:t>
                      </a:r>
                      <a:r>
                        <a:rPr sz="14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40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35" dirty="0">
                          <a:latin typeface="Arial MT"/>
                          <a:cs typeface="Arial MT"/>
                        </a:rPr>
                        <a:t>IVA.</a:t>
                      </a:r>
                      <a:r>
                        <a:rPr sz="140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20" dirty="0">
                          <a:latin typeface="Arial MT"/>
                          <a:cs typeface="Arial MT"/>
                        </a:rPr>
                        <a:t>Transporte</a:t>
                      </a:r>
                      <a:r>
                        <a:rPr sz="140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14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bienes</a:t>
                      </a:r>
                      <a:r>
                        <a:rPr sz="1400" spc="20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14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corresponde</a:t>
                      </a:r>
                      <a:r>
                        <a:rPr sz="1400" spc="1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al</a:t>
                      </a:r>
                      <a:r>
                        <a:rPr sz="14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servicio</a:t>
                      </a:r>
                      <a:r>
                        <a:rPr sz="1400" spc="1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1400" spc="-4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cosecha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dirty="0">
                          <a:latin typeface="Arial MT"/>
                          <a:cs typeface="Arial MT"/>
                        </a:rPr>
                        <a:t>y </a:t>
                      </a:r>
                      <a:r>
                        <a:rPr sz="1400" spc="-10" dirty="0">
                          <a:latin typeface="Arial MT"/>
                          <a:cs typeface="Arial MT"/>
                        </a:rPr>
                        <a:t>recolección.</a:t>
                      </a:r>
                      <a:endParaRPr sz="1400">
                        <a:latin typeface="Arial MT"/>
                        <a:cs typeface="Arial MT"/>
                      </a:endParaRPr>
                    </a:p>
                  </a:txBody>
                  <a:tcPr marL="0" marR="0" marT="101973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291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20" dirty="0">
                          <a:latin typeface="Arial MT"/>
                          <a:cs typeface="Arial MT"/>
                        </a:rPr>
                        <a:t>9/IVA/NV</a:t>
                      </a:r>
                      <a:r>
                        <a:rPr sz="140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400" spc="-15" dirty="0">
                          <a:latin typeface="Arial MT"/>
                          <a:cs typeface="Arial MT"/>
                        </a:rPr>
                        <a:t>Acreditamiento</a:t>
                      </a:r>
                      <a:r>
                        <a:rPr sz="1400" spc="-5" dirty="0">
                          <a:latin typeface="Arial MT"/>
                          <a:cs typeface="Arial MT"/>
                        </a:rPr>
                        <a:t> indebido de </a:t>
                      </a:r>
                      <a:r>
                        <a:rPr sz="1400" spc="-40" dirty="0">
                          <a:latin typeface="Arial MT"/>
                          <a:cs typeface="Arial MT"/>
                        </a:rPr>
                        <a:t>IVA.</a:t>
                      </a:r>
                      <a:endParaRPr sz="1400" dirty="0">
                        <a:latin typeface="Arial MT"/>
                        <a:cs typeface="Arial MT"/>
                      </a:endParaRPr>
                    </a:p>
                  </a:txBody>
                  <a:tcPr marL="0" marR="0" marT="40901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 bwMode="auto">
          <a:xfrm>
            <a:off x="1912937" y="734188"/>
            <a:ext cx="8622541" cy="553409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s-MX" sz="8000" b="1" dirty="0">
                <a:ln w="5000" cmpd="sng">
                  <a:solidFill>
                    <a:schemeClr val="tx1">
                      <a:lumMod val="9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¡GRACIAS! </a:t>
            </a:r>
          </a:p>
        </p:txBody>
      </p:sp>
    </p:spTree>
    <p:extLst>
      <p:ext uri="{BB962C8B-B14F-4D97-AF65-F5344CB8AC3E}">
        <p14:creationId xmlns:p14="http://schemas.microsoft.com/office/powerpoint/2010/main" val="131550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8723" y="880049"/>
            <a:ext cx="6180484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27" dirty="0"/>
              <a:t>BASE</a:t>
            </a:r>
            <a:r>
              <a:rPr spc="-9" dirty="0"/>
              <a:t> </a:t>
            </a:r>
            <a:r>
              <a:rPr spc="-4" dirty="0"/>
              <a:t>EN </a:t>
            </a:r>
            <a:r>
              <a:rPr spc="-13" dirty="0"/>
              <a:t>ENAJENACIÓN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411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62" dirty="0"/>
              <a:t>1</a:t>
            </a:r>
            <a:r>
              <a:rPr sz="1411" dirty="0"/>
              <a:t>2</a:t>
            </a:r>
            <a:r>
              <a:rPr sz="1411" spc="-4" dirty="0"/>
              <a:t> </a:t>
            </a:r>
            <a:r>
              <a:rPr sz="1411" dirty="0"/>
              <a:t>LI</a:t>
            </a:r>
            <a:r>
              <a:rPr sz="1411" spc="-115" dirty="0"/>
              <a:t>V</a:t>
            </a:r>
            <a:r>
              <a:rPr sz="1411" dirty="0"/>
              <a:t>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99004" y="2116792"/>
            <a:ext cx="5805768" cy="3350638"/>
          </a:xfrm>
          <a:prstGeom prst="rect">
            <a:avLst/>
          </a:prstGeom>
        </p:spPr>
        <p:txBody>
          <a:bodyPr vert="horz" wrap="square" lIns="0" tIns="10645" rIns="0" bIns="0" rtlCol="0">
            <a:spAutoFit/>
          </a:bodyPr>
          <a:lstStyle/>
          <a:p>
            <a:pPr marL="313190" indent="-302545">
              <a:spcBef>
                <a:spcPts val="83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7" dirty="0">
                <a:latin typeface="Arial MT"/>
                <a:cs typeface="Arial MT"/>
              </a:rPr>
              <a:t>Precio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contraprestación.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Impuestos.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Derechos.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Intereses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normales</a:t>
            </a:r>
            <a:r>
              <a:rPr sz="1765" spc="-4" dirty="0">
                <a:latin typeface="Arial MT"/>
                <a:cs typeface="Arial MT"/>
              </a:rPr>
              <a:t> o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moratorios.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2" dirty="0">
                <a:latin typeface="Arial MT"/>
                <a:cs typeface="Arial MT"/>
              </a:rPr>
              <a:t>Penas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convencionales.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  <a:tab pos="1397307" algn="l"/>
              </a:tabLst>
            </a:pPr>
            <a:r>
              <a:rPr sz="1765" spc="-9" dirty="0">
                <a:latin typeface="Arial MT"/>
                <a:cs typeface="Arial MT"/>
              </a:rPr>
              <a:t>Cualquier	</a:t>
            </a:r>
            <a:r>
              <a:rPr sz="1765" spc="-13" dirty="0">
                <a:latin typeface="Arial MT"/>
                <a:cs typeface="Arial MT"/>
              </a:rPr>
              <a:t>otro</a:t>
            </a:r>
            <a:r>
              <a:rPr sz="1765" spc="-48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concepto.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31" dirty="0">
                <a:latin typeface="Arial MT"/>
                <a:cs typeface="Arial MT"/>
              </a:rPr>
              <a:t>Tratándose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permuta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se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considera</a:t>
            </a:r>
            <a:r>
              <a:rPr sz="1765" spc="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valor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27" dirty="0">
                <a:latin typeface="Arial MT"/>
                <a:cs typeface="Arial MT"/>
              </a:rPr>
              <a:t>avalúo.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1275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el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valor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13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mercado.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8764" y="772683"/>
            <a:ext cx="6520725" cy="917792"/>
          </a:xfrm>
          <a:prstGeom prst="rect">
            <a:avLst/>
          </a:prstGeom>
        </p:spPr>
        <p:txBody>
          <a:bodyPr vert="horz" wrap="square" lIns="0" tIns="1064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83"/>
              </a:spcBef>
            </a:pPr>
            <a:r>
              <a:rPr spc="-27" dirty="0"/>
              <a:t>BASE </a:t>
            </a:r>
            <a:r>
              <a:rPr spc="-4" dirty="0"/>
              <a:t>EN</a:t>
            </a:r>
            <a:r>
              <a:rPr spc="-27" dirty="0"/>
              <a:t> </a:t>
            </a:r>
            <a:r>
              <a:rPr spc="-18" dirty="0"/>
              <a:t>SERVICIOS</a:t>
            </a:r>
          </a:p>
          <a:p>
            <a:pPr algn="ctr">
              <a:lnSpc>
                <a:spcPct val="100000"/>
              </a:lnSpc>
              <a:spcBef>
                <a:spcPts val="53"/>
              </a:spcBef>
            </a:pPr>
            <a:r>
              <a:rPr sz="1411" dirty="0"/>
              <a:t>(A</a:t>
            </a:r>
            <a:r>
              <a:rPr sz="1411" spc="-44" dirty="0"/>
              <a:t>R</a:t>
            </a:r>
            <a:r>
              <a:rPr sz="1411" spc="-172" dirty="0"/>
              <a:t>T</a:t>
            </a:r>
            <a:r>
              <a:rPr sz="1411" dirty="0"/>
              <a:t>.</a:t>
            </a:r>
            <a:r>
              <a:rPr sz="1411" spc="-83" dirty="0"/>
              <a:t> </a:t>
            </a:r>
            <a:r>
              <a:rPr sz="1411" spc="-62" dirty="0"/>
              <a:t>1</a:t>
            </a:r>
            <a:r>
              <a:rPr sz="1411" dirty="0"/>
              <a:t>8</a:t>
            </a:r>
            <a:r>
              <a:rPr sz="1411" spc="-4" dirty="0"/>
              <a:t> </a:t>
            </a:r>
            <a:r>
              <a:rPr sz="1411" dirty="0"/>
              <a:t>LI</a:t>
            </a:r>
            <a:r>
              <a:rPr sz="1411" spc="-115" dirty="0"/>
              <a:t>V</a:t>
            </a:r>
            <a:r>
              <a:rPr sz="1411" dirty="0"/>
              <a:t>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66697" y="5800926"/>
            <a:ext cx="27596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MX"/>
            </a:defPPr>
            <a:lvl1pPr marL="0" algn="l" defTabSz="762701" rtl="0" eaLnBrk="1" latinLnBrk="0" hangingPunct="1">
              <a:defRPr sz="1001" b="0" i="0" kern="1200">
                <a:solidFill>
                  <a:schemeClr val="tx1"/>
                </a:solidFill>
                <a:latin typeface="Arial MT"/>
                <a:ea typeface="+mn-ea"/>
                <a:cs typeface="Arial MT"/>
              </a:defRPr>
            </a:lvl1pPr>
            <a:lvl2pPr marL="38135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701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05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5402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675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8103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945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0804" algn="l" defTabSz="762701" rtl="0" eaLnBrk="1" latinLnBrk="0" hangingPunct="1">
              <a:defRPr sz="15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79">
              <a:lnSpc>
                <a:spcPts val="1189"/>
              </a:lnSpc>
            </a:pPr>
            <a:fld id="{81D60167-4931-47E6-BA6A-407CBD079E47}" type="slidenum">
              <a:rPr lang="es-MX" smtClean="0"/>
              <a:pPr marL="31779">
                <a:lnSpc>
                  <a:spcPts val="1189"/>
                </a:lnSpc>
              </a:pPr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573768" y="1887151"/>
            <a:ext cx="7074272" cy="3778537"/>
          </a:xfrm>
          <a:prstGeom prst="rect">
            <a:avLst/>
          </a:prstGeom>
        </p:spPr>
        <p:txBody>
          <a:bodyPr vert="horz" wrap="square" lIns="0" tIns="91887" rIns="0" bIns="0" rtlCol="0">
            <a:spAutoFit/>
          </a:bodyPr>
          <a:lstStyle/>
          <a:p>
            <a:pPr marL="313190" indent="-302545">
              <a:spcBef>
                <a:spcPts val="722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7" dirty="0">
                <a:latin typeface="Arial MT"/>
                <a:cs typeface="Arial MT"/>
              </a:rPr>
              <a:t>Precio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o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contraprestación.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Impuestos.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Derechos.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Viáticos.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40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Gastos</a:t>
            </a:r>
            <a:r>
              <a:rPr sz="1765" spc="-18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spc="-9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toda clase.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Reembolsos.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3" dirty="0">
                <a:latin typeface="Arial MT"/>
                <a:cs typeface="Arial MT"/>
              </a:rPr>
              <a:t>Intereses</a:t>
            </a:r>
            <a:r>
              <a:rPr sz="1765" spc="-27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normales</a:t>
            </a:r>
            <a:r>
              <a:rPr sz="1765" spc="-4" dirty="0">
                <a:latin typeface="Arial MT"/>
                <a:cs typeface="Arial MT"/>
              </a:rPr>
              <a:t> o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moratorios.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22" dirty="0">
                <a:latin typeface="Arial MT"/>
                <a:cs typeface="Arial MT"/>
              </a:rPr>
              <a:t>Penas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convencionales.</a:t>
            </a:r>
            <a:endParaRPr sz="1765">
              <a:latin typeface="Arial MT"/>
              <a:cs typeface="Arial MT"/>
            </a:endParaRPr>
          </a:p>
          <a:p>
            <a:pPr marL="313190" indent="-302545">
              <a:spcBef>
                <a:spcPts val="636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9" dirty="0">
                <a:latin typeface="Arial MT"/>
                <a:cs typeface="Arial MT"/>
              </a:rPr>
              <a:t>Cualquier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otro</a:t>
            </a:r>
            <a:r>
              <a:rPr sz="1765" spc="-22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concepto.</a:t>
            </a:r>
            <a:endParaRPr sz="1765">
              <a:latin typeface="Arial MT"/>
              <a:cs typeface="Arial MT"/>
            </a:endParaRPr>
          </a:p>
          <a:p>
            <a:pPr marL="313190" marR="4482" indent="-302545">
              <a:lnSpc>
                <a:spcPct val="110000"/>
              </a:lnSpc>
              <a:spcBef>
                <a:spcPts val="427"/>
              </a:spcBef>
              <a:buChar char="•"/>
              <a:tabLst>
                <a:tab pos="313190" algn="l"/>
                <a:tab pos="313750" algn="l"/>
              </a:tabLst>
            </a:pPr>
            <a:r>
              <a:rPr sz="1765" spc="-18" dirty="0">
                <a:latin typeface="Arial MT"/>
                <a:cs typeface="Arial MT"/>
              </a:rPr>
              <a:t>Pagos</a:t>
            </a:r>
            <a:r>
              <a:rPr sz="1765" spc="115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y</a:t>
            </a:r>
            <a:r>
              <a:rPr sz="1765" spc="101" dirty="0">
                <a:latin typeface="Arial MT"/>
                <a:cs typeface="Arial MT"/>
              </a:rPr>
              <a:t> </a:t>
            </a:r>
            <a:r>
              <a:rPr sz="1765" dirty="0">
                <a:latin typeface="Arial MT"/>
                <a:cs typeface="Arial MT"/>
              </a:rPr>
              <a:t>aportaciones</a:t>
            </a:r>
            <a:r>
              <a:rPr sz="1765" spc="10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al</a:t>
            </a:r>
            <a:r>
              <a:rPr sz="1765" spc="11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capital</a:t>
            </a:r>
            <a:r>
              <a:rPr sz="1765" spc="115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para</a:t>
            </a:r>
            <a:r>
              <a:rPr sz="1765" spc="110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absorber</a:t>
            </a:r>
            <a:r>
              <a:rPr sz="1765" spc="106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pérdidas,</a:t>
            </a:r>
            <a:r>
              <a:rPr sz="1765" spc="101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tratándose </a:t>
            </a:r>
            <a:r>
              <a:rPr sz="1765" spc="-476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de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3" dirty="0">
                <a:latin typeface="Arial MT"/>
                <a:cs typeface="Arial MT"/>
              </a:rPr>
              <a:t>personas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morales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que</a:t>
            </a:r>
            <a:r>
              <a:rPr sz="1765" dirty="0">
                <a:latin typeface="Arial MT"/>
                <a:cs typeface="Arial MT"/>
              </a:rPr>
              <a:t> </a:t>
            </a:r>
            <a:r>
              <a:rPr sz="1765" spc="-18" dirty="0">
                <a:latin typeface="Arial MT"/>
                <a:cs typeface="Arial MT"/>
              </a:rPr>
              <a:t>presten</a:t>
            </a:r>
            <a:r>
              <a:rPr sz="1765" dirty="0">
                <a:latin typeface="Arial MT"/>
                <a:cs typeface="Arial MT"/>
              </a:rPr>
              <a:t> servicios</a:t>
            </a:r>
            <a:r>
              <a:rPr sz="1765" spc="13" dirty="0">
                <a:latin typeface="Arial MT"/>
                <a:cs typeface="Arial MT"/>
              </a:rPr>
              <a:t> </a:t>
            </a:r>
            <a:r>
              <a:rPr sz="1765" spc="-4" dirty="0">
                <a:latin typeface="Arial MT"/>
                <a:cs typeface="Arial MT"/>
              </a:rPr>
              <a:t>a sus</a:t>
            </a:r>
            <a:r>
              <a:rPr sz="1765" spc="4" dirty="0">
                <a:latin typeface="Arial MT"/>
                <a:cs typeface="Arial MT"/>
              </a:rPr>
              <a:t> </a:t>
            </a:r>
            <a:r>
              <a:rPr sz="1765" spc="-9" dirty="0">
                <a:latin typeface="Arial MT"/>
                <a:cs typeface="Arial MT"/>
              </a:rPr>
              <a:t>socios.</a:t>
            </a:r>
            <a:endParaRPr sz="1765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5523</Words>
  <Application>Microsoft Office PowerPoint</Application>
  <PresentationFormat>Panorámica</PresentationFormat>
  <Paragraphs>853</Paragraphs>
  <Slides>76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76</vt:i4>
      </vt:variant>
    </vt:vector>
  </HeadingPairs>
  <TitlesOfParts>
    <vt:vector size="84" baseType="lpstr">
      <vt:lpstr>Arial</vt:lpstr>
      <vt:lpstr>Arial MT</vt:lpstr>
      <vt:lpstr>Arial Narrow</vt:lpstr>
      <vt:lpstr>Calibri</vt:lpstr>
      <vt:lpstr>Calibri Light</vt:lpstr>
      <vt:lpstr>Tahoma</vt:lpstr>
      <vt:lpstr>Times New Roman</vt:lpstr>
      <vt:lpstr>Tema de Office</vt:lpstr>
      <vt:lpstr>IVA. DISPOSICIONES GENERALES</vt:lpstr>
      <vt:lpstr>FUNDAMENTO CONSTITUCIONAL</vt:lpstr>
      <vt:lpstr>SUJETOS (ART. 1 LIVA)</vt:lpstr>
      <vt:lpstr>SUJETO ECONÓMICO</vt:lpstr>
      <vt:lpstr>EL CONTRIBUYENTE</vt:lpstr>
      <vt:lpstr>OBJETO (ART. 1 LIVA)</vt:lpstr>
      <vt:lpstr>BASE</vt:lpstr>
      <vt:lpstr>BASE EN ENAJENACIÓN (ART. 12 LIVA)</vt:lpstr>
      <vt:lpstr>BASE EN SERVICIOS (ART. 18 LIVA)</vt:lpstr>
      <vt:lpstr>BASE EN USO O GOCE (ART. 23 LIVA)</vt:lpstr>
      <vt:lpstr>BASE EN IMPORTACIÓN (ART. 27 LIVA)</vt:lpstr>
      <vt:lpstr>TASAS</vt:lpstr>
      <vt:lpstr>TASA 0% (ART. 2-A LIVA)</vt:lpstr>
      <vt:lpstr>TASA 0%</vt:lpstr>
      <vt:lpstr>TASA 0% (ART. 2-A LIVA)</vt:lpstr>
      <vt:lpstr>TASA 0% (ART. 2-A LIVA)</vt:lpstr>
      <vt:lpstr>TASA 0% (ART. 2-A LIVA)</vt:lpstr>
      <vt:lpstr>TASA 0% (ART. 2-A LIVA)</vt:lpstr>
      <vt:lpstr>ALIMENTOS PREPARADOS</vt:lpstr>
      <vt:lpstr>TASA 0% (ART. 2-A LIVA)</vt:lpstr>
      <vt:lpstr>TASA 0%</vt:lpstr>
      <vt:lpstr>EXENTOS EN ENAJENACIÓN (ART. 9 LIVA)</vt:lpstr>
      <vt:lpstr>EXENTOS EN ENAJENACIÓN (ART. 9 LIVA)</vt:lpstr>
      <vt:lpstr>EXENTOS EN PRESTACIÓN DE SERVICIOS (ART. 15 LIVA)</vt:lpstr>
      <vt:lpstr>EXENTOS EN PRESTACIÓN DE SERVICIOS</vt:lpstr>
      <vt:lpstr>EXENTOS EN PRESTACIÓN DE SERVICIOS ( ART. 15 LIVA )</vt:lpstr>
      <vt:lpstr>EXENTOS EN PRESTACIÓN DE SERVICIOS</vt:lpstr>
      <vt:lpstr>EXENTOS EN PRESTACIÓN DE SERVICIOS (ART. 15 LIVA)</vt:lpstr>
      <vt:lpstr>EXENTOS EN USO O GOCE TEMPORAL (ART. 20 LIVA)</vt:lpstr>
      <vt:lpstr>EXENTOS EN IMPORTACIONES (ART. 25 LIVA)</vt:lpstr>
      <vt:lpstr>EXENTOS EN IMPORTACIONES (ART. 25 LIVA)</vt:lpstr>
      <vt:lpstr>CASOS PRÁCTICOS</vt:lpstr>
      <vt:lpstr>CASOS PRÁCTICOS</vt:lpstr>
      <vt:lpstr>DETERMINACIÓN DEL IMPUESTO (ART. 1 LIVA)</vt:lpstr>
      <vt:lpstr>TRASLACIÓN (ART. 1 LIVA)</vt:lpstr>
      <vt:lpstr>ACREDITAMIENTO (ART. 4 LIVA)</vt:lpstr>
      <vt:lpstr>REQUISITOS DEL ACREDITAMIENTO (ART. 5 LIVA)</vt:lpstr>
      <vt:lpstr>REQUISITOS DEL ACREDITAMIENTO (ART. 5 LIVA)</vt:lpstr>
      <vt:lpstr>EFECTIVAMENTE COBRADAS (ART. 1-B LIVA)</vt:lpstr>
      <vt:lpstr>PROCEDIMIENTO PARA EL ACREDITAMIENTO (ART. 5 LIVA)</vt:lpstr>
      <vt:lpstr>AJUSTE AL ACREDITAMIENTO</vt:lpstr>
      <vt:lpstr>PROCEDIMIENTO PARA EL AJUSTE (ART. 5-A LIVA)</vt:lpstr>
      <vt:lpstr>PROCEDIMIENTO PARA EL AJUSTE (ART. 5-A LIVA)</vt:lpstr>
      <vt:lpstr>OPCIÓN DE ACREDITAMIENTO (ART. 5-B LIVA)</vt:lpstr>
      <vt:lpstr>OPCIÓN DE ACREDITAMIENTO (ART. 5-B LIVA)</vt:lpstr>
      <vt:lpstr>CAMBIO DE FACTOR (ART. 22-A RLISR)</vt:lpstr>
      <vt:lpstr>CONCEPTOS QUE NO SE INCLUYEN (ART. 5-C LIVA)</vt:lpstr>
      <vt:lpstr>PAGO DEL IMPUESTO (ART. 5-D LIVA)</vt:lpstr>
      <vt:lpstr>RETENEDORES (ART. 1-A LIVA)</vt:lpstr>
      <vt:lpstr>RETENEDORES (ART. 1-A LIVA)</vt:lpstr>
      <vt:lpstr>ENAJENACIÓN</vt:lpstr>
      <vt:lpstr>ENAJENACIÓN (ART. 8 LIVA)</vt:lpstr>
      <vt:lpstr>NO SE CONSIDERA ENAJENACIÓN (ART. 8 LIVA)</vt:lpstr>
      <vt:lpstr>ENAJENACIÓN EN TERRITORIO NACIONAL (ART. 10 LIVA)</vt:lpstr>
      <vt:lpstr>MOMENTO DE CAUSACIÓN (ART. 11 LIVA)</vt:lpstr>
      <vt:lpstr>PRESTACIÓN DE SERVICIOS (ART. 14 LIVA)</vt:lpstr>
      <vt:lpstr>NO SE CONSIDERA PRESTACIÓN DE SERVICIO (ART. 14 LIVA)</vt:lpstr>
      <vt:lpstr>SERVICIOS EN TERRITORIO NACIONAL (ART. 16 LIVA)</vt:lpstr>
      <vt:lpstr>MOMENTO DE CAUSACIÓN (ART. 17 LIVA)</vt:lpstr>
      <vt:lpstr>USO O GOCE TEMPORAL DE BIENES (ART. 19 LIVA)</vt:lpstr>
      <vt:lpstr>USO O GOCE TEMPORAL EN TERRITORIO NACIONAL (ART. 21 LIVA)</vt:lpstr>
      <vt:lpstr>MOMENTO DE CAUSACIÓN ( ART. 22 LIVA )</vt:lpstr>
      <vt:lpstr>IMPORTACIÓN (ART. 24 LIVA)</vt:lpstr>
      <vt:lpstr>MOMENTO DE CAUSACIÓN (ART. 17 LIVA)</vt:lpstr>
      <vt:lpstr>PAGO DEL IMPUESTO (ART. 28 LIVA)</vt:lpstr>
      <vt:lpstr>EXPORTACIÓN (ART. 29 LIVA)</vt:lpstr>
      <vt:lpstr>EXPORTACIÓN</vt:lpstr>
      <vt:lpstr>EXPORTACIÓN (ART. 29 LIVA)</vt:lpstr>
      <vt:lpstr>SALDOS A FAVOR (ART. 6 LIVA)</vt:lpstr>
      <vt:lpstr>SALDOS A FAVOR (ART. 6 LIVA)</vt:lpstr>
      <vt:lpstr>OBLIGACIONES (ART. 32 LIVA)</vt:lpstr>
      <vt:lpstr>OBLIGACIONES (ART. 32 LIVA)</vt:lpstr>
      <vt:lpstr>CRITERIOS NORMATIVOS (ANEXO 7 RMF 2018)</vt:lpstr>
      <vt:lpstr>CRITERIOS NORMATIVOS (ANEXO 7 RMF 2018)</vt:lpstr>
      <vt:lpstr>CRITERIOS NO VINCULATIVOS (ANEXO 3 RMF 2018)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Esau Perez Emunive</dc:creator>
  <cp:lastModifiedBy>User</cp:lastModifiedBy>
  <cp:revision>8</cp:revision>
  <dcterms:created xsi:type="dcterms:W3CDTF">2021-12-12T03:43:28Z</dcterms:created>
  <dcterms:modified xsi:type="dcterms:W3CDTF">2023-08-21T22:52:50Z</dcterms:modified>
</cp:coreProperties>
</file>