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3" r:id="rId2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0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068F543-B200-47D5-BDE9-15E1A18150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0798368-1326-4B7F-ABBA-E06EEE7D72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AB76C-3764-4550-90D4-7EDD727B95BB}" type="datetimeFigureOut">
              <a:rPr lang="es-MX" smtClean="0"/>
              <a:t>22/11/2023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DD3D9A-1B7D-4A03-B8A0-162EC3D778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FF19F9-BEC1-4E89-879B-A8C55E3282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788F8-0AC0-49B4-B5A3-C4C736CFCD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030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92CA3-3B6E-405C-9B1E-86161224D183}" type="datetimeFigureOut">
              <a:rPr lang="es-MX" smtClean="0"/>
              <a:t>22/11/2023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C2D95-B241-4369-9FEC-75A2B442D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53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63C68-84BE-47A9-BFA6-6F6030518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D0D546-7BE0-4C73-B34B-BA1097D3F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F6C91-AE3C-42D5-99F6-13418A537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16C2-23D4-4EB7-914F-68B95D607D2E}" type="datetime1">
              <a:rPr lang="es-MX" smtClean="0"/>
              <a:t>22/11/2023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568E67-3B87-4647-BBD9-37BAD7788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3368EB-BA68-4AFC-9A3F-1E9619F3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2EEA7F-B61C-46C7-AD4D-8B664C782DF5}"/>
              </a:ext>
            </a:extLst>
          </p:cNvPr>
          <p:cNvGrpSpPr/>
          <p:nvPr userDrawn="1"/>
        </p:nvGrpSpPr>
        <p:grpSpPr>
          <a:xfrm>
            <a:off x="-1" y="1"/>
            <a:ext cx="11990731" cy="6857998"/>
            <a:chOff x="-1" y="1"/>
            <a:chExt cx="11990731" cy="6857998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93A0599-3A99-47E8-BA40-330DE1CA5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37" y="197357"/>
              <a:ext cx="1709890" cy="744752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170E8C5-083D-4E61-BDFC-743C49299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2765" y="6377001"/>
              <a:ext cx="1022099" cy="440196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61C77E7-EF18-4CDE-9628-9151818A6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631" y="6464187"/>
              <a:ext cx="1022099" cy="236795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692E30F-9ECA-44BE-8F26-BEDB8F458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808143" y="808145"/>
              <a:ext cx="1869441" cy="253153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9E8811C-05C1-4762-A8AC-3199FEC50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8" b="49045"/>
            <a:stretch/>
          </p:blipFill>
          <p:spPr>
            <a:xfrm>
              <a:off x="-1" y="5975608"/>
              <a:ext cx="9522691" cy="882391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0FE331FF-A89A-4202-BBF7-8B23A87EB096}"/>
                </a:ext>
              </a:extLst>
            </p:cNvPr>
            <p:cNvSpPr txBox="1"/>
            <p:nvPr/>
          </p:nvSpPr>
          <p:spPr>
            <a:xfrm>
              <a:off x="36947" y="6563699"/>
              <a:ext cx="26323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>
                  <a:solidFill>
                    <a:schemeClr val="bg1"/>
                  </a:solidFill>
                </a:rPr>
                <a:t>www.esifiscal.com.mx</a:t>
              </a:r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A1BC63FA-A017-4D12-9780-3D5409714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42174" y="1301943"/>
              <a:ext cx="9026457" cy="3917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986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5A058-A375-4DF7-A5FA-3B542A789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1D6306-1875-496F-BA71-14C25A04A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5D919C-17DE-4004-B8DC-5BBD5148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0353-6295-4A04-8292-DE1B996A370D}" type="datetime1">
              <a:rPr lang="es-MX" smtClean="0"/>
              <a:t>22/11/2023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0CF3EF-32F9-4658-9DC5-6A7FD14A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F2EDA1-17C2-4ED2-A8D7-114DD5BC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48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BDC8EF-FE6C-42B6-B704-603E0901C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704FAD-1386-4AFC-B723-8CB3EE50E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9DB64-BFD8-466A-BD37-F06A21554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89FE-1C38-4608-BA6C-ED69DC08E3FB}" type="datetime1">
              <a:rPr lang="es-MX" smtClean="0"/>
              <a:t>22/11/2023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5E2543-7730-4C2D-AC0B-D6CAD1A2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4A2C38-429B-42D3-BB1B-A21F9B1D2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468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FDFCB-88EA-4D71-83F7-43339D9B1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A97A0E-C320-49FB-9BF4-D42911393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05A7EB-46C0-43BA-BC68-6ADB34B5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8204-A791-4CDC-A7BA-BA017B986FE3}" type="datetime1">
              <a:rPr lang="es-MX" smtClean="0"/>
              <a:t>22/11/2023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A91C5F-A7AA-4E2E-AE9B-20E6F5C13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3400CA-8489-4365-8980-3687E463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4E0710E-2E91-40D4-BA70-22950BC91A66}"/>
              </a:ext>
            </a:extLst>
          </p:cNvPr>
          <p:cNvGrpSpPr/>
          <p:nvPr userDrawn="1"/>
        </p:nvGrpSpPr>
        <p:grpSpPr>
          <a:xfrm>
            <a:off x="-1" y="1"/>
            <a:ext cx="11990731" cy="6857998"/>
            <a:chOff x="-1" y="1"/>
            <a:chExt cx="11990731" cy="6857998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BD6151-0D79-4593-B564-14E67EB1F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37" y="197357"/>
              <a:ext cx="1709890" cy="744752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01B022A-15A4-4B03-8EA9-796DB57BC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2765" y="6377001"/>
              <a:ext cx="1022099" cy="440196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90DD9974-7489-4EF8-A67E-D99020E7C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631" y="6464187"/>
              <a:ext cx="1022099" cy="236795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FA39A4E7-ADA6-4B10-82CF-D9C900AFA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808143" y="808145"/>
              <a:ext cx="1869441" cy="253153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075A82E8-A2DD-4FD9-80C1-0D36F8FAC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8" b="49045"/>
            <a:stretch/>
          </p:blipFill>
          <p:spPr>
            <a:xfrm>
              <a:off x="-1" y="5975608"/>
              <a:ext cx="9522691" cy="882391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08B7D494-E9D6-427E-BE48-36022910E934}"/>
                </a:ext>
              </a:extLst>
            </p:cNvPr>
            <p:cNvSpPr txBox="1"/>
            <p:nvPr/>
          </p:nvSpPr>
          <p:spPr>
            <a:xfrm>
              <a:off x="36947" y="6563699"/>
              <a:ext cx="26323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>
                  <a:solidFill>
                    <a:schemeClr val="bg1"/>
                  </a:solidFill>
                </a:rPr>
                <a:t>www.esifiscal.com.mx</a:t>
              </a:r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6F00A074-997A-4DD4-8857-DA555E7FA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42174" y="1301943"/>
              <a:ext cx="9026457" cy="3917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532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875AE-CAF5-40BB-8CA2-ECB6E96F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6F38DD-DCEC-4096-88AC-79258D01B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5A6A5F-879F-409E-943A-ECBEDDE7A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7AFE-2407-450A-919B-C9FDDE11CE6E}" type="datetime1">
              <a:rPr lang="es-MX" smtClean="0"/>
              <a:t>22/11/2023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E6E92E-5980-435F-856E-1D6CEC7D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A66A3C-4065-4481-8CB9-CA4A562B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78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ABD9B5-55F6-4E05-9A05-CE19D10C1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2A440E-4B80-4773-ADA8-B416994743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115EDF-70F1-4CAB-AE52-36F9D9AB7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4A457D-03A8-4E5F-B622-05DA61B22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54DE-C74E-43B5-847C-A05D55939DE7}" type="datetime1">
              <a:rPr lang="es-MX" smtClean="0"/>
              <a:t>22/11/2023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B7C687-D0D2-4DF7-A8D8-A2F112E65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691A-3EF6-4430-861C-9F7A814C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423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975E9-2019-4670-957A-C50B29B05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0F56C6-1DE9-4B11-AAEE-A2E392A5B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9C347E-63BC-4B05-AB5C-F8F459247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B9A7724-BB22-445D-B9BD-B726625BE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F02975F-262B-4BA8-A0AE-FC8A2F6FD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24BA2D-8DCD-4179-8C45-CA56E0ECC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ECDF-E6F9-4F0B-B40F-37EC8E0287B5}" type="datetime1">
              <a:rPr lang="es-MX" smtClean="0"/>
              <a:t>22/11/2023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549EBE-D44F-4C19-9888-A7B2F3AF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E410A5-BB41-47AD-A1B7-0F057390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398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BA5E6-432E-477A-ABEA-7952D168E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45CF10-6037-4416-B1BD-41F2B4B4B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7356-74A6-4DF0-8BF5-611E01663D54}" type="datetime1">
              <a:rPr lang="es-MX" smtClean="0"/>
              <a:t>22/11/2023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6B6262-2A03-466D-AE96-66E0F3A17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64CB724-9582-4623-BC5E-CE69E9A8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959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39306F-3756-433A-9CF9-485F610B5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2904-49D1-491A-AF79-30B7563FDB5F}" type="datetime1">
              <a:rPr lang="es-MX" smtClean="0"/>
              <a:t>22/11/2023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E67A84-27F9-4B91-BA3C-18BD19BD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8DCE57-5AFA-4488-9DEF-84EC1746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444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DDC39-8873-415B-B576-D6A6A6096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8515C0-AA6E-4E05-BA74-0BAD855B2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A706A7-E216-4128-B8A6-3B546CEE3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44EEBF-2055-456F-B0D9-870CA2C00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87D7-ED08-4897-81CF-158EDFA50A42}" type="datetime1">
              <a:rPr lang="es-MX" smtClean="0"/>
              <a:t>22/11/2023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01AA92-8456-4AAB-A3D1-D8152B57A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0BAE1F-D9FD-4324-96E9-04FCADB4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282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C0993-5D76-4538-9004-AA25D0EB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988BC91-95BF-49B4-BAB4-73272A7BD9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E6317E-FB12-42C7-A9F3-94F1BC82D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E7503D-BA90-43D6-A15E-A756BCB54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E461-9CAC-4E62-8BAC-FC7116CC6E56}" type="datetime1">
              <a:rPr lang="es-MX" smtClean="0"/>
              <a:t>22/11/2023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BD1087-2E0F-45D4-BBFA-39EB6BD9A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E6C34D-81DF-4BFA-8198-24A09763C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746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113902-DB27-43F7-8430-E0065BB85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39A821-B9ED-4223-969E-6AC8BA6F0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AEA8D-DFFF-44D8-AD4E-89B45C40D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92EC-089C-41C0-8273-D5992966546E}" type="datetime1">
              <a:rPr lang="es-MX" smtClean="0"/>
              <a:t>22/11/2023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3272EC-96CB-4A00-8997-0DD60FA09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03C721-4DE1-43CB-81EC-D2B74E220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297C9-5CAD-4519-9475-B998CB39C5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285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3EEB2CED-F67C-4A66-BDF9-ACE10EFAD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37" y="197357"/>
            <a:ext cx="1709890" cy="74475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C1441B9-ED5C-40F2-B1A7-73E2236D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65" y="6377001"/>
            <a:ext cx="1022099" cy="44019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EA78EDE-824A-4E15-92E7-3047AA7D5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631" y="6464187"/>
            <a:ext cx="1022099" cy="23679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B1F394F-0E9C-4EC2-AF2E-AF0BAC9C6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808143" y="808145"/>
            <a:ext cx="1869441" cy="25315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211B01C-A3B9-4F1E-A74D-8D84DCA81A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8" b="49045"/>
          <a:stretch/>
        </p:blipFill>
        <p:spPr>
          <a:xfrm>
            <a:off x="-1" y="5975608"/>
            <a:ext cx="9522691" cy="88239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4A759A2-C00F-4320-958D-517680978BC4}"/>
              </a:ext>
            </a:extLst>
          </p:cNvPr>
          <p:cNvSpPr txBox="1"/>
          <p:nvPr/>
        </p:nvSpPr>
        <p:spPr>
          <a:xfrm>
            <a:off x="36947" y="6563699"/>
            <a:ext cx="2632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bg1"/>
                </a:solidFill>
              </a:rPr>
              <a:t>www.esifiscal.com.mx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9E4D4D34-2FA5-4D54-B408-A94C4050C7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42174" y="1301943"/>
            <a:ext cx="9026457" cy="391714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935600D-AEC8-7B76-1CDB-D16C47465A6A}"/>
              </a:ext>
            </a:extLst>
          </p:cNvPr>
          <p:cNvSpPr/>
          <p:nvPr/>
        </p:nvSpPr>
        <p:spPr>
          <a:xfrm>
            <a:off x="2514022" y="722539"/>
            <a:ext cx="79409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TEMAS SELECTOS</a:t>
            </a:r>
          </a:p>
        </p:txBody>
      </p:sp>
      <p:pic>
        <p:nvPicPr>
          <p:cNvPr id="1026" name="Picture 2" descr="Estados sólo generan 12% de sus ingresos a través de impuestos">
            <a:extLst>
              <a:ext uri="{FF2B5EF4-FFF2-40B4-BE49-F238E27FC236}">
                <a16:creationId xmlns:a16="http://schemas.microsoft.com/office/drawing/2014/main" id="{7479FEA4-A48D-51CB-6D65-459F52BE5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71" y="1738202"/>
            <a:ext cx="5474258" cy="3081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4C93010-CD9C-30CE-13C2-02A69D821C8C}"/>
              </a:ext>
            </a:extLst>
          </p:cNvPr>
          <p:cNvSpPr/>
          <p:nvPr/>
        </p:nvSpPr>
        <p:spPr>
          <a:xfrm>
            <a:off x="3163630" y="5174834"/>
            <a:ext cx="66417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CP Y MAF JOSÉ MANUEL GUTIÉRREZ GARCÍA</a:t>
            </a:r>
          </a:p>
          <a:p>
            <a:pPr algn="ctr"/>
            <a:r>
              <a:rPr lang="es-ES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NOVIEMBRE DE 2023</a:t>
            </a:r>
            <a:endParaRPr lang="es-ES" sz="2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9823ED-4FC6-7C70-C538-8854BBF6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9977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691393-8022-3FDB-896B-75A92BC64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5294"/>
            <a:ext cx="10515600" cy="4351338"/>
          </a:xfrm>
        </p:spPr>
        <p:txBody>
          <a:bodyPr>
            <a:normAutofit/>
          </a:bodyPr>
          <a:lstStyle/>
          <a:p>
            <a:r>
              <a:rPr lang="es-MX" sz="2200" dirty="0"/>
              <a:t>ART. 113 RISR</a:t>
            </a:r>
          </a:p>
          <a:p>
            <a:endParaRPr lang="es-MX" sz="2200" dirty="0"/>
          </a:p>
          <a:p>
            <a:endParaRPr lang="es-MX" sz="220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AB7ADBE-F186-1537-1D32-8C1F48AD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5994400"/>
            <a:ext cx="2743200" cy="365125"/>
          </a:xfrm>
        </p:spPr>
        <p:txBody>
          <a:bodyPr/>
          <a:lstStyle/>
          <a:p>
            <a:fld id="{F49297C9-5CAD-4519-9475-B998CB39C5F4}" type="slidenum">
              <a:rPr lang="es-MX" smtClean="0">
                <a:solidFill>
                  <a:schemeClr val="tx1"/>
                </a:solidFill>
              </a:rPr>
              <a:t>10</a:t>
            </a:fld>
            <a:endParaRPr lang="es-MX">
              <a:solidFill>
                <a:schemeClr val="tx1"/>
              </a:solidFill>
            </a:endParaRP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0032F687-5585-7679-AD60-F49708645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994301"/>
              </p:ext>
            </p:extLst>
          </p:nvPr>
        </p:nvGraphicFramePr>
        <p:xfrm>
          <a:off x="1666240" y="2173863"/>
          <a:ext cx="8127999" cy="3749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472383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4009253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33340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/>
                        <a:t>5/MAYO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/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905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/>
                        <a:t>8/JUNIO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/>
                        <a:t>$300,000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652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/>
                        <a:t>12/OCTUBRE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/>
                        <a:t>$400,000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/>
                        <a:t>EXCEDE TOPE DE $600,000 SE DEBERÁ PRESENTAR D. INFORMATIVA (03 NOV)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110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061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564650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927881B3-B7B0-D70B-1402-8482E802DE53}"/>
              </a:ext>
            </a:extLst>
          </p:cNvPr>
          <p:cNvSpPr txBox="1"/>
          <p:nvPr/>
        </p:nvSpPr>
        <p:spPr>
          <a:xfrm>
            <a:off x="4614203" y="1392702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646907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3A933-DD4F-9878-E87C-FB76F6972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6473"/>
            <a:ext cx="10515600" cy="1325563"/>
          </a:xfrm>
        </p:spPr>
        <p:txBody>
          <a:bodyPr/>
          <a:lstStyle/>
          <a:p>
            <a:pPr algn="ctr"/>
            <a:r>
              <a:rPr lang="es-MX" b="1" dirty="0">
                <a:latin typeface="Aharoni" panose="02010803020104030203" pitchFamily="2" charset="-79"/>
                <a:cs typeface="Aharoni" panose="02010803020104030203" pitchFamily="2" charset="-79"/>
              </a:rPr>
              <a:t>UFIN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427437-E71E-33A1-86F9-D3BAA992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11</a:t>
            </a:fld>
            <a:endParaRPr lang="es-MX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5EEA03D1-8D82-3D0C-E5AE-43D59B025D78}"/>
              </a:ext>
            </a:extLst>
          </p:cNvPr>
          <p:cNvSpPr txBox="1">
            <a:spLocks/>
          </p:cNvSpPr>
          <p:nvPr/>
        </p:nvSpPr>
        <p:spPr>
          <a:xfrm>
            <a:off x="9159240" y="5994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9297C9-5CAD-4519-9475-B998CB39C5F4}" type="slidenum">
              <a:rPr lang="es-MX" smtClean="0">
                <a:solidFill>
                  <a:schemeClr val="tx1"/>
                </a:solidFill>
              </a:rPr>
              <a:pPr/>
              <a:t>11</a:t>
            </a:fld>
            <a:endParaRPr lang="es-MX">
              <a:solidFill>
                <a:schemeClr val="tx1"/>
              </a:solidFill>
            </a:endParaRPr>
          </a:p>
        </p:txBody>
      </p:sp>
      <p:pic>
        <p:nvPicPr>
          <p:cNvPr id="7170" name="Picture 2" descr="Declaracion de Impuestos | Declaracion Anual | Calculo de Impuestos |  Calculo de ISR">
            <a:extLst>
              <a:ext uri="{FF2B5EF4-FFF2-40B4-BE49-F238E27FC236}">
                <a16:creationId xmlns:a16="http://schemas.microsoft.com/office/drawing/2014/main" id="{085C0DFC-B31C-5AE0-93D9-F223FF7A8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579" y="2802036"/>
            <a:ext cx="3626841" cy="24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511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AB7ADBE-F186-1537-1D32-8C1F48AD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5994400"/>
            <a:ext cx="2743200" cy="365125"/>
          </a:xfrm>
        </p:spPr>
        <p:txBody>
          <a:bodyPr/>
          <a:lstStyle/>
          <a:p>
            <a:fld id="{F49297C9-5CAD-4519-9475-B998CB39C5F4}" type="slidenum">
              <a:rPr lang="es-MX" smtClean="0">
                <a:solidFill>
                  <a:schemeClr val="tx1"/>
                </a:solidFill>
              </a:rPr>
              <a:t>12</a:t>
            </a:fld>
            <a:endParaRPr lang="es-MX">
              <a:solidFill>
                <a:schemeClr val="tx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CE3C033-B8A6-EC58-1FFF-F2B2FAFD5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413710"/>
              </p:ext>
            </p:extLst>
          </p:nvPr>
        </p:nvGraphicFramePr>
        <p:xfrm>
          <a:off x="1970259" y="1498614"/>
          <a:ext cx="8847797" cy="1371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4723837"/>
                    </a:ext>
                  </a:extLst>
                </a:gridCol>
                <a:gridCol w="6138464">
                  <a:extLst>
                    <a:ext uri="{9D8B030D-6E8A-4147-A177-3AD203B41FA5}">
                      <a16:colId xmlns:a16="http://schemas.microsoft.com/office/drawing/2014/main" val="4140092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/>
                        <a:t>P.M. T.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400" b="0" dirty="0"/>
                        <a:t>OBLIGADOS A LLEVAR CUFIN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905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/>
                        <a:t>CUFIN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400" b="0" dirty="0"/>
                        <a:t>CUENTA DE UTILIDAD FISCAL NETA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652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/>
                        <a:t>CUFIN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400" b="0" dirty="0"/>
                        <a:t>AUMENTA CON LA UFIN DE CADA EJERCICIO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110894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ACEA2C5-4B23-C721-D4A6-85803E593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107941"/>
              </p:ext>
            </p:extLst>
          </p:nvPr>
        </p:nvGraphicFramePr>
        <p:xfrm>
          <a:off x="1970258" y="4126928"/>
          <a:ext cx="8847797" cy="914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4723837"/>
                    </a:ext>
                  </a:extLst>
                </a:gridCol>
                <a:gridCol w="6138464">
                  <a:extLst>
                    <a:ext uri="{9D8B030D-6E8A-4147-A177-3AD203B41FA5}">
                      <a16:colId xmlns:a16="http://schemas.microsoft.com/office/drawing/2014/main" val="4140092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/>
                        <a:t>HASTA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400" b="0" dirty="0"/>
                        <a:t>RF – ISR – NO DEDUCIBLES – PTU PAGADA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905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/>
                        <a:t>RF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400" b="0" dirty="0"/>
                        <a:t>RF – ISR – NO DEDUCIBLES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652459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44E2F82B-611F-BFB4-D84B-EB1CB5A2453A}"/>
              </a:ext>
            </a:extLst>
          </p:cNvPr>
          <p:cNvSpPr txBox="1"/>
          <p:nvPr/>
        </p:nvSpPr>
        <p:spPr>
          <a:xfrm>
            <a:off x="1970258" y="3530991"/>
            <a:ext cx="3530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ART. 77, TERCER PÁRRAFO</a:t>
            </a:r>
          </a:p>
        </p:txBody>
      </p:sp>
    </p:spTree>
    <p:extLst>
      <p:ext uri="{BB962C8B-B14F-4D97-AF65-F5344CB8AC3E}">
        <p14:creationId xmlns:p14="http://schemas.microsoft.com/office/powerpoint/2010/main" val="3632568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AB7ADBE-F186-1537-1D32-8C1F48AD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5994400"/>
            <a:ext cx="2743200" cy="365125"/>
          </a:xfrm>
        </p:spPr>
        <p:txBody>
          <a:bodyPr/>
          <a:lstStyle/>
          <a:p>
            <a:fld id="{F49297C9-5CAD-4519-9475-B998CB39C5F4}" type="slidenum">
              <a:rPr lang="es-MX" smtClean="0">
                <a:solidFill>
                  <a:schemeClr val="tx1"/>
                </a:solidFill>
              </a:rPr>
              <a:t>13</a:t>
            </a:fld>
            <a:endParaRPr lang="es-MX">
              <a:solidFill>
                <a:schemeClr val="tx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CE3C033-B8A6-EC58-1FFF-F2B2FAFD5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898968"/>
              </p:ext>
            </p:extLst>
          </p:nvPr>
        </p:nvGraphicFramePr>
        <p:xfrm>
          <a:off x="2441136" y="1484547"/>
          <a:ext cx="6118664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1036">
                  <a:extLst>
                    <a:ext uri="{9D8B030D-6E8A-4147-A177-3AD203B41FA5}">
                      <a16:colId xmlns:a16="http://schemas.microsoft.com/office/drawing/2014/main" val="334723837"/>
                    </a:ext>
                  </a:extLst>
                </a:gridCol>
                <a:gridCol w="2404906">
                  <a:extLst>
                    <a:ext uri="{9D8B030D-6E8A-4147-A177-3AD203B41FA5}">
                      <a16:colId xmlns:a16="http://schemas.microsoft.com/office/drawing/2014/main" val="4140092533"/>
                    </a:ext>
                  </a:extLst>
                </a:gridCol>
                <a:gridCol w="1962722">
                  <a:extLst>
                    <a:ext uri="{9D8B030D-6E8A-4147-A177-3AD203B41FA5}">
                      <a16:colId xmlns:a16="http://schemas.microsoft.com/office/drawing/2014/main" val="601571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/>
                        <a:t>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400" b="0" dirty="0"/>
                        <a:t>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/>
                        <a:t>$100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905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400" b="0" dirty="0"/>
                        <a:t>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/>
                        <a:t>$80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652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400" b="0" dirty="0"/>
                        <a:t>PTU PAGADA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/>
                        <a:t>$5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110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400" b="0" dirty="0"/>
                        <a:t>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/>
                        <a:t>$15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5578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/>
                        <a:t>II.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400" b="0" dirty="0"/>
                        <a:t>PEA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/>
                        <a:t>$5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71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/>
                        <a:t>$10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70410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471066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34F80893-4C86-A9FA-2696-D07F92B0D7FF}"/>
              </a:ext>
            </a:extLst>
          </p:cNvPr>
          <p:cNvSpPr txBox="1"/>
          <p:nvPr/>
        </p:nvSpPr>
        <p:spPr>
          <a:xfrm>
            <a:off x="1970258" y="738981"/>
            <a:ext cx="3530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ART. 9: RESULTADO FISCAL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3FBEE36-C18E-78B3-A75E-D38DC2A536FD}"/>
              </a:ext>
            </a:extLst>
          </p:cNvPr>
          <p:cNvSpPr txBox="1"/>
          <p:nvPr/>
        </p:nvSpPr>
        <p:spPr>
          <a:xfrm>
            <a:off x="4207021" y="4461016"/>
            <a:ext cx="4768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/>
              <a:t>UFIN = $10-$3-$1-$5 = $1</a:t>
            </a:r>
          </a:p>
          <a:p>
            <a:r>
              <a:rPr lang="es-MX" sz="3000" dirty="0"/>
              <a:t>UFIN = $10-$3-$1-N/A = $6</a:t>
            </a:r>
          </a:p>
        </p:txBody>
      </p:sp>
    </p:spTree>
    <p:extLst>
      <p:ext uri="{BB962C8B-B14F-4D97-AF65-F5344CB8AC3E}">
        <p14:creationId xmlns:p14="http://schemas.microsoft.com/office/powerpoint/2010/main" val="2262459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3A933-DD4F-9878-E87C-FB76F6972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6473"/>
            <a:ext cx="10515600" cy="1325563"/>
          </a:xfrm>
        </p:spPr>
        <p:txBody>
          <a:bodyPr/>
          <a:lstStyle/>
          <a:p>
            <a:pPr algn="ctr"/>
            <a:r>
              <a:rPr lang="es-MX" b="1" dirty="0">
                <a:latin typeface="Aharoni" panose="02010803020104030203" pitchFamily="2" charset="-79"/>
                <a:cs typeface="Aharoni" panose="02010803020104030203" pitchFamily="2" charset="-79"/>
              </a:rPr>
              <a:t>PÉRDIDA CAUSA FORTUITA O DE FUERZA MAYOR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427437-E71E-33A1-86F9-D3BAA992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14</a:t>
            </a:fld>
            <a:endParaRPr lang="es-MX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5EEA03D1-8D82-3D0C-E5AE-43D59B025D78}"/>
              </a:ext>
            </a:extLst>
          </p:cNvPr>
          <p:cNvSpPr txBox="1">
            <a:spLocks/>
          </p:cNvSpPr>
          <p:nvPr/>
        </p:nvSpPr>
        <p:spPr>
          <a:xfrm>
            <a:off x="9159240" y="5994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9297C9-5CAD-4519-9475-B998CB39C5F4}" type="slidenum">
              <a:rPr lang="es-MX" smtClean="0">
                <a:solidFill>
                  <a:schemeClr val="tx1"/>
                </a:solidFill>
              </a:rPr>
              <a:pPr/>
              <a:t>14</a:t>
            </a:fld>
            <a:endParaRPr lang="es-MX">
              <a:solidFill>
                <a:schemeClr val="tx1"/>
              </a:solidFill>
            </a:endParaRPr>
          </a:p>
        </p:txBody>
      </p:sp>
      <p:pic>
        <p:nvPicPr>
          <p:cNvPr id="9218" name="Picture 2" descr="Suspender contrato de trabajo por fuerza mayor o caso fortuito |  Gerencie.com">
            <a:extLst>
              <a:ext uri="{FF2B5EF4-FFF2-40B4-BE49-F238E27FC236}">
                <a16:creationId xmlns:a16="http://schemas.microsoft.com/office/drawing/2014/main" id="{665371CD-8D29-DA04-88A8-638F86E18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473" y="3079700"/>
            <a:ext cx="3905053" cy="1952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501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AB7ADBE-F186-1537-1D32-8C1F48AD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5994400"/>
            <a:ext cx="2743200" cy="365125"/>
          </a:xfrm>
        </p:spPr>
        <p:txBody>
          <a:bodyPr/>
          <a:lstStyle/>
          <a:p>
            <a:fld id="{F49297C9-5CAD-4519-9475-B998CB39C5F4}" type="slidenum">
              <a:rPr lang="es-MX" smtClean="0">
                <a:solidFill>
                  <a:schemeClr val="tx1"/>
                </a:solidFill>
              </a:rPr>
              <a:t>15</a:t>
            </a:fld>
            <a:endParaRPr lang="es-MX">
              <a:solidFill>
                <a:schemeClr val="tx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CE3C033-B8A6-EC58-1FFF-F2B2FAFD5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43789"/>
              </p:ext>
            </p:extLst>
          </p:nvPr>
        </p:nvGraphicFramePr>
        <p:xfrm>
          <a:off x="879621" y="1329803"/>
          <a:ext cx="7560993" cy="35281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3801">
                  <a:extLst>
                    <a:ext uri="{9D8B030D-6E8A-4147-A177-3AD203B41FA5}">
                      <a16:colId xmlns:a16="http://schemas.microsoft.com/office/drawing/2014/main" val="334723837"/>
                    </a:ext>
                  </a:extLst>
                </a:gridCol>
                <a:gridCol w="2971805">
                  <a:extLst>
                    <a:ext uri="{9D8B030D-6E8A-4147-A177-3AD203B41FA5}">
                      <a16:colId xmlns:a16="http://schemas.microsoft.com/office/drawing/2014/main" val="4140092533"/>
                    </a:ext>
                  </a:extLst>
                </a:gridCol>
                <a:gridCol w="2425387">
                  <a:extLst>
                    <a:ext uri="{9D8B030D-6E8A-4147-A177-3AD203B41FA5}">
                      <a16:colId xmlns:a16="http://schemas.microsoft.com/office/drawing/2014/main" val="601571322"/>
                    </a:ext>
                  </a:extLst>
                </a:gridCol>
              </a:tblGrid>
              <a:tr h="1352897"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/>
                        <a:t>FUERZA MAYOR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/>
                        <a:t>IMPREVISIBLE</a:t>
                      </a:r>
                    </a:p>
                    <a:p>
                      <a:pPr algn="ctr"/>
                      <a:r>
                        <a:rPr lang="es-MX" sz="2400" b="0" dirty="0"/>
                        <a:t>INEVITABLE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/>
                        <a:t>FENÓMENOS NATURALES</a:t>
                      </a:r>
                    </a:p>
                    <a:p>
                      <a:pPr algn="ctr"/>
                      <a:endParaRPr lang="es-MX" sz="2400" b="0" dirty="0"/>
                    </a:p>
                    <a:p>
                      <a:pPr algn="ctr"/>
                      <a:endParaRPr lang="es-MX" sz="2400" b="0" dirty="0"/>
                    </a:p>
                    <a:p>
                      <a:pPr algn="ctr"/>
                      <a:endParaRPr lang="es-MX" sz="2400" b="0" dirty="0"/>
                    </a:p>
                    <a:p>
                      <a:pPr algn="ctr"/>
                      <a:endParaRPr lang="es-MX" sz="2400" b="0" dirty="0"/>
                    </a:p>
                    <a:p>
                      <a:pPr algn="ctr"/>
                      <a:endParaRPr lang="es-MX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905918"/>
                  </a:ext>
                </a:extLst>
              </a:tr>
              <a:tr h="876427"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/>
                        <a:t>CAUSA FORTUITA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/>
                        <a:t>PREVISIBLE</a:t>
                      </a:r>
                    </a:p>
                    <a:p>
                      <a:pPr algn="ctr"/>
                      <a:r>
                        <a:rPr lang="es-MX" sz="2400" b="0" dirty="0"/>
                        <a:t>EVITABLE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/>
                        <a:t>NEGLIGENCIA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471066"/>
                  </a:ext>
                </a:extLst>
              </a:tr>
            </a:tbl>
          </a:graphicData>
        </a:graphic>
      </p:graphicFrame>
      <p:pic>
        <p:nvPicPr>
          <p:cNvPr id="12290" name="Picture 2" descr="Desastres naturales">
            <a:extLst>
              <a:ext uri="{FF2B5EF4-FFF2-40B4-BE49-F238E27FC236}">
                <a16:creationId xmlns:a16="http://schemas.microsoft.com/office/drawing/2014/main" id="{D033D69C-CD07-AEA3-AB35-5DE5BE51A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0" y="1059713"/>
            <a:ext cx="2830308" cy="159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izarra con una suma equivocada | Foto Premium">
            <a:extLst>
              <a:ext uri="{FF2B5EF4-FFF2-40B4-BE49-F238E27FC236}">
                <a16:creationId xmlns:a16="http://schemas.microsoft.com/office/drawing/2014/main" id="{EC91F515-1755-A161-FD79-244DE1A9F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448" y="3390316"/>
            <a:ext cx="2807100" cy="186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B059885-58CC-3E58-F842-C24148F3B27D}"/>
              </a:ext>
            </a:extLst>
          </p:cNvPr>
          <p:cNvSpPr txBox="1"/>
          <p:nvPr/>
        </p:nvSpPr>
        <p:spPr>
          <a:xfrm>
            <a:off x="1196535" y="5260221"/>
            <a:ext cx="6498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DEDUCCIÓN AUTORIZADA: ART. 25-V</a:t>
            </a:r>
          </a:p>
        </p:txBody>
      </p:sp>
    </p:spTree>
    <p:extLst>
      <p:ext uri="{BB962C8B-B14F-4D97-AF65-F5344CB8AC3E}">
        <p14:creationId xmlns:p14="http://schemas.microsoft.com/office/powerpoint/2010/main" val="1210637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691393-8022-3FDB-896B-75A92BC64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217"/>
            <a:ext cx="6097172" cy="4036792"/>
          </a:xfrm>
        </p:spPr>
        <p:txBody>
          <a:bodyPr>
            <a:normAutofit/>
          </a:bodyPr>
          <a:lstStyle/>
          <a:p>
            <a:r>
              <a:rPr lang="es-MX" sz="2300" dirty="0"/>
              <a:t>ROBO / FRAUDE = DINERO EN EFECTIVO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300" dirty="0"/>
              <a:t>LAS CANTIDADES PERDIDAS SE DEBEN CONSIDERAR INGRESO ACUMULABLE.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300" dirty="0"/>
              <a:t>ACREDITAR EL CUERPO DEL DELITO: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MX" sz="2300" dirty="0"/>
              <a:t>DENUNCIA, AUTO DE RADICACIÓN (COPIA CERTIFICADA)</a:t>
            </a:r>
          </a:p>
          <a:p>
            <a:pPr marL="457200" lvl="1" indent="0">
              <a:buNone/>
            </a:pPr>
            <a:r>
              <a:rPr lang="es-MX" sz="2300" dirty="0"/>
              <a:t>	DA  INICIO AL PROCEDIMIENTO EN SU 	ETAPA JUDICIAL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AB7ADBE-F186-1537-1D32-8C1F48AD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5994400"/>
            <a:ext cx="2743200" cy="365125"/>
          </a:xfrm>
        </p:spPr>
        <p:txBody>
          <a:bodyPr/>
          <a:lstStyle/>
          <a:p>
            <a:fld id="{F49297C9-5CAD-4519-9475-B998CB39C5F4}" type="slidenum">
              <a:rPr lang="es-MX" smtClean="0">
                <a:solidFill>
                  <a:schemeClr val="tx1"/>
                </a:solidFill>
              </a:rPr>
              <a:t>16</a:t>
            </a:fld>
            <a:endParaRPr lang="es-MX">
              <a:solidFill>
                <a:schemeClr val="tx1"/>
              </a:solidFill>
            </a:endParaRPr>
          </a:p>
        </p:txBody>
      </p:sp>
      <p:pic>
        <p:nvPicPr>
          <p:cNvPr id="13314" name="Picture 2" descr="Glosario Digital: ¡Arriba las manos!... robos que hicieron historia">
            <a:extLst>
              <a:ext uri="{FF2B5EF4-FFF2-40B4-BE49-F238E27FC236}">
                <a16:creationId xmlns:a16="http://schemas.microsoft.com/office/drawing/2014/main" id="{2A7CA688-622F-5723-822C-DB2FEFA3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296" y="2113963"/>
            <a:ext cx="3254142" cy="1946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84936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691393-8022-3FDB-896B-75A92BC64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10790"/>
            <a:ext cx="9796975" cy="4036792"/>
          </a:xfrm>
        </p:spPr>
        <p:txBody>
          <a:bodyPr>
            <a:normAutofit/>
          </a:bodyPr>
          <a:lstStyle/>
          <a:p>
            <a:r>
              <a:rPr lang="es-MX" sz="2500" dirty="0"/>
              <a:t>CANTIDADES RECUPERADAS SERÁN INGRESO ACUMULABLE (SEGURO, FIANZA, ETC.).</a:t>
            </a:r>
          </a:p>
          <a:p>
            <a:r>
              <a:rPr lang="es-MX" sz="2500" dirty="0"/>
              <a:t>CONCLUSIONES </a:t>
            </a:r>
            <a:r>
              <a:rPr lang="es-MX" sz="2500" u="sng" dirty="0"/>
              <a:t>NO</a:t>
            </a:r>
            <a:r>
              <a:rPr lang="es-MX" sz="2500" dirty="0"/>
              <a:t> ACUSATORIAS Y JUICIO SOBRESEÍDO POR EL JUEZ: ACUMULAR LAS CANTIDADES YA DEDUCIDAS.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AB7ADBE-F186-1537-1D32-8C1F48AD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5994400"/>
            <a:ext cx="2743200" cy="365125"/>
          </a:xfrm>
        </p:spPr>
        <p:txBody>
          <a:bodyPr/>
          <a:lstStyle/>
          <a:p>
            <a:fld id="{F49297C9-5CAD-4519-9475-B998CB39C5F4}" type="slidenum">
              <a:rPr lang="es-MX" smtClean="0">
                <a:solidFill>
                  <a:schemeClr val="tx1"/>
                </a:solidFill>
              </a:rPr>
              <a:t>17</a:t>
            </a:fld>
            <a:endParaRPr lang="es-MX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81FBBD7-870D-82D1-60E9-DD6BD5902C08}"/>
              </a:ext>
            </a:extLst>
          </p:cNvPr>
          <p:cNvSpPr txBox="1"/>
          <p:nvPr/>
        </p:nvSpPr>
        <p:spPr>
          <a:xfrm>
            <a:off x="838199" y="1492560"/>
            <a:ext cx="60983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000" dirty="0"/>
              <a:t>ART. 18 – VI LISR</a:t>
            </a:r>
          </a:p>
        </p:txBody>
      </p:sp>
      <p:pic>
        <p:nvPicPr>
          <p:cNvPr id="14338" name="Picture 2" descr="Estímulos fiscales en las empresas, ¿ingresos acumulables? - Soy Conta">
            <a:extLst>
              <a:ext uri="{FF2B5EF4-FFF2-40B4-BE49-F238E27FC236}">
                <a16:creationId xmlns:a16="http://schemas.microsoft.com/office/drawing/2014/main" id="{7D7FF9CC-2B6B-0D72-8A05-1FA9B3335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790" y="3665294"/>
            <a:ext cx="59817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455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691393-8022-3FDB-896B-75A92BC64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10790"/>
            <a:ext cx="9796975" cy="4036792"/>
          </a:xfrm>
        </p:spPr>
        <p:txBody>
          <a:bodyPr>
            <a:normAutofit/>
          </a:bodyPr>
          <a:lstStyle/>
          <a:p>
            <a:r>
              <a:rPr lang="es-MX" sz="2500" dirty="0"/>
              <a:t>ART. 37 LISR</a:t>
            </a:r>
          </a:p>
          <a:p>
            <a:r>
              <a:rPr lang="es-MX" sz="2500" dirty="0"/>
              <a:t>ACREDITAR EL CUERPO DEL DELITO…</a:t>
            </a:r>
          </a:p>
          <a:p>
            <a:r>
              <a:rPr lang="es-MX" sz="2500" dirty="0"/>
              <a:t>PÉRDIDA = SALDO PENDIENTE DEDUCIR ACTUALIZADO.</a:t>
            </a:r>
          </a:p>
          <a:p>
            <a:r>
              <a:rPr lang="es-MX" sz="2500" dirty="0"/>
              <a:t>CANTIDAD RECUPERADA SERÁ INGRESO ACUMULABLE; SALVO QUE SE REINVIERTA DENTRO DEL PLAZO DE LOS 12 MESES POSTERIORES.</a:t>
            </a:r>
          </a:p>
          <a:p>
            <a:r>
              <a:rPr lang="es-MX" sz="2500" dirty="0"/>
              <a:t>SE PUEDE SOLICITAR PRÓRROGA POR 12 MESES MÁS.</a:t>
            </a:r>
          </a:p>
          <a:p>
            <a:r>
              <a:rPr lang="es-MX" sz="2500" dirty="0"/>
              <a:t>LAS CANTIDADES ADICIONALES INVERTIDAS SE CONSIDERARÁN UNA “NUEVA INVERSIÓN”.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AB7ADBE-F186-1537-1D32-8C1F48AD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5994400"/>
            <a:ext cx="2743200" cy="365125"/>
          </a:xfrm>
        </p:spPr>
        <p:txBody>
          <a:bodyPr/>
          <a:lstStyle/>
          <a:p>
            <a:fld id="{F49297C9-5CAD-4519-9475-B998CB39C5F4}" type="slidenum">
              <a:rPr lang="es-MX" smtClean="0">
                <a:solidFill>
                  <a:schemeClr val="tx1"/>
                </a:solidFill>
              </a:rPr>
              <a:t>18</a:t>
            </a:fld>
            <a:endParaRPr lang="es-MX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81FBBD7-870D-82D1-60E9-DD6BD5902C08}"/>
              </a:ext>
            </a:extLst>
          </p:cNvPr>
          <p:cNvSpPr txBox="1"/>
          <p:nvPr/>
        </p:nvSpPr>
        <p:spPr>
          <a:xfrm>
            <a:off x="838199" y="1042393"/>
            <a:ext cx="60983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000" dirty="0"/>
              <a:t>INVERSIONES / ACTIVOS FIJOS</a:t>
            </a:r>
          </a:p>
        </p:txBody>
      </p:sp>
    </p:spTree>
    <p:extLst>
      <p:ext uri="{BB962C8B-B14F-4D97-AF65-F5344CB8AC3E}">
        <p14:creationId xmlns:p14="http://schemas.microsoft.com/office/powerpoint/2010/main" val="2687726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691393-8022-3FDB-896B-75A92BC64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0790"/>
            <a:ext cx="5056164" cy="1318210"/>
          </a:xfrm>
        </p:spPr>
        <p:txBody>
          <a:bodyPr>
            <a:normAutofit/>
          </a:bodyPr>
          <a:lstStyle/>
          <a:p>
            <a:r>
              <a:rPr lang="es-MX" sz="2500" dirty="0"/>
              <a:t>ART. 27 – XX LISR</a:t>
            </a:r>
          </a:p>
          <a:p>
            <a:r>
              <a:rPr lang="es-MX" sz="2500" dirty="0"/>
              <a:t>DETERIORO OTRAS CAUSAS </a:t>
            </a:r>
            <a:r>
              <a:rPr lang="es-MX" sz="2500" u="sng" dirty="0"/>
              <a:t>NO</a:t>
            </a:r>
            <a:r>
              <a:rPr lang="es-MX" sz="2500" dirty="0"/>
              <a:t> IMPUTABLES AL CONTRIBUYENTE.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AB7ADBE-F186-1537-1D32-8C1F48AD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5994400"/>
            <a:ext cx="2743200" cy="365125"/>
          </a:xfrm>
        </p:spPr>
        <p:txBody>
          <a:bodyPr/>
          <a:lstStyle/>
          <a:p>
            <a:fld id="{F49297C9-5CAD-4519-9475-B998CB39C5F4}" type="slidenum">
              <a:rPr lang="es-MX" smtClean="0">
                <a:solidFill>
                  <a:schemeClr val="tx1"/>
                </a:solidFill>
              </a:rPr>
              <a:t>19</a:t>
            </a:fld>
            <a:endParaRPr lang="es-MX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81FBBD7-870D-82D1-60E9-DD6BD5902C08}"/>
              </a:ext>
            </a:extLst>
          </p:cNvPr>
          <p:cNvSpPr txBox="1"/>
          <p:nvPr/>
        </p:nvSpPr>
        <p:spPr>
          <a:xfrm>
            <a:off x="838199" y="1042393"/>
            <a:ext cx="60983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000" dirty="0"/>
              <a:t>INVENTARIOS</a:t>
            </a:r>
          </a:p>
        </p:txBody>
      </p:sp>
      <p:sp>
        <p:nvSpPr>
          <p:cNvPr id="2" name="Marcador de contenido 4">
            <a:extLst>
              <a:ext uri="{FF2B5EF4-FFF2-40B4-BE49-F238E27FC236}">
                <a16:creationId xmlns:a16="http://schemas.microsoft.com/office/drawing/2014/main" id="{07C3CB7C-1C03-B9AD-048D-6AF393EA021A}"/>
              </a:ext>
            </a:extLst>
          </p:cNvPr>
          <p:cNvSpPr txBox="1">
            <a:spLocks/>
          </p:cNvSpPr>
          <p:nvPr/>
        </p:nvSpPr>
        <p:spPr>
          <a:xfrm>
            <a:off x="6631158" y="2110790"/>
            <a:ext cx="5056164" cy="1318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2500" dirty="0"/>
              <a:t>MERCANCÍAS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2500" dirty="0"/>
              <a:t>MATERIA PRIMA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2500" dirty="0"/>
              <a:t>PRODUCTOS PROCESO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2500" dirty="0"/>
              <a:t>PRODUCTOS TERMINADOS</a:t>
            </a:r>
          </a:p>
        </p:txBody>
      </p:sp>
      <p:sp>
        <p:nvSpPr>
          <p:cNvPr id="4" name="Cerrar llave 3">
            <a:extLst>
              <a:ext uri="{FF2B5EF4-FFF2-40B4-BE49-F238E27FC236}">
                <a16:creationId xmlns:a16="http://schemas.microsoft.com/office/drawing/2014/main" id="{DACDC695-80EE-AC76-CB79-48F4B7B4FD75}"/>
              </a:ext>
            </a:extLst>
          </p:cNvPr>
          <p:cNvSpPr/>
          <p:nvPr/>
        </p:nvSpPr>
        <p:spPr>
          <a:xfrm>
            <a:off x="5852160" y="1871003"/>
            <a:ext cx="520504" cy="180066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2EAF00-CB20-013E-72E3-DDE7CD6B0E14}"/>
              </a:ext>
            </a:extLst>
          </p:cNvPr>
          <p:cNvSpPr txBox="1"/>
          <p:nvPr/>
        </p:nvSpPr>
        <p:spPr>
          <a:xfrm>
            <a:off x="838198" y="4196617"/>
            <a:ext cx="993765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500" dirty="0"/>
              <a:t>PRESENTAR AVISO CON POR LO MENOS 30 DÍAS ANTES DE LA FECHA DE DESTRUCCIÓN (ART. 107 RISR).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500" dirty="0"/>
              <a:t>FICHA DE TRÁMITE 39/ISR REGLA 3.3.1.14</a:t>
            </a:r>
          </a:p>
        </p:txBody>
      </p:sp>
    </p:spTree>
    <p:extLst>
      <p:ext uri="{BB962C8B-B14F-4D97-AF65-F5344CB8AC3E}">
        <p14:creationId xmlns:p14="http://schemas.microsoft.com/office/powerpoint/2010/main" val="218492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3A933-DD4F-9878-E87C-FB76F6972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6473"/>
            <a:ext cx="10515600" cy="1325563"/>
          </a:xfrm>
        </p:spPr>
        <p:txBody>
          <a:bodyPr/>
          <a:lstStyle/>
          <a:p>
            <a:pPr algn="ctr"/>
            <a:r>
              <a:rPr lang="es-MX" b="1" dirty="0">
                <a:latin typeface="Aharoni" panose="02010803020104030203" pitchFamily="2" charset="-79"/>
                <a:cs typeface="Aharoni" panose="02010803020104030203" pitchFamily="2" charset="-79"/>
              </a:rPr>
              <a:t>AJUSTE ANUAL POR INFLACIÓN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427437-E71E-33A1-86F9-D3BAA992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2</a:t>
            </a:fld>
            <a:endParaRPr lang="es-MX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5EEA03D1-8D82-3D0C-E5AE-43D59B025D78}"/>
              </a:ext>
            </a:extLst>
          </p:cNvPr>
          <p:cNvSpPr txBox="1">
            <a:spLocks/>
          </p:cNvSpPr>
          <p:nvPr/>
        </p:nvSpPr>
        <p:spPr>
          <a:xfrm>
            <a:off x="9159240" y="5994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9297C9-5CAD-4519-9475-B998CB39C5F4}" type="slidenum">
              <a:rPr lang="es-MX" smtClean="0">
                <a:solidFill>
                  <a:schemeClr val="tx1"/>
                </a:solidFill>
              </a:rPr>
              <a:pPr/>
              <a:t>2</a:t>
            </a:fld>
            <a:endParaRPr lang="es-MX">
              <a:solidFill>
                <a:schemeClr val="tx1"/>
              </a:solidFill>
            </a:endParaRPr>
          </a:p>
        </p:txBody>
      </p:sp>
      <p:pic>
        <p:nvPicPr>
          <p:cNvPr id="2050" name="Picture 2" descr="Diferencia entre ajuste anual por inflación deducible y acumulable -  Contador Contado">
            <a:extLst>
              <a:ext uri="{FF2B5EF4-FFF2-40B4-BE49-F238E27FC236}">
                <a16:creationId xmlns:a16="http://schemas.microsoft.com/office/drawing/2014/main" id="{0E815ACD-D6CD-059B-540E-4AFB6E015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6" y="2708032"/>
            <a:ext cx="3627706" cy="20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191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3A933-DD4F-9878-E87C-FB76F6972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6473"/>
            <a:ext cx="10515600" cy="1325563"/>
          </a:xfrm>
        </p:spPr>
        <p:txBody>
          <a:bodyPr/>
          <a:lstStyle/>
          <a:p>
            <a:pPr algn="ctr"/>
            <a:r>
              <a:rPr lang="es-MX" b="1" dirty="0">
                <a:latin typeface="Aharoni" panose="02010803020104030203" pitchFamily="2" charset="-79"/>
                <a:cs typeface="Aharoni" panose="02010803020104030203" pitchFamily="2" charset="-79"/>
              </a:rPr>
              <a:t>DEDUCCIÓN CUENTAS INCOBRABLES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427437-E71E-33A1-86F9-D3BAA992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20</a:t>
            </a:fld>
            <a:endParaRPr lang="es-MX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5EEA03D1-8D82-3D0C-E5AE-43D59B025D78}"/>
              </a:ext>
            </a:extLst>
          </p:cNvPr>
          <p:cNvSpPr txBox="1">
            <a:spLocks/>
          </p:cNvSpPr>
          <p:nvPr/>
        </p:nvSpPr>
        <p:spPr>
          <a:xfrm>
            <a:off x="9159240" y="5994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9297C9-5CAD-4519-9475-B998CB39C5F4}" type="slidenum">
              <a:rPr lang="es-MX" smtClean="0">
                <a:solidFill>
                  <a:schemeClr val="tx1"/>
                </a:solidFill>
              </a:rPr>
              <a:pPr/>
              <a:t>20</a:t>
            </a:fld>
            <a:endParaRPr lang="es-MX">
              <a:solidFill>
                <a:schemeClr val="tx1"/>
              </a:solidFill>
            </a:endParaRPr>
          </a:p>
        </p:txBody>
      </p:sp>
      <p:pic>
        <p:nvPicPr>
          <p:cNvPr id="15362" name="Picture 2" descr="Cuenta incobrable">
            <a:extLst>
              <a:ext uri="{FF2B5EF4-FFF2-40B4-BE49-F238E27FC236}">
                <a16:creationId xmlns:a16="http://schemas.microsoft.com/office/drawing/2014/main" id="{34853F97-6FA0-7528-951D-0B40F7C20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534" y="2770384"/>
            <a:ext cx="33909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153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AB7ADBE-F186-1537-1D32-8C1F48AD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5994400"/>
            <a:ext cx="2743200" cy="365125"/>
          </a:xfrm>
        </p:spPr>
        <p:txBody>
          <a:bodyPr/>
          <a:lstStyle/>
          <a:p>
            <a:fld id="{F49297C9-5CAD-4519-9475-B998CB39C5F4}" type="slidenum">
              <a:rPr lang="es-MX" smtClean="0">
                <a:solidFill>
                  <a:schemeClr val="tx1"/>
                </a:solidFill>
              </a:rPr>
              <a:t>21</a:t>
            </a:fld>
            <a:endParaRPr lang="es-MX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81FBBD7-870D-82D1-60E9-DD6BD5902C08}"/>
              </a:ext>
            </a:extLst>
          </p:cNvPr>
          <p:cNvSpPr txBox="1"/>
          <p:nvPr/>
        </p:nvSpPr>
        <p:spPr>
          <a:xfrm>
            <a:off x="838199" y="1042393"/>
            <a:ext cx="60983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000" dirty="0"/>
              <a:t>ART. 27 – XV, b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2EAF00-CB20-013E-72E3-DDE7CD6B0E14}"/>
              </a:ext>
            </a:extLst>
          </p:cNvPr>
          <p:cNvSpPr txBox="1"/>
          <p:nvPr/>
        </p:nvSpPr>
        <p:spPr>
          <a:xfrm>
            <a:off x="584980" y="1852701"/>
            <a:ext cx="7222590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500" dirty="0"/>
              <a:t>IMPORTE </a:t>
            </a:r>
            <a:r>
              <a:rPr lang="es-MX" sz="2500" dirty="0" err="1"/>
              <a:t>CxC</a:t>
            </a:r>
            <a:r>
              <a:rPr lang="es-MX" sz="2500" dirty="0"/>
              <a:t>: MAYOR A 30,000 UDIS ($237,600)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500" dirty="0"/>
              <a:t>RF 2022 = SE DEBERÁ TENER “SENTENCIA” O RESOLUCIÓN DEFINITIVA.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500" dirty="0"/>
              <a:t>SE DEMUESTRE HABER AGOTADO TODAS LAS GESTIONES DE COBRO.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500" dirty="0"/>
              <a:t>SI LA SENTENCIA CONDENA AL DEUDOR (CLIENTE) AL PAGO DEL CRÉDITO, </a:t>
            </a:r>
            <a:r>
              <a:rPr lang="es-MX" sz="2500" u="sng" dirty="0"/>
              <a:t>NO</a:t>
            </a:r>
            <a:r>
              <a:rPr lang="es-MX" sz="2500" dirty="0"/>
              <a:t> SE TENDRÁ DERECHO A LA DEDUCCIÓN.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500" dirty="0"/>
              <a:t>SALVO QUE AL TRATAR DE EJECUTAR LA SENTENCIA: SE ACREDITE QUE LA CUENTA ES DE IMPOSIBLE COBRO.</a:t>
            </a:r>
          </a:p>
        </p:txBody>
      </p:sp>
      <p:pic>
        <p:nvPicPr>
          <p:cNvPr id="18434" name="Picture 2" descr="Persigues el dinero o él te persigue?">
            <a:extLst>
              <a:ext uri="{FF2B5EF4-FFF2-40B4-BE49-F238E27FC236}">
                <a16:creationId xmlns:a16="http://schemas.microsoft.com/office/drawing/2014/main" id="{EABBCBE9-3D60-644A-E30D-F675AE139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446" y="1852701"/>
            <a:ext cx="3681574" cy="2059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688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AB7ADBE-F186-1537-1D32-8C1F48AD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5994400"/>
            <a:ext cx="2743200" cy="365125"/>
          </a:xfrm>
        </p:spPr>
        <p:txBody>
          <a:bodyPr/>
          <a:lstStyle/>
          <a:p>
            <a:fld id="{F49297C9-5CAD-4519-9475-B998CB39C5F4}" type="slidenum">
              <a:rPr lang="es-MX" smtClean="0">
                <a:solidFill>
                  <a:schemeClr val="tx1"/>
                </a:solidFill>
              </a:rPr>
              <a:t>22</a:t>
            </a:fld>
            <a:endParaRPr lang="es-MX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81FBBD7-870D-82D1-60E9-DD6BD5902C08}"/>
              </a:ext>
            </a:extLst>
          </p:cNvPr>
          <p:cNvSpPr txBox="1"/>
          <p:nvPr/>
        </p:nvSpPr>
        <p:spPr>
          <a:xfrm>
            <a:off x="838199" y="1042393"/>
            <a:ext cx="60983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000" dirty="0"/>
              <a:t>CUENTAS INCOBRABLES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2EAF00-CB20-013E-72E3-DDE7CD6B0E14}"/>
              </a:ext>
            </a:extLst>
          </p:cNvPr>
          <p:cNvSpPr txBox="1"/>
          <p:nvPr/>
        </p:nvSpPr>
        <p:spPr>
          <a:xfrm>
            <a:off x="584980" y="1852701"/>
            <a:ext cx="101205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500" dirty="0"/>
              <a:t>MES EN QUE SE DÉ LA PRESCRIPCIÓN.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500" dirty="0"/>
              <a:t>IMPOSIBILIDAD PRÁCTICA DE COBRO: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500" dirty="0"/>
              <a:t>CRÉDITOS HASTA 30,000 UDIS = AL CUMPLIRSE EL PLAZO DE UN AÑO EN MORA.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24AE779-E299-83E8-939E-A04A5A0AD1EF}"/>
              </a:ext>
            </a:extLst>
          </p:cNvPr>
          <p:cNvSpPr txBox="1"/>
          <p:nvPr/>
        </p:nvSpPr>
        <p:spPr>
          <a:xfrm>
            <a:off x="5120640" y="3990372"/>
            <a:ext cx="55848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500" dirty="0"/>
              <a:t>PÚBLICO EN GENERAL.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500" dirty="0"/>
              <a:t>ACTIVIDAD EMPRESARIAL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500" dirty="0"/>
              <a:t>INFORME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500" dirty="0"/>
              <a:t>DECLARACIÓN INFORMATIVA</a:t>
            </a:r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61239D33-05B6-D2F8-AC0F-36E484A7751B}"/>
              </a:ext>
            </a:extLst>
          </p:cNvPr>
          <p:cNvSpPr/>
          <p:nvPr/>
        </p:nvSpPr>
        <p:spPr>
          <a:xfrm>
            <a:off x="6936543" y="3165231"/>
            <a:ext cx="448995" cy="7033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7091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3A933-DD4F-9878-E87C-FB76F6972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6473"/>
            <a:ext cx="10515600" cy="1325563"/>
          </a:xfrm>
        </p:spPr>
        <p:txBody>
          <a:bodyPr/>
          <a:lstStyle/>
          <a:p>
            <a:pPr algn="ctr"/>
            <a:r>
              <a:rPr lang="es-MX" b="1" dirty="0">
                <a:latin typeface="Aharoni" panose="02010803020104030203" pitchFamily="2" charset="-79"/>
                <a:cs typeface="Aharoni" panose="02010803020104030203" pitchFamily="2" charset="-79"/>
              </a:rPr>
              <a:t>ASISTENCIA TÉCNICA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427437-E71E-33A1-86F9-D3BAA992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23</a:t>
            </a:fld>
            <a:endParaRPr lang="es-MX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5EEA03D1-8D82-3D0C-E5AE-43D59B025D78}"/>
              </a:ext>
            </a:extLst>
          </p:cNvPr>
          <p:cNvSpPr txBox="1">
            <a:spLocks/>
          </p:cNvSpPr>
          <p:nvPr/>
        </p:nvSpPr>
        <p:spPr>
          <a:xfrm>
            <a:off x="9159240" y="5994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9297C9-5CAD-4519-9475-B998CB39C5F4}" type="slidenum">
              <a:rPr lang="es-MX" smtClean="0">
                <a:solidFill>
                  <a:schemeClr val="tx1"/>
                </a:solidFill>
              </a:rPr>
              <a:pPr/>
              <a:t>23</a:t>
            </a:fld>
            <a:endParaRPr lang="es-MX">
              <a:solidFill>
                <a:schemeClr val="tx1"/>
              </a:solidFill>
            </a:endParaRPr>
          </a:p>
        </p:txBody>
      </p:sp>
      <p:pic>
        <p:nvPicPr>
          <p:cNvPr id="19458" name="Picture 2" descr="Sitio web de asistencia técnica y soporte en línea trabajo en equipo de ti  programadores y especialistas en seo | Vector Premium">
            <a:extLst>
              <a:ext uri="{FF2B5EF4-FFF2-40B4-BE49-F238E27FC236}">
                <a16:creationId xmlns:a16="http://schemas.microsoft.com/office/drawing/2014/main" id="{4DBEDE61-28E4-2FBC-062E-BD51DD75C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12" y="2876844"/>
            <a:ext cx="3581547" cy="2689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581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AB7ADBE-F186-1537-1D32-8C1F48AD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5994400"/>
            <a:ext cx="2743200" cy="365125"/>
          </a:xfrm>
        </p:spPr>
        <p:txBody>
          <a:bodyPr/>
          <a:lstStyle/>
          <a:p>
            <a:fld id="{F49297C9-5CAD-4519-9475-B998CB39C5F4}" type="slidenum">
              <a:rPr lang="es-MX" smtClean="0">
                <a:solidFill>
                  <a:schemeClr val="tx1"/>
                </a:solidFill>
              </a:rPr>
              <a:t>24</a:t>
            </a:fld>
            <a:endParaRPr lang="es-MX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81FBBD7-870D-82D1-60E9-DD6BD5902C08}"/>
              </a:ext>
            </a:extLst>
          </p:cNvPr>
          <p:cNvSpPr txBox="1"/>
          <p:nvPr/>
        </p:nvSpPr>
        <p:spPr>
          <a:xfrm>
            <a:off x="838199" y="1042393"/>
            <a:ext cx="60983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000" dirty="0"/>
              <a:t>ART. 15-B CFF, ÚLTIMO PÁRRAFO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2EAF00-CB20-013E-72E3-DDE7CD6B0E14}"/>
              </a:ext>
            </a:extLst>
          </p:cNvPr>
          <p:cNvSpPr txBox="1"/>
          <p:nvPr/>
        </p:nvSpPr>
        <p:spPr>
          <a:xfrm>
            <a:off x="584980" y="1852701"/>
            <a:ext cx="10120534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500" dirty="0"/>
              <a:t>NO SE CONSIDERAN “REGALÍAS”.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500" dirty="0"/>
              <a:t>SON SERVICIOS PERSONALES INDEPENDIENTES POR LOS QUE EL PRESTADOR SE OBLIGA A PROPORCIONAR SERVICIOS </a:t>
            </a:r>
            <a:r>
              <a:rPr lang="es-MX" sz="2500" u="sng" dirty="0"/>
              <a:t>NO</a:t>
            </a:r>
            <a:r>
              <a:rPr lang="es-MX" sz="2500" dirty="0"/>
              <a:t> PATENTABLES, NO IMPLICAN LA TRANSMISIÓN DE INFORMACIÓN CONFIDENCIAL, RELATIVA 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500" dirty="0"/>
              <a:t>EXPERIENCIAS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MX" sz="2500" dirty="0"/>
              <a:t>INDUSTRIALES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MX" sz="2500" dirty="0"/>
              <a:t>COMERCIALES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MX" sz="2500" dirty="0"/>
              <a:t>CIENTÍFICAS</a:t>
            </a:r>
          </a:p>
        </p:txBody>
      </p:sp>
      <p:pic>
        <p:nvPicPr>
          <p:cNvPr id="21506" name="Picture 2" descr="Asistencia energía ininterrumpida | Sinergia">
            <a:extLst>
              <a:ext uri="{FF2B5EF4-FFF2-40B4-BE49-F238E27FC236}">
                <a16:creationId xmlns:a16="http://schemas.microsoft.com/office/drawing/2014/main" id="{D951848E-2909-CFD9-BDE5-37E3A4D6E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755" y="3889308"/>
            <a:ext cx="3181350" cy="177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378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AB7ADBE-F186-1537-1D32-8C1F48AD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5994400"/>
            <a:ext cx="2743200" cy="365125"/>
          </a:xfrm>
        </p:spPr>
        <p:txBody>
          <a:bodyPr/>
          <a:lstStyle/>
          <a:p>
            <a:fld id="{F49297C9-5CAD-4519-9475-B998CB39C5F4}" type="slidenum">
              <a:rPr lang="es-MX" smtClean="0">
                <a:solidFill>
                  <a:schemeClr val="tx1"/>
                </a:solidFill>
              </a:rPr>
              <a:t>25</a:t>
            </a:fld>
            <a:endParaRPr lang="es-MX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81FBBD7-870D-82D1-60E9-DD6BD5902C08}"/>
              </a:ext>
            </a:extLst>
          </p:cNvPr>
          <p:cNvSpPr txBox="1"/>
          <p:nvPr/>
        </p:nvSpPr>
        <p:spPr>
          <a:xfrm>
            <a:off x="838199" y="1042393"/>
            <a:ext cx="60983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000" dirty="0"/>
              <a:t>R. DEDUCCIÓN.ART. 27-X LISR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2EAF00-CB20-013E-72E3-DDE7CD6B0E14}"/>
              </a:ext>
            </a:extLst>
          </p:cNvPr>
          <p:cNvSpPr txBox="1"/>
          <p:nvPr/>
        </p:nvSpPr>
        <p:spPr>
          <a:xfrm>
            <a:off x="730754" y="1550224"/>
            <a:ext cx="10120534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500" dirty="0"/>
              <a:t>SE PRESTE EL SERVICIO DE MANERA DIRECTA, NO POR TERCEROS.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500" dirty="0"/>
              <a:t>SERVICIOS QUE “</a:t>
            </a:r>
            <a:r>
              <a:rPr lang="es-MX" sz="2500" u="sng" dirty="0"/>
              <a:t>EFECTIVAMENTE</a:t>
            </a:r>
            <a:r>
              <a:rPr lang="es-MX" sz="2500" dirty="0"/>
              <a:t>” SE LLEVEN A CABO.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500" dirty="0"/>
              <a:t>RESPONSABILIDAD DEL PRESTADOR Y DEL PRESTATARIO A INTERVENIR EN LA </a:t>
            </a:r>
            <a:r>
              <a:rPr lang="es-MX" sz="2500" u="sng" dirty="0"/>
              <a:t>APLICACIÓN</a:t>
            </a:r>
            <a:r>
              <a:rPr lang="es-MX" sz="2500" dirty="0"/>
              <a:t> DE LOS CONOCIMIENTOS TÉCNICOS.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500" dirty="0"/>
              <a:t>EL PRESTADOR CUENTA CON </a:t>
            </a:r>
            <a:r>
              <a:rPr lang="es-MX" sz="2500" u="sng" dirty="0"/>
              <a:t>ELEMENTOS</a:t>
            </a:r>
            <a:r>
              <a:rPr lang="es-MX" sz="2500" dirty="0"/>
              <a:t> TÉCNICOS PROPIOS.</a:t>
            </a:r>
          </a:p>
        </p:txBody>
      </p:sp>
      <p:pic>
        <p:nvPicPr>
          <p:cNvPr id="23554" name="Picture 2" descr="Contrato de prestaciones de servicios profesionales - Soy Conta">
            <a:extLst>
              <a:ext uri="{FF2B5EF4-FFF2-40B4-BE49-F238E27FC236}">
                <a16:creationId xmlns:a16="http://schemas.microsoft.com/office/drawing/2014/main" id="{C0F48372-FC65-307A-9BDB-9BF8648B8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107" y="4290561"/>
            <a:ext cx="4632081" cy="170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663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AB7ADBE-F186-1537-1D32-8C1F48AD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5994400"/>
            <a:ext cx="2743200" cy="365125"/>
          </a:xfrm>
        </p:spPr>
        <p:txBody>
          <a:bodyPr/>
          <a:lstStyle/>
          <a:p>
            <a:fld id="{F49297C9-5CAD-4519-9475-B998CB39C5F4}" type="slidenum">
              <a:rPr lang="es-MX" smtClean="0">
                <a:solidFill>
                  <a:schemeClr val="tx1"/>
                </a:solidFill>
              </a:rPr>
              <a:t>26</a:t>
            </a:fld>
            <a:endParaRPr lang="es-MX">
              <a:solidFill>
                <a:schemeClr val="tx1"/>
              </a:solidFill>
            </a:endParaRP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79504453-E708-0C44-0DB9-06432ED72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509655"/>
              </p:ext>
            </p:extLst>
          </p:nvPr>
        </p:nvGraphicFramePr>
        <p:xfrm>
          <a:off x="1413022" y="1234440"/>
          <a:ext cx="9870441" cy="368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0147">
                  <a:extLst>
                    <a:ext uri="{9D8B030D-6E8A-4147-A177-3AD203B41FA5}">
                      <a16:colId xmlns:a16="http://schemas.microsoft.com/office/drawing/2014/main" val="4206163192"/>
                    </a:ext>
                  </a:extLst>
                </a:gridCol>
                <a:gridCol w="3290147">
                  <a:extLst>
                    <a:ext uri="{9D8B030D-6E8A-4147-A177-3AD203B41FA5}">
                      <a16:colId xmlns:a16="http://schemas.microsoft.com/office/drawing/2014/main" val="1926920910"/>
                    </a:ext>
                  </a:extLst>
                </a:gridCol>
                <a:gridCol w="3290147">
                  <a:extLst>
                    <a:ext uri="{9D8B030D-6E8A-4147-A177-3AD203B41FA5}">
                      <a16:colId xmlns:a16="http://schemas.microsoft.com/office/drawing/2014/main" val="1143944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800" b="0" dirty="0"/>
                        <a:t>RESIDENTE EN MÉXICO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b="0" dirty="0"/>
                        <a:t>SERVICIO PRESTADO EXTRANJERO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b="0" dirty="0"/>
                        <a:t>NO OBJETO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33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b="0" dirty="0"/>
                        <a:t>RESIDENTE EN MÉXICO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0" dirty="0"/>
                        <a:t>SERVICIO PRESTADO MÉXICO, </a:t>
                      </a:r>
                      <a:r>
                        <a:rPr lang="es-MX" sz="2800" b="0" u="sng" dirty="0"/>
                        <a:t>PERO</a:t>
                      </a:r>
                      <a:r>
                        <a:rPr lang="es-MX" sz="2800" b="0" dirty="0"/>
                        <a:t> SE APROVECHA EXTRANJERO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b="0" dirty="0"/>
                        <a:t>EXPORTACIÓN DE SERVICIOS 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731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MX" sz="2800" b="0" dirty="0"/>
                        <a:t>RESIDENTE EN EL EXTRANJERO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b="0" dirty="0"/>
                        <a:t>IMPORTACIÓN SERVICIOS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b="0" dirty="0"/>
                        <a:t>IVA VIRTUAL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484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90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691393-8022-3FDB-896B-75A92BC64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ARTS. 44, 45 Y 46 LISR</a:t>
            </a:r>
          </a:p>
          <a:p>
            <a:r>
              <a:rPr lang="es-MX" dirty="0"/>
              <a:t>P.M. RÉGIMEN GENERAL DE LEY</a:t>
            </a:r>
          </a:p>
          <a:p>
            <a:r>
              <a:rPr lang="es-MX" dirty="0"/>
              <a:t>N/A TÍTULO III, AGAPES, RESICO</a:t>
            </a:r>
          </a:p>
          <a:p>
            <a:r>
              <a:rPr lang="es-MX" dirty="0"/>
              <a:t>PROMEDIO CRÉDITOS  &gt; PROMEDIO DEUDAS – </a:t>
            </a:r>
            <a:r>
              <a:rPr lang="es-MX" dirty="0" err="1"/>
              <a:t>AAxI</a:t>
            </a:r>
            <a:r>
              <a:rPr lang="es-MX" dirty="0"/>
              <a:t> DEDUCIBLE</a:t>
            </a:r>
          </a:p>
          <a:p>
            <a:r>
              <a:rPr lang="es-MX" dirty="0"/>
              <a:t>PROMEDIO DEUDAS &gt; PROMEDIO CRÉDITOS  – </a:t>
            </a:r>
            <a:r>
              <a:rPr lang="es-MX" dirty="0" err="1"/>
              <a:t>AAxI</a:t>
            </a:r>
            <a:r>
              <a:rPr lang="es-MX" dirty="0"/>
              <a:t> ACUMULABLE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AB7ADBE-F186-1537-1D32-8C1F48AD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5994400"/>
            <a:ext cx="2743200" cy="365125"/>
          </a:xfrm>
        </p:spPr>
        <p:txBody>
          <a:bodyPr/>
          <a:lstStyle/>
          <a:p>
            <a:fld id="{F49297C9-5CAD-4519-9475-B998CB39C5F4}" type="slidenum">
              <a:rPr lang="es-MX" smtClean="0">
                <a:solidFill>
                  <a:schemeClr val="tx1"/>
                </a:solidFill>
              </a:rPr>
              <a:t>3</a:t>
            </a:fld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2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691393-8022-3FDB-896B-75A92BC64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000" dirty="0"/>
              <a:t>ART. 45 CRÉDITO</a:t>
            </a:r>
          </a:p>
          <a:p>
            <a:pPr lvl="1"/>
            <a:r>
              <a:rPr lang="es-MX" sz="3000" dirty="0"/>
              <a:t>DERECHO EXIGIBLE EN NUMERARIO</a:t>
            </a:r>
          </a:p>
          <a:p>
            <a:r>
              <a:rPr lang="es-MX" sz="3000" dirty="0"/>
              <a:t>ART. 46 DEUDA</a:t>
            </a:r>
          </a:p>
          <a:p>
            <a:pPr lvl="1"/>
            <a:r>
              <a:rPr lang="es-MX" sz="3000" dirty="0"/>
              <a:t>OBLIGACIÓN EN NUMERARIO PENDIENTE DE CUMPLIMIENTO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AB7ADBE-F186-1537-1D32-8C1F48AD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5994400"/>
            <a:ext cx="2743200" cy="365125"/>
          </a:xfrm>
        </p:spPr>
        <p:txBody>
          <a:bodyPr/>
          <a:lstStyle/>
          <a:p>
            <a:fld id="{F49297C9-5CAD-4519-9475-B998CB39C5F4}" type="slidenum">
              <a:rPr lang="es-MX" smtClean="0">
                <a:solidFill>
                  <a:schemeClr val="tx1"/>
                </a:solidFill>
              </a:rPr>
              <a:t>4</a:t>
            </a:fld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46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AB7ADBE-F186-1537-1D32-8C1F48AD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5994400"/>
            <a:ext cx="2743200" cy="365125"/>
          </a:xfrm>
        </p:spPr>
        <p:txBody>
          <a:bodyPr/>
          <a:lstStyle/>
          <a:p>
            <a:fld id="{F49297C9-5CAD-4519-9475-B998CB39C5F4}" type="slidenum">
              <a:rPr lang="es-MX" smtClean="0">
                <a:solidFill>
                  <a:schemeClr val="tx1"/>
                </a:solidFill>
              </a:rPr>
              <a:t>5</a:t>
            </a:fld>
            <a:endParaRPr lang="es-MX">
              <a:solidFill>
                <a:schemeClr val="tx1"/>
              </a:solidFill>
            </a:endParaRP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82C19478-83C8-B7B1-56A7-AFDDCD5D5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488745"/>
              </p:ext>
            </p:extLst>
          </p:nvPr>
        </p:nvGraphicFramePr>
        <p:xfrm>
          <a:off x="2529449" y="425010"/>
          <a:ext cx="8128000" cy="5547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825810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05840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000" b="0" dirty="0"/>
                        <a:t>CAJA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b="0" u="sng" dirty="0"/>
                        <a:t>NO</a:t>
                      </a:r>
                      <a:r>
                        <a:rPr lang="es-MX" sz="2000" b="0" dirty="0"/>
                        <a:t> ES CRÉDITO 45, 2° P VII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690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0" dirty="0"/>
                        <a:t>ACCIONES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b="0" u="sng" dirty="0"/>
                        <a:t>NO</a:t>
                      </a:r>
                      <a:r>
                        <a:rPr lang="es-MX" sz="2000" b="0" dirty="0"/>
                        <a:t> ES CRÉDITO 45, 2° P 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531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0" dirty="0" err="1"/>
                        <a:t>CxC</a:t>
                      </a:r>
                      <a:r>
                        <a:rPr lang="es-MX" sz="2000" b="0" dirty="0"/>
                        <a:t> A CARGO SOCIOS O ACCIONISTAS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b="0" dirty="0"/>
                        <a:t>NO ES CRÉDITO 45, 2° P,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430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0" dirty="0"/>
                        <a:t>PAGO PROVISIONAL ISR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b="0" dirty="0"/>
                        <a:t>NO ES CRÉDITO 45, 2° P  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562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0" dirty="0"/>
                        <a:t>BANCO CUENTA DE CHEQUES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b="0" dirty="0"/>
                        <a:t>CRÉDITO 45, 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878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0" dirty="0"/>
                        <a:t>SALDO A FAVOR CONTRIBUCIONES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b="0" dirty="0"/>
                        <a:t>CRÉDITO 45,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714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0" dirty="0"/>
                        <a:t>IVA ACREDITABLE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b="0" dirty="0"/>
                        <a:t>NO ES CRÉDITO CRITERIO 28/ISR/N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352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0" dirty="0"/>
                        <a:t>PROVEEDORES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b="0" dirty="0"/>
                        <a:t>DEUDA 46, 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188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0" dirty="0"/>
                        <a:t>ACREEDORES DIVERSOS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/>
                        <a:t>DEUDA 46, 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87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0" dirty="0"/>
                        <a:t>ISR A CARGO PROPIO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b="0" dirty="0"/>
                        <a:t>NO ES DEUDA 46, 3ER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943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0" dirty="0"/>
                        <a:t>ISR RETENIDO A TERCEROS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b="0" dirty="0"/>
                        <a:t>NO ES DEUDA 46, 3ER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18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0" dirty="0"/>
                        <a:t>SALDO A CARGO 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b="0" dirty="0"/>
                        <a:t>DEUDA 46, 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701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0" dirty="0"/>
                        <a:t>CUOTA PATRONAL IMSS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/>
                        <a:t>DEUDA 46, 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226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0" dirty="0"/>
                        <a:t>ISN POR PAGAR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/>
                        <a:t>DEUDA 46, 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77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864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3A933-DD4F-9878-E87C-FB76F6972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6473"/>
            <a:ext cx="10515600" cy="1325563"/>
          </a:xfrm>
        </p:spPr>
        <p:txBody>
          <a:bodyPr/>
          <a:lstStyle/>
          <a:p>
            <a:pPr algn="ctr"/>
            <a:r>
              <a:rPr lang="es-MX" b="1" dirty="0">
                <a:latin typeface="Aharoni" panose="02010803020104030203" pitchFamily="2" charset="-79"/>
                <a:cs typeface="Aharoni" panose="02010803020104030203" pitchFamily="2" charset="-79"/>
              </a:rPr>
              <a:t>APORTACIONES PARA FUTUROS AUMENTOS DE CAPITAL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427437-E71E-33A1-86F9-D3BAA992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6</a:t>
            </a:fld>
            <a:endParaRPr lang="es-MX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5EEA03D1-8D82-3D0C-E5AE-43D59B025D78}"/>
              </a:ext>
            </a:extLst>
          </p:cNvPr>
          <p:cNvSpPr txBox="1">
            <a:spLocks/>
          </p:cNvSpPr>
          <p:nvPr/>
        </p:nvSpPr>
        <p:spPr>
          <a:xfrm>
            <a:off x="9159240" y="5994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9297C9-5CAD-4519-9475-B998CB39C5F4}" type="slidenum">
              <a:rPr lang="es-MX" smtClean="0">
                <a:solidFill>
                  <a:schemeClr val="tx1"/>
                </a:solidFill>
              </a:rPr>
              <a:pPr/>
              <a:t>6</a:t>
            </a:fld>
            <a:endParaRPr lang="es-MX">
              <a:solidFill>
                <a:schemeClr val="tx1"/>
              </a:solidFill>
            </a:endParaRPr>
          </a:p>
        </p:txBody>
      </p:sp>
      <p:pic>
        <p:nvPicPr>
          <p:cNvPr id="3074" name="Picture 2" descr="Como tratar el aumento de capital social de las sociedades.">
            <a:extLst>
              <a:ext uri="{FF2B5EF4-FFF2-40B4-BE49-F238E27FC236}">
                <a16:creationId xmlns:a16="http://schemas.microsoft.com/office/drawing/2014/main" id="{BEBDE630-DFAB-488A-3DE4-555003781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2910768"/>
            <a:ext cx="37147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7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691393-8022-3FDB-896B-75A92BC64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5294"/>
            <a:ext cx="10515600" cy="4351338"/>
          </a:xfrm>
        </p:spPr>
        <p:txBody>
          <a:bodyPr>
            <a:normAutofit/>
          </a:bodyPr>
          <a:lstStyle/>
          <a:p>
            <a:r>
              <a:rPr lang="es-MX" sz="2200" dirty="0"/>
              <a:t>NIF C-11</a:t>
            </a:r>
          </a:p>
          <a:p>
            <a:pPr lvl="1"/>
            <a:r>
              <a:rPr lang="es-MX" sz="2200" dirty="0"/>
              <a:t>RECONOCERSE EN UN RUBRO POR SEPARADO DENTRO DEL CAPITAL CONTRIBUIDO.</a:t>
            </a:r>
          </a:p>
          <a:p>
            <a:endParaRPr lang="es-MX" sz="2200" dirty="0"/>
          </a:p>
          <a:p>
            <a:endParaRPr lang="es-MX" sz="2200" dirty="0"/>
          </a:p>
          <a:p>
            <a:endParaRPr lang="es-MX" sz="220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AB7ADBE-F186-1537-1D32-8C1F48AD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5994400"/>
            <a:ext cx="2743200" cy="365125"/>
          </a:xfrm>
        </p:spPr>
        <p:txBody>
          <a:bodyPr/>
          <a:lstStyle/>
          <a:p>
            <a:fld id="{F49297C9-5CAD-4519-9475-B998CB39C5F4}" type="slidenum">
              <a:rPr lang="es-MX" smtClean="0">
                <a:solidFill>
                  <a:schemeClr val="tx1"/>
                </a:solidFill>
              </a:rPr>
              <a:t>7</a:t>
            </a:fld>
            <a:endParaRPr lang="es-MX">
              <a:solidFill>
                <a:schemeClr val="tx1"/>
              </a:solidFill>
            </a:endParaRPr>
          </a:p>
        </p:txBody>
      </p:sp>
      <p:pic>
        <p:nvPicPr>
          <p:cNvPr id="4098" name="Picture 2" descr="Requisitos">
            <a:extLst>
              <a:ext uri="{FF2B5EF4-FFF2-40B4-BE49-F238E27FC236}">
                <a16:creationId xmlns:a16="http://schemas.microsoft.com/office/drawing/2014/main" id="{7166F926-11B7-F575-8BEA-665BB9D0F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30" y="2483478"/>
            <a:ext cx="3918027" cy="2015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02A571A-2CE6-951C-60F3-E6E95AE0247A}"/>
              </a:ext>
            </a:extLst>
          </p:cNvPr>
          <p:cNvSpPr txBox="1"/>
          <p:nvPr/>
        </p:nvSpPr>
        <p:spPr>
          <a:xfrm>
            <a:off x="4610686" y="1581368"/>
            <a:ext cx="609834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sz="2200" dirty="0"/>
          </a:p>
          <a:p>
            <a:pPr marL="914400" lvl="1" indent="-457200">
              <a:buFont typeface="+mj-lt"/>
              <a:buAutoNum type="arabicPeriod"/>
            </a:pPr>
            <a:r>
              <a:rPr lang="es-MX" sz="2200" dirty="0"/>
              <a:t>COMPROMISO EN ASAMBLEA DE SOCIOS DE QUE NO ESTÉ PERMITIDA SU DEVOLUCIÓN ANTES DE SU CAPITALIZACIÓN.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2200" dirty="0"/>
              <a:t>SE ESPECIFIQUE UN NÚMERO FIJO DE ACCIONES PARA EL INTERCAMBIO DE UN MONTO FIJO APORTADO.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2200" u="sng" dirty="0"/>
              <a:t>NO</a:t>
            </a:r>
            <a:r>
              <a:rPr lang="es-MX" sz="2200" dirty="0"/>
              <a:t> DEBEN TENER UN RENDIMIENTO FIJO EN TANTO SE CAPITALIZAN.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2200" dirty="0"/>
              <a:t>DEBEN QUEDAR RECONOCIDAS EN LA MONEDA FUNCIONAL DE LA ENTIDAD.</a:t>
            </a:r>
          </a:p>
        </p:txBody>
      </p:sp>
    </p:spTree>
    <p:extLst>
      <p:ext uri="{BB962C8B-B14F-4D97-AF65-F5344CB8AC3E}">
        <p14:creationId xmlns:p14="http://schemas.microsoft.com/office/powerpoint/2010/main" val="325440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691393-8022-3FDB-896B-75A92BC64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580"/>
            <a:ext cx="1989406" cy="959777"/>
          </a:xfrm>
        </p:spPr>
        <p:txBody>
          <a:bodyPr>
            <a:normAutofit/>
          </a:bodyPr>
          <a:lstStyle/>
          <a:p>
            <a:r>
              <a:rPr lang="es-MX" sz="2200" dirty="0"/>
              <a:t>ART. 46, P.P.</a:t>
            </a:r>
          </a:p>
          <a:p>
            <a:endParaRPr lang="es-MX" sz="2200" dirty="0"/>
          </a:p>
          <a:p>
            <a:endParaRPr lang="es-MX" sz="2200" dirty="0"/>
          </a:p>
          <a:p>
            <a:endParaRPr lang="es-MX" sz="220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AB7ADBE-F186-1537-1D32-8C1F48AD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5994400"/>
            <a:ext cx="2743200" cy="365125"/>
          </a:xfrm>
        </p:spPr>
        <p:txBody>
          <a:bodyPr/>
          <a:lstStyle/>
          <a:p>
            <a:fld id="{F49297C9-5CAD-4519-9475-B998CB39C5F4}" type="slidenum">
              <a:rPr lang="es-MX" smtClean="0">
                <a:solidFill>
                  <a:schemeClr val="tx1"/>
                </a:solidFill>
              </a:rPr>
              <a:t>8</a:t>
            </a:fld>
            <a:endParaRPr lang="es-MX">
              <a:solidFill>
                <a:schemeClr val="tx1"/>
              </a:solidFill>
            </a:endParaRPr>
          </a:p>
        </p:txBody>
      </p:sp>
      <p:pic>
        <p:nvPicPr>
          <p:cNvPr id="5122" name="Picture 2" descr="Qué debe saber si va a reestructurar su deuda">
            <a:extLst>
              <a:ext uri="{FF2B5EF4-FFF2-40B4-BE49-F238E27FC236}">
                <a16:creationId xmlns:a16="http://schemas.microsoft.com/office/drawing/2014/main" id="{D916FEF4-1D57-4E01-13D6-735AFCD3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55" y="773723"/>
            <a:ext cx="2443090" cy="1832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4">
            <a:extLst>
              <a:ext uri="{FF2B5EF4-FFF2-40B4-BE49-F238E27FC236}">
                <a16:creationId xmlns:a16="http://schemas.microsoft.com/office/drawing/2014/main" id="{B5DC3B84-C7B9-D516-2756-516110713FBC}"/>
              </a:ext>
            </a:extLst>
          </p:cNvPr>
          <p:cNvSpPr txBox="1">
            <a:spLocks/>
          </p:cNvSpPr>
          <p:nvPr/>
        </p:nvSpPr>
        <p:spPr>
          <a:xfrm>
            <a:off x="838200" y="4597307"/>
            <a:ext cx="1989406" cy="95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200" dirty="0"/>
              <a:t>ART. 18, XI</a:t>
            </a:r>
          </a:p>
          <a:p>
            <a:endParaRPr lang="es-MX" sz="2200" dirty="0"/>
          </a:p>
          <a:p>
            <a:endParaRPr lang="es-MX" sz="2200" dirty="0"/>
          </a:p>
          <a:p>
            <a:endParaRPr lang="es-MX" sz="2200" dirty="0"/>
          </a:p>
        </p:txBody>
      </p:sp>
      <p:sp>
        <p:nvSpPr>
          <p:cNvPr id="9" name="Globo: flecha derecha 8">
            <a:extLst>
              <a:ext uri="{FF2B5EF4-FFF2-40B4-BE49-F238E27FC236}">
                <a16:creationId xmlns:a16="http://schemas.microsoft.com/office/drawing/2014/main" id="{C7E44064-451B-5D8A-5491-CF94E169E01C}"/>
              </a:ext>
            </a:extLst>
          </p:cNvPr>
          <p:cNvSpPr/>
          <p:nvPr/>
        </p:nvSpPr>
        <p:spPr>
          <a:xfrm>
            <a:off x="2827606" y="3249638"/>
            <a:ext cx="2546252" cy="283464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CANTIDADES RECIBIDAS EN EFECTIVO</a:t>
            </a:r>
          </a:p>
        </p:txBody>
      </p:sp>
      <p:sp>
        <p:nvSpPr>
          <p:cNvPr id="10" name="Globo: flecha izquierda 9">
            <a:extLst>
              <a:ext uri="{FF2B5EF4-FFF2-40B4-BE49-F238E27FC236}">
                <a16:creationId xmlns:a16="http://schemas.microsoft.com/office/drawing/2014/main" id="{2120E032-2718-7247-B650-8F09C652E9E0}"/>
              </a:ext>
            </a:extLst>
          </p:cNvPr>
          <p:cNvSpPr/>
          <p:nvPr/>
        </p:nvSpPr>
        <p:spPr>
          <a:xfrm>
            <a:off x="7568418" y="3151163"/>
            <a:ext cx="2545200" cy="28332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$600,000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0588653-53DF-677A-7BED-C796E9085E84}"/>
              </a:ext>
            </a:extLst>
          </p:cNvPr>
          <p:cNvSpPr txBox="1"/>
          <p:nvPr/>
        </p:nvSpPr>
        <p:spPr>
          <a:xfrm>
            <a:off x="5616639" y="3712080"/>
            <a:ext cx="1792123" cy="1700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  <a:latin typeface="Berlin Sans FB Demi" panose="020E0802020502020306" pitchFamily="34" charset="0"/>
              </a:rPr>
              <a:t>PRÉSTAMOS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  <a:latin typeface="Berlin Sans FB Demi" panose="020E0802020502020306" pitchFamily="34" charset="0"/>
              </a:rPr>
              <a:t>AFAC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  <a:latin typeface="Berlin Sans FB Demi" panose="020E0802020502020306" pitchFamily="34" charset="0"/>
              </a:rPr>
              <a:t>AUMENTOS CAPITAL</a:t>
            </a:r>
          </a:p>
        </p:txBody>
      </p:sp>
    </p:spTree>
    <p:extLst>
      <p:ext uri="{BB962C8B-B14F-4D97-AF65-F5344CB8AC3E}">
        <p14:creationId xmlns:p14="http://schemas.microsoft.com/office/powerpoint/2010/main" val="746977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691393-8022-3FDB-896B-75A92BC64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5294"/>
            <a:ext cx="10515600" cy="4351338"/>
          </a:xfrm>
        </p:spPr>
        <p:txBody>
          <a:bodyPr>
            <a:normAutofit/>
          </a:bodyPr>
          <a:lstStyle/>
          <a:p>
            <a:r>
              <a:rPr lang="es-MX" sz="2200" dirty="0"/>
              <a:t>SALVO…</a:t>
            </a:r>
          </a:p>
          <a:p>
            <a:endParaRPr lang="es-MX" sz="2200" dirty="0"/>
          </a:p>
          <a:p>
            <a:endParaRPr lang="es-MX" sz="220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AB7ADBE-F186-1537-1D32-8C1F48AD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5994400"/>
            <a:ext cx="2743200" cy="365125"/>
          </a:xfrm>
        </p:spPr>
        <p:txBody>
          <a:bodyPr/>
          <a:lstStyle/>
          <a:p>
            <a:fld id="{F49297C9-5CAD-4519-9475-B998CB39C5F4}" type="slidenum">
              <a:rPr lang="es-MX" smtClean="0">
                <a:solidFill>
                  <a:schemeClr val="tx1"/>
                </a:solidFill>
              </a:rPr>
              <a:t>9</a:t>
            </a:fld>
            <a:endParaRPr lang="es-MX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2A571A-2CE6-951C-60F3-E6E95AE0247A}"/>
              </a:ext>
            </a:extLst>
          </p:cNvPr>
          <p:cNvSpPr txBox="1"/>
          <p:nvPr/>
        </p:nvSpPr>
        <p:spPr>
          <a:xfrm>
            <a:off x="703385" y="1581368"/>
            <a:ext cx="10005645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MX" sz="25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500" dirty="0"/>
              <a:t>ART. 76 – XVI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MX" sz="2500" dirty="0"/>
              <a:t>PRESENTAR DECLARACIÓN INFORMATIVA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MX" sz="2500" dirty="0"/>
              <a:t>DENTRO DE LOS 15 DÍAS POSTERIORES A AQUÉL EN QUE SE RECIBAN LAS CANTIDADES CORRESPONDIENTES.</a:t>
            </a:r>
          </a:p>
        </p:txBody>
      </p:sp>
      <p:pic>
        <p:nvPicPr>
          <p:cNvPr id="6146" name="Picture 2" descr="Informativa de préstamos aportaciones para aumentos de capital | IDC">
            <a:extLst>
              <a:ext uri="{FF2B5EF4-FFF2-40B4-BE49-F238E27FC236}">
                <a16:creationId xmlns:a16="http://schemas.microsoft.com/office/drawing/2014/main" id="{74A7D9CD-6190-D4D1-299E-952AA5395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51" y="4304706"/>
            <a:ext cx="32766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2B322C9-9464-B97A-C3F8-A4C39FFA6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829" y="4238045"/>
            <a:ext cx="5858693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095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962</Words>
  <Application>Microsoft Office PowerPoint</Application>
  <PresentationFormat>Panorámica</PresentationFormat>
  <Paragraphs>208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Aharoni</vt:lpstr>
      <vt:lpstr>Arial</vt:lpstr>
      <vt:lpstr>Arial Black</vt:lpstr>
      <vt:lpstr>Berlin Sans FB Demi</vt:lpstr>
      <vt:lpstr>Calibri</vt:lpstr>
      <vt:lpstr>Calibri Light</vt:lpstr>
      <vt:lpstr>Tema de Office</vt:lpstr>
      <vt:lpstr>Presentación de PowerPoint</vt:lpstr>
      <vt:lpstr>AJUSTE ANUAL POR INFLACIÓN</vt:lpstr>
      <vt:lpstr>Presentación de PowerPoint</vt:lpstr>
      <vt:lpstr>Presentación de PowerPoint</vt:lpstr>
      <vt:lpstr>Presentación de PowerPoint</vt:lpstr>
      <vt:lpstr>APORTACIONES PARA FUTUROS AUMENTOS DE CAPITAL</vt:lpstr>
      <vt:lpstr>Presentación de PowerPoint</vt:lpstr>
      <vt:lpstr>Presentación de PowerPoint</vt:lpstr>
      <vt:lpstr>Presentación de PowerPoint</vt:lpstr>
      <vt:lpstr>Presentación de PowerPoint</vt:lpstr>
      <vt:lpstr>UFIN</vt:lpstr>
      <vt:lpstr>Presentación de PowerPoint</vt:lpstr>
      <vt:lpstr>Presentación de PowerPoint</vt:lpstr>
      <vt:lpstr>PÉRDIDA CAUSA FORTUITA O DE FUERZA MAYOR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DEDUCCIÓN CUENTAS INCOBRABLES</vt:lpstr>
      <vt:lpstr>Presentación de PowerPoint</vt:lpstr>
      <vt:lpstr>Presentación de PowerPoint</vt:lpstr>
      <vt:lpstr>ASISTENCIA TÉCNICA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Esau Perez Emunive</dc:creator>
  <cp:lastModifiedBy>User</cp:lastModifiedBy>
  <cp:revision>23</cp:revision>
  <dcterms:created xsi:type="dcterms:W3CDTF">2021-12-12T03:43:28Z</dcterms:created>
  <dcterms:modified xsi:type="dcterms:W3CDTF">2023-11-22T11:24:11Z</dcterms:modified>
</cp:coreProperties>
</file>